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charts/chart2.xml" ContentType="application/vnd.openxmlformats-officedocument.drawingml.chart+xml"/>
  <Override PartName="/ppt/drawings/drawing2.xml" ContentType="application/vnd.openxmlformats-officedocument.drawingml.chartshapes+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758" r:id="rId4"/>
  </p:sldMasterIdLst>
  <p:notesMasterIdLst>
    <p:notesMasterId r:id="rId34"/>
  </p:notesMasterIdLst>
  <p:handoutMasterIdLst>
    <p:handoutMasterId r:id="rId35"/>
  </p:handoutMasterIdLst>
  <p:sldIdLst>
    <p:sldId id="267" r:id="rId5"/>
    <p:sldId id="426" r:id="rId6"/>
    <p:sldId id="268" r:id="rId7"/>
    <p:sldId id="560" r:id="rId8"/>
    <p:sldId id="561" r:id="rId9"/>
    <p:sldId id="562" r:id="rId10"/>
    <p:sldId id="341" r:id="rId11"/>
    <p:sldId id="530" r:id="rId12"/>
    <p:sldId id="570" r:id="rId13"/>
    <p:sldId id="429" r:id="rId14"/>
    <p:sldId id="532" r:id="rId15"/>
    <p:sldId id="533" r:id="rId16"/>
    <p:sldId id="563" r:id="rId17"/>
    <p:sldId id="564" r:id="rId18"/>
    <p:sldId id="565" r:id="rId19"/>
    <p:sldId id="566" r:id="rId20"/>
    <p:sldId id="567" r:id="rId21"/>
    <p:sldId id="558" r:id="rId22"/>
    <p:sldId id="538" r:id="rId23"/>
    <p:sldId id="539" r:id="rId24"/>
    <p:sldId id="568" r:id="rId25"/>
    <p:sldId id="649" r:id="rId26"/>
    <p:sldId id="542" r:id="rId27"/>
    <p:sldId id="543" r:id="rId28"/>
    <p:sldId id="544" r:id="rId29"/>
    <p:sldId id="648" r:id="rId30"/>
    <p:sldId id="569" r:id="rId31"/>
    <p:sldId id="556" r:id="rId32"/>
    <p:sldId id="650" r:id="rId33"/>
  </p:sldIdLst>
  <p:sldSz cx="12192000" cy="6858000"/>
  <p:notesSz cx="7010400" cy="92964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16" userDrawn="1">
          <p15:clr>
            <a:srgbClr val="A4A3A4"/>
          </p15:clr>
        </p15:guide>
        <p15:guide id="2" pos="1280"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4DB2600-21EE-D893-DD4F-9291234FEEBB}" name="Lucido, Briana (CDC/GHC/DGHP)" initials="LB(" userId="S::KPQ7@cdc.gov::6e1083d0-5170-4474-b4a4-63e2f31446d3" providerId="AD"/>
  <p188:author id="{813E3416-FA04-957D-15E1-16A5CA630B82}" name="Harris, Julie (CDC/GHC/DGHP)" initials="HJ(" userId="S::ggt5@cdc.gov::f314a2f1-d216-401e-99c8-e30988af447c" providerId="AD"/>
  <p188:author id="{7B023D38-FFBC-E2C2-D214-7162B76BE166}" name="Quick, Linda (CDC/GHC/DGHP)" initials="Q(" userId="S::maq2@cdc.gov::0d533c83-808d-433f-96e1-46f2a324ca7d" providerId="AD"/>
  <p188:author id="{9DE8255C-0C61-67E0-2C07-B0226780954B}" name="Dicker, Richard C. (CDC/GHC/OD) (CTR)" initials="DRC((" userId="S::rcd1@cdc.gov::f8501ca0-eb9d-456d-ad4b-eecd461a8d99" providerId="AD"/>
  <p188:author id="{3E1F4367-6FAA-4772-F624-76151D004D17}" name="Lisa Bryde" initials="LB" userId="ccd265dea34debd2" providerId="Windows Live"/>
  <p188:author id="{35CA6E6A-2BDC-3AEC-A8DA-274ECF148F5A}" name="Shadomy, Sean (CDC/DDID/NCEZID/OD)" initials="S(" userId="S::auf4@cdc.gov::2dd13278-842f-4b96-b887-4692c6b7720f" providerId="AD"/>
  <p188:author id="{94EE2075-FD33-9ED2-CB2C-3273E10570BD}" name="Franc, Katherine (CDC/DDPHSIS/CGH/DGHP)" initials="FK(" userId="S::oea4@cdc.gov::47c58039-5ac2-4c54-9daf-139bbe46ae30" providerId="AD"/>
  <p188:author id="{677E6A8E-C9A6-07BD-E1D8-448ECDAFF898}" name="Gallagher, Darby (CDC/GHC/DGHP)" initials="GD(" userId="S::zss9@cdc.gov::a845a694-00ae-430c-a73d-6baae6728f31" providerId="AD"/>
  <p188:author id="{D71DB8A5-77F4-3016-5A88-EDAC4D4F1636}" name="Yard, Ellen E. (CDC/DDPHSIS/CGH/DGHP)" initials="YEE(" userId="S::IGF8@cdc.gov::19c9ef13-1d29-41fa-9fd7-59de21a7a375" providerId="AD"/>
  <p188:author id="{B692A5F4-97DE-BB51-F96B-B9FECA0E4692}" name="Guerra, Marta (CDC/GHC/DGHP)" initials="GM(" userId="S::hzg4@cdc.gov::d7d9e8b8-b328-4938-bdb6-031756c4f46c"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Quick, Linda (CDC/DDPHSIS/CGH/DGHP)" initials="QL(" lastIdx="6" clrIdx="0">
    <p:extLst>
      <p:ext uri="{19B8F6BF-5375-455C-9EA6-DF929625EA0E}">
        <p15:presenceInfo xmlns:p15="http://schemas.microsoft.com/office/powerpoint/2012/main" userId="S::maq2@cdc.gov::0d533c83-808d-433f-96e1-46f2a324ca7d" providerId="AD"/>
      </p:ext>
    </p:extLst>
  </p:cmAuthor>
  <p:cmAuthor id="2" name="Kadzik, Melissa (CDC/DDID/NCEZID/OD)" initials="KM(" lastIdx="1" clrIdx="1">
    <p:extLst>
      <p:ext uri="{19B8F6BF-5375-455C-9EA6-DF929625EA0E}">
        <p15:presenceInfo xmlns:p15="http://schemas.microsoft.com/office/powerpoint/2012/main" userId="S::vpg8@cdc.gov::b90028fa-56dd-40d7-a30f-07148bfb782d"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7941D"/>
    <a:srgbClr val="109648"/>
    <a:srgbClr val="0065A4"/>
    <a:srgbClr val="00953A"/>
    <a:srgbClr val="0066A5"/>
    <a:srgbClr val="FF9900"/>
    <a:srgbClr val="F8696B"/>
    <a:srgbClr val="00BE7B"/>
    <a:srgbClr val="3367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36" autoAdjust="0"/>
    <p:restoredTop sz="54988" autoAdjust="0"/>
  </p:normalViewPr>
  <p:slideViewPr>
    <p:cSldViewPr snapToGrid="0">
      <p:cViewPr varScale="1">
        <p:scale>
          <a:sx n="37" d="100"/>
          <a:sy n="37" d="100"/>
        </p:scale>
        <p:origin x="1704" y="40"/>
      </p:cViewPr>
      <p:guideLst>
        <p:guide orient="horz" pos="816"/>
        <p:guide pos="1280"/>
      </p:guideLst>
    </p:cSldViewPr>
  </p:slideViewPr>
  <p:notesTextViewPr>
    <p:cViewPr>
      <p:scale>
        <a:sx n="100" d="100"/>
        <a:sy n="100" d="100"/>
      </p:scale>
      <p:origin x="0" y="0"/>
    </p:cViewPr>
  </p:notesTextViewPr>
  <p:sorterViewPr>
    <p:cViewPr>
      <p:scale>
        <a:sx n="100" d="100"/>
        <a:sy n="100" d="100"/>
      </p:scale>
      <p:origin x="0" y="-2012"/>
    </p:cViewPr>
  </p:sorterViewPr>
  <p:notesViewPr>
    <p:cSldViewPr snapToGrid="0">
      <p:cViewPr>
        <p:scale>
          <a:sx n="1" d="2"/>
          <a:sy n="1" d="2"/>
        </p:scale>
        <p:origin x="0" y="0"/>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heme" Target="theme/theme1.xml"/><Relationship Id="rId21" Type="http://schemas.openxmlformats.org/officeDocument/2006/relationships/slide" Target="slides/slide17.xml"/><Relationship Id="rId34" Type="http://schemas.openxmlformats.org/officeDocument/2006/relationships/notesMaster" Target="notesMasters/notes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handoutMaster" Target="handoutMasters/handout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92233009708746"/>
          <c:y val="0.21462264150943441"/>
          <c:w val="0.88106796116504638"/>
          <c:h val="0.57547169811320764"/>
        </c:manualLayout>
      </c:layout>
      <c:barChart>
        <c:barDir val="col"/>
        <c:grouping val="clustered"/>
        <c:varyColors val="0"/>
        <c:ser>
          <c:idx val="0"/>
          <c:order val="0"/>
          <c:spPr>
            <a:solidFill>
              <a:srgbClr val="F7941D"/>
            </a:solidFill>
            <a:ln w="14065">
              <a:solidFill>
                <a:srgbClr val="000000"/>
              </a:solidFill>
              <a:prstDash val="solid"/>
            </a:ln>
          </c:spPr>
          <c:invertIfNegative val="0"/>
          <c:dLbls>
            <c:spPr>
              <a:noFill/>
              <a:ln w="28130">
                <a:noFill/>
              </a:ln>
            </c:spPr>
            <c:txPr>
              <a:bodyPr/>
              <a:lstStyle/>
              <a:p>
                <a:pPr>
                  <a:defRPr sz="1200" b="1" i="0" u="none" strike="noStrike" baseline="0">
                    <a:solidFill>
                      <a:srgbClr val="000000"/>
                    </a:solidFill>
                    <a:latin typeface="Arial"/>
                    <a:ea typeface="Arial"/>
                    <a:cs typeface="Arial"/>
                  </a:defRPr>
                </a:pPr>
                <a:endParaRPr lang="en-US"/>
              </a:p>
            </c:txPr>
            <c:showLegendKey val="0"/>
            <c:showVal val="1"/>
            <c:showCatName val="0"/>
            <c:showSerName val="0"/>
            <c:showPercent val="0"/>
            <c:showBubbleSize val="0"/>
            <c:showLeaderLines val="0"/>
            <c:extLst xmlns:c16="http://schemas.microsoft.com/office/drawing/2014/chart" xmlns:c15="http://schemas.microsoft.com/office/drawing/2012/chart" xmlns:c14="http://schemas.microsoft.com/office/drawing/2007/8/2/chart" xmlns:mc="http://schemas.openxmlformats.org/markup-compatibility/2006">
              <c:ext xmlns:c15="http://schemas.microsoft.com/office/drawing/2012/chart" uri="{CE6537A1-D6FC-4f65-9D91-7224C49458BB}">
                <c15:showLeaderLines val="0"/>
              </c:ext>
            </c:extLst>
          </c:dLbls>
          <c:cat>
            <c:strRef>
              <c:f>'2010_Q1_Q4'!$A$3:$A$17</c:f>
              <c:strCache>
                <c:ptCount val="15"/>
                <c:pt idx="0">
                  <c:v>Agência A</c:v>
                </c:pt>
                <c:pt idx="1">
                  <c:v>Agência B</c:v>
                </c:pt>
                <c:pt idx="2">
                  <c:v>Agência C</c:v>
                </c:pt>
                <c:pt idx="3">
                  <c:v>Agência D</c:v>
                </c:pt>
                <c:pt idx="4">
                  <c:v>Agência E</c:v>
                </c:pt>
                <c:pt idx="5">
                  <c:v>Agência F</c:v>
                </c:pt>
                <c:pt idx="6">
                  <c:v>Agência G</c:v>
                </c:pt>
                <c:pt idx="7">
                  <c:v>Agência H</c:v>
                </c:pt>
                <c:pt idx="8">
                  <c:v>Agência I</c:v>
                </c:pt>
                <c:pt idx="9">
                  <c:v>Agência J</c:v>
                </c:pt>
                <c:pt idx="10">
                  <c:v>Agência K</c:v>
                </c:pt>
                <c:pt idx="11">
                  <c:v>Agência X</c:v>
                </c:pt>
                <c:pt idx="12">
                  <c:v>Agência M</c:v>
                </c:pt>
                <c:pt idx="13">
                  <c:v>Agência N</c:v>
                </c:pt>
                <c:pt idx="14">
                  <c:v>Agência O</c:v>
                </c:pt>
              </c:strCache>
            </c:strRef>
          </c:cat>
          <c:val>
            <c:numRef>
              <c:f>'2010_Q1_Q4'!$B$3:$B$17</c:f>
              <c:numCache>
                <c:formatCode>0%</c:formatCode>
                <c:ptCount val="15"/>
                <c:pt idx="0">
                  <c:v>0.78352553542009884</c:v>
                </c:pt>
                <c:pt idx="1">
                  <c:v>1</c:v>
                </c:pt>
                <c:pt idx="2">
                  <c:v>0.65728900255754474</c:v>
                </c:pt>
                <c:pt idx="3">
                  <c:v>0.7</c:v>
                </c:pt>
                <c:pt idx="4">
                  <c:v>0.83210195788695973</c:v>
                </c:pt>
                <c:pt idx="5">
                  <c:v>0.96039603960396036</c:v>
                </c:pt>
                <c:pt idx="6">
                  <c:v>0.92779126213592233</c:v>
                </c:pt>
                <c:pt idx="7">
                  <c:v>0.88044692737430164</c:v>
                </c:pt>
                <c:pt idx="8">
                  <c:v>0.89</c:v>
                </c:pt>
                <c:pt idx="9">
                  <c:v>0.78006695853721353</c:v>
                </c:pt>
                <c:pt idx="10">
                  <c:v>0.96292257360959654</c:v>
                </c:pt>
                <c:pt idx="11">
                  <c:v>0.36</c:v>
                </c:pt>
                <c:pt idx="12">
                  <c:v>0.71212121212121215</c:v>
                </c:pt>
                <c:pt idx="13">
                  <c:v>0.85</c:v>
                </c:pt>
                <c:pt idx="14">
                  <c:v>0.62773722627737227</c:v>
                </c:pt>
              </c:numCache>
            </c:numRef>
          </c:val>
          <c:extLst xmlns:c16="http://schemas.microsoft.com/office/drawing/2014/chart" xmlns:c15="http://schemas.microsoft.com/office/drawing/2012/chart" xmlns:c14="http://schemas.microsoft.com/office/drawing/2007/8/2/chart" xmlns:mc="http://schemas.openxmlformats.org/markup-compatibility/2006">
            <c:ext xmlns:c16="http://schemas.microsoft.com/office/drawing/2014/chart" uri="{C3380CC4-5D6E-409C-BE32-E72D297353CC}">
              <c16:uniqueId val="{00000000-2431-42E6-A8B8-1835D8368D83}"/>
            </c:ext>
          </c:extLst>
        </c:ser>
        <c:dLbls>
          <c:showLegendKey val="0"/>
          <c:showVal val="1"/>
          <c:showCatName val="0"/>
          <c:showSerName val="0"/>
          <c:showPercent val="0"/>
          <c:showBubbleSize val="0"/>
        </c:dLbls>
        <c:gapWidth val="100"/>
        <c:axId val="65596416"/>
        <c:axId val="67151744"/>
      </c:barChart>
      <c:catAx>
        <c:axId val="65596416"/>
        <c:scaling>
          <c:orientation val="minMax"/>
        </c:scaling>
        <c:delete val="0"/>
        <c:axPos val="b"/>
        <c:numFmt formatCode="General" sourceLinked="1"/>
        <c:majorTickMark val="out"/>
        <c:minorTickMark val="none"/>
        <c:tickLblPos val="nextTo"/>
        <c:spPr>
          <a:ln w="3516">
            <a:solidFill>
              <a:srgbClr val="000000"/>
            </a:solidFill>
            <a:prstDash val="solid"/>
          </a:ln>
        </c:spPr>
        <c:txPr>
          <a:bodyPr rot="-5400000" vert="horz"/>
          <a:lstStyle/>
          <a:p>
            <a:pPr>
              <a:defRPr sz="1191" b="1" i="0" u="none" strike="noStrike" baseline="0">
                <a:solidFill>
                  <a:srgbClr val="000000"/>
                </a:solidFill>
                <a:latin typeface="Arial"/>
                <a:ea typeface="Arial"/>
                <a:cs typeface="Arial"/>
              </a:defRPr>
            </a:pPr>
            <a:endParaRPr lang="en-US"/>
          </a:p>
        </c:txPr>
        <c:crossAx val="67151744"/>
        <c:crosses val="autoZero"/>
        <c:auto val="1"/>
        <c:lblAlgn val="ctr"/>
        <c:lblOffset val="100"/>
        <c:tickLblSkip val="1"/>
        <c:tickMarkSkip val="1"/>
        <c:noMultiLvlLbl val="0"/>
      </c:catAx>
      <c:valAx>
        <c:axId val="67151744"/>
        <c:scaling>
          <c:orientation val="minMax"/>
          <c:max val="1"/>
          <c:min val="0"/>
        </c:scaling>
        <c:delete val="0"/>
        <c:axPos val="l"/>
        <c:majorGridlines>
          <c:spPr>
            <a:ln>
              <a:noFill/>
            </a:ln>
          </c:spPr>
        </c:majorGridlines>
        <c:title>
          <c:tx>
            <c:rich>
              <a:bodyPr/>
              <a:lstStyle/>
              <a:p>
                <a:pPr>
                  <a:defRPr sz="1800" b="1" i="0" u="none" strike="noStrike" baseline="0">
                    <a:solidFill>
                      <a:srgbClr val="000000"/>
                    </a:solidFill>
                    <a:latin typeface="Arial"/>
                    <a:ea typeface="Arial"/>
                    <a:cs typeface="Arial"/>
                  </a:defRPr>
                </a:pPr>
                <a:r>
                  <a:rPr lang="en-US" sz="1800"/>
                  <a:t>% Dados completos</a:t>
                </a:r>
              </a:p>
            </c:rich>
          </c:tx>
          <c:layout>
            <c:manualLayout>
              <c:xMode val="edge"/>
              <c:yMode val="edge"/>
              <c:x val="1.3334791484397783E-3"/>
              <c:y val="0.33468075931033919"/>
            </c:manualLayout>
          </c:layout>
          <c:overlay val="0"/>
          <c:spPr>
            <a:noFill/>
            <a:ln w="28130">
              <a:noFill/>
            </a:ln>
          </c:spPr>
        </c:title>
        <c:numFmt formatCode="0%" sourceLinked="1"/>
        <c:majorTickMark val="out"/>
        <c:minorTickMark val="none"/>
        <c:tickLblPos val="nextTo"/>
        <c:spPr>
          <a:ln w="3516">
            <a:solidFill>
              <a:srgbClr val="000000"/>
            </a:solidFill>
            <a:prstDash val="solid"/>
          </a:ln>
        </c:spPr>
        <c:txPr>
          <a:bodyPr rot="0" vert="horz"/>
          <a:lstStyle/>
          <a:p>
            <a:pPr>
              <a:defRPr sz="1400" b="0" i="0" u="none" strike="noStrike" baseline="0">
                <a:solidFill>
                  <a:srgbClr val="000000"/>
                </a:solidFill>
                <a:latin typeface="Arial"/>
                <a:ea typeface="Arial"/>
                <a:cs typeface="Arial"/>
              </a:defRPr>
            </a:pPr>
            <a:endParaRPr lang="en-US"/>
          </a:p>
        </c:txPr>
        <c:crossAx val="65596416"/>
        <c:crosses val="autoZero"/>
        <c:crossBetween val="between"/>
        <c:majorUnit val="0.2"/>
      </c:valAx>
      <c:spPr>
        <a:noFill/>
        <a:ln w="14065">
          <a:noFill/>
          <a:prstDash val="solid"/>
        </a:ln>
      </c:spPr>
    </c:plotArea>
    <c:plotVisOnly val="1"/>
    <c:dispBlanksAs val="gap"/>
    <c:showDLblsOverMax val="0"/>
  </c:chart>
  <c:spPr>
    <a:solidFill>
      <a:srgbClr val="FFFFFF"/>
    </a:solidFill>
    <a:ln w="3516">
      <a:noFill/>
      <a:prstDash val="solid"/>
    </a:ln>
  </c:spPr>
  <c:txPr>
    <a:bodyPr/>
    <a:lstStyle/>
    <a:p>
      <a:pPr>
        <a:defRPr sz="1191" b="0" i="0" u="none" strike="noStrike" baseline="0">
          <a:solidFill>
            <a:srgbClr val="000000"/>
          </a:solidFill>
          <a:latin typeface="Arial"/>
          <a:ea typeface="Arial"/>
          <a:cs typeface="Arial"/>
        </a:defRPr>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1826544021025069"/>
          <c:y val="0.2037698806586041"/>
          <c:w val="0.86990801576872878"/>
          <c:h val="0.58432549889116869"/>
        </c:manualLayout>
      </c:layout>
      <c:barChart>
        <c:barDir val="col"/>
        <c:grouping val="clustered"/>
        <c:varyColors val="0"/>
        <c:ser>
          <c:idx val="0"/>
          <c:order val="0"/>
          <c:spPr>
            <a:solidFill>
              <a:srgbClr val="F7941D"/>
            </a:solidFill>
            <a:ln w="15225">
              <a:solidFill>
                <a:srgbClr val="000000"/>
              </a:solidFill>
              <a:prstDash val="solid"/>
            </a:ln>
          </c:spPr>
          <c:invertIfNegative val="0"/>
          <c:dLbls>
            <c:dLbl>
              <c:idx val="3"/>
              <c:layout>
                <c:manualLayout>
                  <c:x val="0"/>
                  <c:y val="-2.8918827108678276E-2"/>
                </c:manualLayout>
              </c:layout>
              <c:showLegendKey val="0"/>
              <c:showVal val="1"/>
              <c:showCatName val="0"/>
              <c:showSerName val="0"/>
              <c:showPercent val="0"/>
              <c:showBubbleSize val="0"/>
              <c:extLst xmlns:c16="http://schemas.microsoft.com/office/drawing/2014/chart" xmlns:c15="http://schemas.microsoft.com/office/drawing/2012/chart" xmlns:c14="http://schemas.microsoft.com/office/drawing/2007/8/2/chart" xmlns:mc="http://schemas.openxmlformats.org/markup-compatibility/2006">
                <c:ext xmlns:c15="http://schemas.microsoft.com/office/drawing/2012/chart" uri="{CE6537A1-D6FC-4f65-9D91-7224C49458BB}"/>
                <c:ext xmlns:c16="http://schemas.microsoft.com/office/drawing/2014/chart" uri="{C3380CC4-5D6E-409C-BE32-E72D297353CC}">
                  <c16:uniqueId val="{00000000-FF95-4753-9B0D-F42947561FE0}"/>
                </c:ext>
              </c:extLst>
            </c:dLbl>
            <c:dLbl>
              <c:idx val="4"/>
              <c:layout>
                <c:manualLayout>
                  <c:x val="-1.5432098765432098E-3"/>
                  <c:y val="-5.257968565214232E-2"/>
                </c:manualLayout>
              </c:layout>
              <c:showLegendKey val="0"/>
              <c:showVal val="1"/>
              <c:showCatName val="0"/>
              <c:showSerName val="0"/>
              <c:showPercent val="0"/>
              <c:showBubbleSize val="0"/>
              <c:extLst xmlns:c16="http://schemas.microsoft.com/office/drawing/2014/chart" xmlns:c15="http://schemas.microsoft.com/office/drawing/2012/chart" xmlns:c14="http://schemas.microsoft.com/office/drawing/2007/8/2/chart" xmlns:mc="http://schemas.openxmlformats.org/markup-compatibility/2006">
                <c:ext xmlns:c15="http://schemas.microsoft.com/office/drawing/2012/chart" uri="{CE6537A1-D6FC-4f65-9D91-7224C49458BB}"/>
                <c:ext xmlns:c16="http://schemas.microsoft.com/office/drawing/2014/chart" uri="{C3380CC4-5D6E-409C-BE32-E72D297353CC}">
                  <c16:uniqueId val="{00000001-FF95-4753-9B0D-F42947561FE0}"/>
                </c:ext>
              </c:extLst>
            </c:dLbl>
            <c:dLbl>
              <c:idx val="7"/>
              <c:layout>
                <c:manualLayout>
                  <c:x val="0"/>
                  <c:y val="-2.6289842826071184E-2"/>
                </c:manualLayout>
              </c:layout>
              <c:showLegendKey val="0"/>
              <c:showVal val="1"/>
              <c:showCatName val="0"/>
              <c:showSerName val="0"/>
              <c:showPercent val="0"/>
              <c:showBubbleSize val="0"/>
              <c:extLst xmlns:c16="http://schemas.microsoft.com/office/drawing/2014/chart" xmlns:c15="http://schemas.microsoft.com/office/drawing/2012/chart" xmlns:c14="http://schemas.microsoft.com/office/drawing/2007/8/2/chart" xmlns:mc="http://schemas.openxmlformats.org/markup-compatibility/2006">
                <c:ext xmlns:c15="http://schemas.microsoft.com/office/drawing/2012/chart" uri="{CE6537A1-D6FC-4f65-9D91-7224C49458BB}"/>
                <c:ext xmlns:c16="http://schemas.microsoft.com/office/drawing/2014/chart" uri="{C3380CC4-5D6E-409C-BE32-E72D297353CC}">
                  <c16:uniqueId val="{00000002-FF95-4753-9B0D-F42947561FE0}"/>
                </c:ext>
              </c:extLst>
            </c:dLbl>
            <c:dLbl>
              <c:idx val="8"/>
              <c:layout>
                <c:manualLayout>
                  <c:x val="-3.0864197530864196E-3"/>
                  <c:y val="-2.3660858543464044E-2"/>
                </c:manualLayout>
              </c:layout>
              <c:showLegendKey val="0"/>
              <c:showVal val="1"/>
              <c:showCatName val="0"/>
              <c:showSerName val="0"/>
              <c:showPercent val="0"/>
              <c:showBubbleSize val="0"/>
              <c:extLst xmlns:c16="http://schemas.microsoft.com/office/drawing/2014/chart" xmlns:c15="http://schemas.microsoft.com/office/drawing/2012/chart" xmlns:c14="http://schemas.microsoft.com/office/drawing/2007/8/2/chart" xmlns:mc="http://schemas.openxmlformats.org/markup-compatibility/2006">
                <c:ext xmlns:c15="http://schemas.microsoft.com/office/drawing/2012/chart" uri="{CE6537A1-D6FC-4f65-9D91-7224C49458BB}"/>
                <c:ext xmlns:c16="http://schemas.microsoft.com/office/drawing/2014/chart" uri="{C3380CC4-5D6E-409C-BE32-E72D297353CC}">
                  <c16:uniqueId val="{00000003-FF95-4753-9B0D-F42947561FE0}"/>
                </c:ext>
              </c:extLst>
            </c:dLbl>
            <c:dLbl>
              <c:idx val="9"/>
              <c:layout>
                <c:manualLayout>
                  <c:x val="3.0864197530864196E-3"/>
                  <c:y val="-2.1031874260856953E-2"/>
                </c:manualLayout>
              </c:layout>
              <c:showLegendKey val="0"/>
              <c:showVal val="1"/>
              <c:showCatName val="0"/>
              <c:showSerName val="0"/>
              <c:showPercent val="0"/>
              <c:showBubbleSize val="0"/>
              <c:extLst xmlns:c16="http://schemas.microsoft.com/office/drawing/2014/chart" xmlns:c15="http://schemas.microsoft.com/office/drawing/2012/chart" xmlns:c14="http://schemas.microsoft.com/office/drawing/2007/8/2/chart" xmlns:mc="http://schemas.openxmlformats.org/markup-compatibility/2006">
                <c:ext xmlns:c15="http://schemas.microsoft.com/office/drawing/2012/chart" uri="{CE6537A1-D6FC-4f65-9D91-7224C49458BB}"/>
                <c:ext xmlns:c16="http://schemas.microsoft.com/office/drawing/2014/chart" uri="{C3380CC4-5D6E-409C-BE32-E72D297353CC}">
                  <c16:uniqueId val="{00000004-FF95-4753-9B0D-F42947561FE0}"/>
                </c:ext>
              </c:extLst>
            </c:dLbl>
            <c:dLbl>
              <c:idx val="11"/>
              <c:layout>
                <c:manualLayout>
                  <c:x val="0"/>
                  <c:y val="-4.9950701369535208E-2"/>
                </c:manualLayout>
              </c:layout>
              <c:showLegendKey val="0"/>
              <c:showVal val="1"/>
              <c:showCatName val="0"/>
              <c:showSerName val="0"/>
              <c:showPercent val="0"/>
              <c:showBubbleSize val="0"/>
              <c:extLst xmlns:c16="http://schemas.microsoft.com/office/drawing/2014/chart" xmlns:c15="http://schemas.microsoft.com/office/drawing/2012/chart" xmlns:c14="http://schemas.microsoft.com/office/drawing/2007/8/2/chart" xmlns:mc="http://schemas.openxmlformats.org/markup-compatibility/2006">
                <c:ext xmlns:c15="http://schemas.microsoft.com/office/drawing/2012/chart" uri="{CE6537A1-D6FC-4f65-9D91-7224C49458BB}"/>
                <c:ext xmlns:c16="http://schemas.microsoft.com/office/drawing/2014/chart" uri="{C3380CC4-5D6E-409C-BE32-E72D297353CC}">
                  <c16:uniqueId val="{00000005-FF95-4753-9B0D-F42947561FE0}"/>
                </c:ext>
              </c:extLst>
            </c:dLbl>
            <c:dLbl>
              <c:idx val="13"/>
              <c:layout>
                <c:manualLayout>
                  <c:x val="1.5432098765432098E-3"/>
                  <c:y val="-2.1031874260856953E-2"/>
                </c:manualLayout>
              </c:layout>
              <c:showLegendKey val="0"/>
              <c:showVal val="1"/>
              <c:showCatName val="0"/>
              <c:showSerName val="0"/>
              <c:showPercent val="0"/>
              <c:showBubbleSize val="0"/>
              <c:extLst xmlns:c16="http://schemas.microsoft.com/office/drawing/2014/chart" xmlns:c15="http://schemas.microsoft.com/office/drawing/2012/chart" xmlns:c14="http://schemas.microsoft.com/office/drawing/2007/8/2/chart" xmlns:mc="http://schemas.openxmlformats.org/markup-compatibility/2006">
                <c:ext xmlns:c15="http://schemas.microsoft.com/office/drawing/2012/chart" uri="{CE6537A1-D6FC-4f65-9D91-7224C49458BB}"/>
                <c:ext xmlns:c16="http://schemas.microsoft.com/office/drawing/2014/chart" uri="{C3380CC4-5D6E-409C-BE32-E72D297353CC}">
                  <c16:uniqueId val="{00000006-FF95-4753-9B0D-F42947561FE0}"/>
                </c:ext>
              </c:extLst>
            </c:dLbl>
            <c:spPr>
              <a:noFill/>
              <a:ln w="30450">
                <a:noFill/>
              </a:ln>
            </c:spPr>
            <c:txPr>
              <a:bodyPr/>
              <a:lstStyle/>
              <a:p>
                <a:pPr>
                  <a:defRPr sz="1200" b="1" i="0" u="none" strike="noStrike" baseline="0">
                    <a:solidFill>
                      <a:srgbClr val="000000"/>
                    </a:solidFill>
                    <a:latin typeface="Arial"/>
                    <a:ea typeface="Arial"/>
                    <a:cs typeface="Arial"/>
                  </a:defRPr>
                </a:pPr>
                <a:endParaRPr lang="en-US"/>
              </a:p>
            </c:txPr>
            <c:showLegendKey val="0"/>
            <c:showVal val="1"/>
            <c:showCatName val="0"/>
            <c:showSerName val="0"/>
            <c:showPercent val="0"/>
            <c:showBubbleSize val="0"/>
            <c:showLeaderLines val="0"/>
            <c:extLst xmlns:c16="http://schemas.microsoft.com/office/drawing/2014/chart" xmlns:c15="http://schemas.microsoft.com/office/drawing/2012/chart" xmlns:c14="http://schemas.microsoft.com/office/drawing/2007/8/2/chart" xmlns:mc="http://schemas.openxmlformats.org/markup-compatibility/2006">
              <c:ext xmlns:c15="http://schemas.microsoft.com/office/drawing/2012/chart" uri="{CE6537A1-D6FC-4f65-9D91-7224C49458BB}">
                <c15:showLeaderLines val="0"/>
              </c:ext>
            </c:extLst>
          </c:dLbls>
          <c:cat>
            <c:strRef>
              <c:f>'2010_Q1_Q4'!$A$3:$A$17</c:f>
              <c:strCache>
                <c:ptCount val="15"/>
                <c:pt idx="0">
                  <c:v>Agência A</c:v>
                </c:pt>
                <c:pt idx="1">
                  <c:v>Agência B</c:v>
                </c:pt>
                <c:pt idx="2">
                  <c:v>Agência C</c:v>
                </c:pt>
                <c:pt idx="3">
                  <c:v>Agência D</c:v>
                </c:pt>
                <c:pt idx="4">
                  <c:v>Agência E</c:v>
                </c:pt>
                <c:pt idx="5">
                  <c:v>Agência F</c:v>
                </c:pt>
                <c:pt idx="6">
                  <c:v>Agência G</c:v>
                </c:pt>
                <c:pt idx="7">
                  <c:v>Agência H</c:v>
                </c:pt>
                <c:pt idx="8">
                  <c:v>Agência I</c:v>
                </c:pt>
                <c:pt idx="9">
                  <c:v>Agência J</c:v>
                </c:pt>
                <c:pt idx="10">
                  <c:v>Agência K</c:v>
                </c:pt>
                <c:pt idx="11">
                  <c:v>Agência X</c:v>
                </c:pt>
                <c:pt idx="12">
                  <c:v>Agência M</c:v>
                </c:pt>
                <c:pt idx="13">
                  <c:v>Agência N</c:v>
                </c:pt>
                <c:pt idx="14">
                  <c:v>Agência O</c:v>
                </c:pt>
              </c:strCache>
            </c:strRef>
          </c:cat>
          <c:val>
            <c:numRef>
              <c:f>'2010_Q1_Q4'!$D$3:$D$17</c:f>
              <c:numCache>
                <c:formatCode>0%</c:formatCode>
                <c:ptCount val="15"/>
                <c:pt idx="0">
                  <c:v>1</c:v>
                </c:pt>
                <c:pt idx="1">
                  <c:v>1</c:v>
                </c:pt>
                <c:pt idx="2">
                  <c:v>0.99634146341463414</c:v>
                </c:pt>
                <c:pt idx="3">
                  <c:v>0.75000000000000311</c:v>
                </c:pt>
                <c:pt idx="4">
                  <c:v>0.8936170212765957</c:v>
                </c:pt>
                <c:pt idx="5">
                  <c:v>0.98434622467771637</c:v>
                </c:pt>
                <c:pt idx="6">
                  <c:v>0.99740596627756151</c:v>
                </c:pt>
                <c:pt idx="7">
                  <c:v>0.91096146651702203</c:v>
                </c:pt>
                <c:pt idx="8">
                  <c:v>0.88593749999999949</c:v>
                </c:pt>
                <c:pt idx="9">
                  <c:v>0.9</c:v>
                </c:pt>
                <c:pt idx="10">
                  <c:v>0.98648648648648651</c:v>
                </c:pt>
                <c:pt idx="11">
                  <c:v>0.87000000000000299</c:v>
                </c:pt>
                <c:pt idx="12">
                  <c:v>0.85000000000000064</c:v>
                </c:pt>
                <c:pt idx="13">
                  <c:v>0.9</c:v>
                </c:pt>
                <c:pt idx="14">
                  <c:v>0.85714285714285765</c:v>
                </c:pt>
              </c:numCache>
            </c:numRef>
          </c:val>
          <c:extLst xmlns:c16="http://schemas.microsoft.com/office/drawing/2014/chart" xmlns:c15="http://schemas.microsoft.com/office/drawing/2012/chart" xmlns:c14="http://schemas.microsoft.com/office/drawing/2007/8/2/chart" xmlns:mc="http://schemas.openxmlformats.org/markup-compatibility/2006">
            <c:ext xmlns:c16="http://schemas.microsoft.com/office/drawing/2014/chart" uri="{C3380CC4-5D6E-409C-BE32-E72D297353CC}">
              <c16:uniqueId val="{00000007-FF95-4753-9B0D-F42947561FE0}"/>
            </c:ext>
          </c:extLst>
        </c:ser>
        <c:dLbls>
          <c:showLegendKey val="0"/>
          <c:showVal val="1"/>
          <c:showCatName val="0"/>
          <c:showSerName val="0"/>
          <c:showPercent val="0"/>
          <c:showBubbleSize val="0"/>
        </c:dLbls>
        <c:gapWidth val="100"/>
        <c:axId val="79643008"/>
        <c:axId val="79645696"/>
      </c:barChart>
      <c:catAx>
        <c:axId val="79643008"/>
        <c:scaling>
          <c:orientation val="minMax"/>
        </c:scaling>
        <c:delete val="0"/>
        <c:axPos val="b"/>
        <c:numFmt formatCode="General" sourceLinked="1"/>
        <c:majorTickMark val="out"/>
        <c:minorTickMark val="none"/>
        <c:tickLblPos val="nextTo"/>
        <c:spPr>
          <a:ln w="3806">
            <a:solidFill>
              <a:srgbClr val="000000"/>
            </a:solidFill>
            <a:prstDash val="solid"/>
          </a:ln>
        </c:spPr>
        <c:txPr>
          <a:bodyPr rot="-5400000" vert="horz"/>
          <a:lstStyle/>
          <a:p>
            <a:pPr>
              <a:defRPr sz="1289" b="1" i="0" u="none" strike="noStrike" baseline="0">
                <a:solidFill>
                  <a:srgbClr val="000000"/>
                </a:solidFill>
                <a:latin typeface="Arial"/>
                <a:ea typeface="Arial"/>
                <a:cs typeface="Arial"/>
              </a:defRPr>
            </a:pPr>
            <a:endParaRPr lang="en-US"/>
          </a:p>
        </c:txPr>
        <c:crossAx val="79645696"/>
        <c:crosses val="autoZero"/>
        <c:auto val="1"/>
        <c:lblAlgn val="ctr"/>
        <c:lblOffset val="100"/>
        <c:tickLblSkip val="1"/>
        <c:tickMarkSkip val="1"/>
        <c:noMultiLvlLbl val="0"/>
      </c:catAx>
      <c:valAx>
        <c:axId val="79645696"/>
        <c:scaling>
          <c:orientation val="minMax"/>
          <c:max val="1"/>
          <c:min val="0"/>
        </c:scaling>
        <c:delete val="0"/>
        <c:axPos val="l"/>
        <c:title>
          <c:tx>
            <c:rich>
              <a:bodyPr/>
              <a:lstStyle/>
              <a:p>
                <a:pPr>
                  <a:defRPr sz="1800" b="1" i="0" u="none" strike="noStrike" baseline="0">
                    <a:solidFill>
                      <a:srgbClr val="000000"/>
                    </a:solidFill>
                    <a:latin typeface="Arial"/>
                    <a:ea typeface="Arial"/>
                    <a:cs typeface="Arial"/>
                  </a:defRPr>
                </a:pPr>
                <a:r>
                  <a:rPr lang="en-US" sz="1800" dirty="0"/>
                  <a:t>% Dados completos</a:t>
                </a:r>
              </a:p>
            </c:rich>
          </c:tx>
          <c:layout>
            <c:manualLayout>
              <c:xMode val="edge"/>
              <c:yMode val="edge"/>
              <c:x val="1.8092879870044685E-2"/>
              <c:y val="0.32009171053731095"/>
            </c:manualLayout>
          </c:layout>
          <c:overlay val="0"/>
          <c:spPr>
            <a:noFill/>
            <a:ln w="30450">
              <a:noFill/>
            </a:ln>
          </c:spPr>
        </c:title>
        <c:numFmt formatCode="0%" sourceLinked="1"/>
        <c:majorTickMark val="out"/>
        <c:minorTickMark val="none"/>
        <c:tickLblPos val="nextTo"/>
        <c:spPr>
          <a:ln w="3806">
            <a:solidFill>
              <a:srgbClr val="000000"/>
            </a:solidFill>
            <a:prstDash val="solid"/>
          </a:ln>
        </c:spPr>
        <c:txPr>
          <a:bodyPr rot="0" vert="horz"/>
          <a:lstStyle/>
          <a:p>
            <a:pPr>
              <a:defRPr sz="1400" b="0" i="0" u="none" strike="noStrike" baseline="0">
                <a:solidFill>
                  <a:srgbClr val="000000"/>
                </a:solidFill>
                <a:latin typeface="Arial"/>
                <a:ea typeface="Arial"/>
                <a:cs typeface="Arial"/>
              </a:defRPr>
            </a:pPr>
            <a:endParaRPr lang="en-US"/>
          </a:p>
        </c:txPr>
        <c:crossAx val="79643008"/>
        <c:crosses val="autoZero"/>
        <c:crossBetween val="between"/>
        <c:majorUnit val="0.2"/>
      </c:valAx>
      <c:spPr>
        <a:noFill/>
        <a:ln w="15225">
          <a:noFill/>
          <a:prstDash val="solid"/>
        </a:ln>
      </c:spPr>
    </c:plotArea>
    <c:plotVisOnly val="1"/>
    <c:dispBlanksAs val="gap"/>
    <c:showDLblsOverMax val="0"/>
  </c:chart>
  <c:spPr>
    <a:noFill/>
    <a:ln w="3806">
      <a:noFill/>
      <a:prstDash val="solid"/>
    </a:ln>
  </c:spPr>
  <c:txPr>
    <a:bodyPr/>
    <a:lstStyle/>
    <a:p>
      <a:pPr>
        <a:defRPr sz="1289" b="0" i="0" u="none" strike="noStrike" baseline="0">
          <a:solidFill>
            <a:srgbClr val="000000"/>
          </a:solidFill>
          <a:latin typeface="Arial"/>
          <a:ea typeface="Arial"/>
          <a:cs typeface="Arial"/>
        </a:defRPr>
      </a:pPr>
      <a:endParaRPr lang="en-US"/>
    </a:p>
  </c:txPr>
  <c:externalData r:id="rId1">
    <c:autoUpdate val="0"/>
  </c:externalData>
  <c:userShapes r:id="rId2"/>
</c:chartSpace>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800" b="1" dirty="0">
              <a:solidFill>
                <a:schemeClr val="tx1"/>
              </a:solidFill>
              <a:latin typeface="+mn-lt"/>
            </a:rPr>
            <a:t>Detetar, Diagnosticar</a:t>
          </a: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a:solidFill>
                <a:schemeClr val="tx1"/>
              </a:solidFill>
              <a:latin typeface="+mn-lt"/>
            </a:rPr>
            <a:t>Recolher</a:t>
          </a: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dirty="0">
              <a:solidFill>
                <a:schemeClr val="tx1"/>
              </a:solidFill>
              <a:latin typeface="+mn-lt"/>
            </a:rPr>
            <a:t>Interpretar</a:t>
          </a: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19161">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99575"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800" b="1" dirty="0">
              <a:solidFill>
                <a:schemeClr val="tx1"/>
              </a:solidFill>
              <a:latin typeface="+mn-lt"/>
            </a:rPr>
            <a:t>Detectar, diagnosticar</a:t>
          </a: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a:solidFill>
                <a:schemeClr val="tx1"/>
              </a:solidFill>
              <a:latin typeface="+mn-lt"/>
            </a:rPr>
            <a:t>Coletar</a:t>
          </a: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dirty="0">
              <a:solidFill>
                <a:schemeClr val="tx1"/>
              </a:solidFill>
              <a:latin typeface="+mn-lt"/>
            </a:rPr>
            <a:t>Interpretar</a:t>
          </a: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37011">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4422"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1012"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800" b="1" dirty="0">
              <a:solidFill>
                <a:schemeClr val="tx1"/>
              </a:solidFill>
              <a:latin typeface="+mn-lt"/>
            </a:rPr>
            <a:t>Detectar, diagnosticar</a:t>
          </a: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a:solidFill>
                <a:schemeClr val="tx1"/>
              </a:solidFill>
              <a:latin typeface="+mn-lt"/>
            </a:rPr>
            <a:t>Coletar</a:t>
          </a: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dirty="0">
              <a:solidFill>
                <a:schemeClr val="tx1"/>
              </a:solidFill>
              <a:latin typeface="+mn-lt"/>
            </a:rPr>
            <a:t>Interpretar</a:t>
          </a: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35729" custScaleY="92735">
        <dgm:presLayoutVars>
          <dgm:bulletEnabled val="1"/>
        </dgm:presLayoutVars>
      </dgm:prSet>
      <dgm:spPr/>
    </dgm:pt>
    <dgm:pt modelId="{EB0FECD4-874C-476B-A915-884DFE3F2D91}" type="pres">
      <dgm:prSet presAssocID="{9EFDDFF1-2279-486B-9F12-EA5F590C8C00}" presName="sibTransFirstNode" presStyleLbl="bgShp" presStyleIdx="0" presStyleCnt="1" custScaleX="148034" custLinFactNeighborY="2387"/>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2724"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3208"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800" b="1" dirty="0">
              <a:solidFill>
                <a:schemeClr val="tx1"/>
              </a:solidFill>
              <a:latin typeface="+mn-lt"/>
            </a:rPr>
            <a:t>Detectar, diagnosticar</a:t>
          </a: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a:solidFill>
                <a:schemeClr val="tx1"/>
              </a:solidFill>
              <a:latin typeface="+mn-lt"/>
            </a:rPr>
            <a:t>Coletar</a:t>
          </a: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dirty="0">
              <a:solidFill>
                <a:schemeClr val="tx1"/>
              </a:solidFill>
              <a:latin typeface="+mn-lt"/>
            </a:rPr>
            <a:t>Interpretar</a:t>
          </a: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35729" custScaleY="92735">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2724"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3208"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ata5.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1600" b="1" dirty="0">
              <a:solidFill>
                <a:schemeClr val="tx1"/>
              </a:solidFill>
              <a:latin typeface="+mn-lt"/>
            </a:rPr>
            <a:t>Detectar, diagnosticar</a:t>
          </a: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1600" b="1" dirty="0">
              <a:solidFill>
                <a:schemeClr val="tx1"/>
              </a:solidFill>
              <a:latin typeface="+mn-lt"/>
            </a:rPr>
            <a:t>Coletar</a:t>
          </a: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16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1600" b="1" dirty="0">
              <a:solidFill>
                <a:schemeClr val="tx1"/>
              </a:solidFill>
              <a:latin typeface="+mn-lt"/>
            </a:rPr>
            <a:t>Interpretar</a:t>
          </a: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16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16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35729" custScaleY="92735">
        <dgm:presLayoutVars>
          <dgm:bulletEnabled val="1"/>
        </dgm:presLayoutVars>
      </dgm:prSet>
      <dgm:spPr/>
    </dgm:pt>
    <dgm:pt modelId="{EB0FECD4-874C-476B-A915-884DFE3F2D91}" type="pres">
      <dgm:prSet presAssocID="{9EFDDFF1-2279-486B-9F12-EA5F590C8C00}" presName="sibTransFirstNode" presStyleLbl="bgShp" presStyleIdx="0" presStyleCnt="1" custScaleX="148034" custLinFactNeighborY="2387"/>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6999"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3208"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8"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40933" y="-100911"/>
          <a:ext cx="7267426" cy="4909295"/>
        </a:xfrm>
        <a:prstGeom prst="circularArrow">
          <a:avLst>
            <a:gd name="adj1" fmla="val 5274"/>
            <a:gd name="adj2" fmla="val 312630"/>
            <a:gd name="adj3" fmla="val 13859409"/>
            <a:gd name="adj4" fmla="val 17346269"/>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950901" y="1619"/>
          <a:ext cx="2247491"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Detetar, Diagnosticar</a:t>
          </a:r>
        </a:p>
      </dsp:txBody>
      <dsp:txXfrm>
        <a:off x="3996937" y="47655"/>
        <a:ext cx="2155419" cy="850976"/>
      </dsp:txXfrm>
    </dsp:sp>
    <dsp:sp modelId="{1695DC22-9A36-4B48-AEFF-7E4FDFC1713F}">
      <dsp:nvSpPr>
        <dsp:cNvPr id="0" name=""/>
        <dsp:cNvSpPr/>
      </dsp:nvSpPr>
      <dsp:spPr>
        <a:xfrm>
          <a:off x="7001195" y="928908"/>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Recolher</a:t>
          </a:r>
        </a:p>
      </dsp:txBody>
      <dsp:txXfrm>
        <a:off x="7047231" y="974944"/>
        <a:ext cx="1794024" cy="850976"/>
      </dsp:txXfrm>
    </dsp:sp>
    <dsp:sp modelId="{07166AA7-B419-46BE-8707-58768C01B0F0}">
      <dsp:nvSpPr>
        <dsp:cNvPr id="0" name=""/>
        <dsp:cNvSpPr/>
      </dsp:nvSpPr>
      <dsp:spPr>
        <a:xfrm>
          <a:off x="6940446" y="2986004"/>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86482" y="3032040"/>
        <a:ext cx="1794024" cy="850976"/>
      </dsp:txXfrm>
    </dsp:sp>
    <dsp:sp modelId="{03ED3239-7976-43C1-9470-0A426C83A8ED}">
      <dsp:nvSpPr>
        <dsp:cNvPr id="0" name=""/>
        <dsp:cNvSpPr/>
      </dsp:nvSpPr>
      <dsp:spPr>
        <a:xfrm>
          <a:off x="4202138" y="3986440"/>
          <a:ext cx="1878080"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Interpretar</a:t>
          </a:r>
        </a:p>
      </dsp:txBody>
      <dsp:txXfrm>
        <a:off x="4248174" y="4032476"/>
        <a:ext cx="1786008" cy="850976"/>
      </dsp:txXfrm>
    </dsp:sp>
    <dsp:sp modelId="{CB7BE2BC-AC16-42C7-9D95-B7BD321D88D7}">
      <dsp:nvSpPr>
        <dsp:cNvPr id="0" name=""/>
        <dsp:cNvSpPr/>
      </dsp:nvSpPr>
      <dsp:spPr>
        <a:xfrm>
          <a:off x="733556" y="3028598"/>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79592" y="3074634"/>
        <a:ext cx="2633035" cy="850976"/>
      </dsp:txXfrm>
    </dsp:sp>
    <dsp:sp modelId="{74BED3F0-1F3F-4B93-9710-4F13C5417E70}">
      <dsp:nvSpPr>
        <dsp:cNvPr id="0" name=""/>
        <dsp:cNvSpPr/>
      </dsp:nvSpPr>
      <dsp:spPr>
        <a:xfrm>
          <a:off x="671196" y="928910"/>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717232" y="974946"/>
        <a:ext cx="2127486" cy="8509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20082" y="-212333"/>
          <a:ext cx="7267426" cy="4909295"/>
        </a:xfrm>
        <a:prstGeom prst="circularArrow">
          <a:avLst>
            <a:gd name="adj1" fmla="val 5274"/>
            <a:gd name="adj2" fmla="val 312630"/>
            <a:gd name="adj3" fmla="val 13516107"/>
            <a:gd name="adj4" fmla="val 17557495"/>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761716" y="1619"/>
          <a:ext cx="2584159"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Detectar, diagnosticar</a:t>
          </a:r>
        </a:p>
      </dsp:txBody>
      <dsp:txXfrm>
        <a:off x="3807752" y="47655"/>
        <a:ext cx="2492087" cy="850976"/>
      </dsp:txXfrm>
    </dsp:sp>
    <dsp:sp modelId="{1695DC22-9A36-4B48-AEFF-7E4FDFC1713F}">
      <dsp:nvSpPr>
        <dsp:cNvPr id="0" name=""/>
        <dsp:cNvSpPr/>
      </dsp:nvSpPr>
      <dsp:spPr>
        <a:xfrm>
          <a:off x="6980344" y="928908"/>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Coletar</a:t>
          </a:r>
        </a:p>
      </dsp:txBody>
      <dsp:txXfrm>
        <a:off x="7026380" y="974944"/>
        <a:ext cx="1794024" cy="850976"/>
      </dsp:txXfrm>
    </dsp:sp>
    <dsp:sp modelId="{07166AA7-B419-46BE-8707-58768C01B0F0}">
      <dsp:nvSpPr>
        <dsp:cNvPr id="0" name=""/>
        <dsp:cNvSpPr/>
      </dsp:nvSpPr>
      <dsp:spPr>
        <a:xfrm>
          <a:off x="6877894" y="2986004"/>
          <a:ext cx="1969499"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23930" y="3032040"/>
        <a:ext cx="1877427" cy="850976"/>
      </dsp:txXfrm>
    </dsp:sp>
    <dsp:sp modelId="{03ED3239-7976-43C1-9470-0A426C83A8ED}">
      <dsp:nvSpPr>
        <dsp:cNvPr id="0" name=""/>
        <dsp:cNvSpPr/>
      </dsp:nvSpPr>
      <dsp:spPr>
        <a:xfrm>
          <a:off x="4073431" y="3986440"/>
          <a:ext cx="2093793"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Interpretar</a:t>
          </a:r>
        </a:p>
      </dsp:txBody>
      <dsp:txXfrm>
        <a:off x="4119467" y="4032476"/>
        <a:ext cx="2001721" cy="850976"/>
      </dsp:txXfrm>
    </dsp:sp>
    <dsp:sp modelId="{CB7BE2BC-AC16-42C7-9D95-B7BD321D88D7}">
      <dsp:nvSpPr>
        <dsp:cNvPr id="0" name=""/>
        <dsp:cNvSpPr/>
      </dsp:nvSpPr>
      <dsp:spPr>
        <a:xfrm>
          <a:off x="712705" y="3028598"/>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58741" y="3074634"/>
        <a:ext cx="2633035" cy="850976"/>
      </dsp:txXfrm>
    </dsp:sp>
    <dsp:sp modelId="{74BED3F0-1F3F-4B93-9710-4F13C5417E70}">
      <dsp:nvSpPr>
        <dsp:cNvPr id="0" name=""/>
        <dsp:cNvSpPr/>
      </dsp:nvSpPr>
      <dsp:spPr>
        <a:xfrm>
          <a:off x="650345" y="928910"/>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696381" y="974946"/>
        <a:ext cx="2127486" cy="85097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28089" y="-103510"/>
          <a:ext cx="7267426" cy="4909295"/>
        </a:xfrm>
        <a:prstGeom prst="circularArrow">
          <a:avLst>
            <a:gd name="adj1" fmla="val 5274"/>
            <a:gd name="adj2" fmla="val 312630"/>
            <a:gd name="adj3" fmla="val 13541438"/>
            <a:gd name="adj4" fmla="val 17541650"/>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781812" y="18747"/>
          <a:ext cx="2559980" cy="874535"/>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Detectar, diagnosticar</a:t>
          </a:r>
        </a:p>
      </dsp:txBody>
      <dsp:txXfrm>
        <a:off x="3824503" y="61438"/>
        <a:ext cx="2474598" cy="789153"/>
      </dsp:txXfrm>
    </dsp:sp>
    <dsp:sp modelId="{1695DC22-9A36-4B48-AEFF-7E4FDFC1713F}">
      <dsp:nvSpPr>
        <dsp:cNvPr id="0" name=""/>
        <dsp:cNvSpPr/>
      </dsp:nvSpPr>
      <dsp:spPr>
        <a:xfrm>
          <a:off x="6988351" y="911780"/>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Coletar</a:t>
          </a:r>
        </a:p>
      </dsp:txBody>
      <dsp:txXfrm>
        <a:off x="7034387" y="957816"/>
        <a:ext cx="1794024" cy="850976"/>
      </dsp:txXfrm>
    </dsp:sp>
    <dsp:sp modelId="{07166AA7-B419-46BE-8707-58768C01B0F0}">
      <dsp:nvSpPr>
        <dsp:cNvPr id="0" name=""/>
        <dsp:cNvSpPr/>
      </dsp:nvSpPr>
      <dsp:spPr>
        <a:xfrm>
          <a:off x="6901913" y="2968875"/>
          <a:ext cx="1937473"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47949" y="3014911"/>
        <a:ext cx="1845401" cy="850976"/>
      </dsp:txXfrm>
    </dsp:sp>
    <dsp:sp modelId="{03ED3239-7976-43C1-9470-0A426C83A8ED}">
      <dsp:nvSpPr>
        <dsp:cNvPr id="0" name=""/>
        <dsp:cNvSpPr/>
      </dsp:nvSpPr>
      <dsp:spPr>
        <a:xfrm>
          <a:off x="4060728" y="3969510"/>
          <a:ext cx="2135212"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Interpretar</a:t>
          </a:r>
        </a:p>
      </dsp:txBody>
      <dsp:txXfrm>
        <a:off x="4106764" y="4015546"/>
        <a:ext cx="2043140" cy="850976"/>
      </dsp:txXfrm>
    </dsp:sp>
    <dsp:sp modelId="{CB7BE2BC-AC16-42C7-9D95-B7BD321D88D7}">
      <dsp:nvSpPr>
        <dsp:cNvPr id="0" name=""/>
        <dsp:cNvSpPr/>
      </dsp:nvSpPr>
      <dsp:spPr>
        <a:xfrm>
          <a:off x="720712" y="3011470"/>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66748" y="3057506"/>
        <a:ext cx="2633035" cy="850976"/>
      </dsp:txXfrm>
    </dsp:sp>
    <dsp:sp modelId="{74BED3F0-1F3F-4B93-9710-4F13C5417E70}">
      <dsp:nvSpPr>
        <dsp:cNvPr id="0" name=""/>
        <dsp:cNvSpPr/>
      </dsp:nvSpPr>
      <dsp:spPr>
        <a:xfrm>
          <a:off x="658351" y="911782"/>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704387" y="957818"/>
        <a:ext cx="2127486" cy="85097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28089" y="-220695"/>
          <a:ext cx="7267426" cy="4909295"/>
        </a:xfrm>
        <a:prstGeom prst="circularArrow">
          <a:avLst>
            <a:gd name="adj1" fmla="val 5274"/>
            <a:gd name="adj2" fmla="val 312630"/>
            <a:gd name="adj3" fmla="val 13541438"/>
            <a:gd name="adj4" fmla="val 17541650"/>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781812" y="18747"/>
          <a:ext cx="2559980" cy="874535"/>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Detectar, diagnosticar</a:t>
          </a:r>
        </a:p>
      </dsp:txBody>
      <dsp:txXfrm>
        <a:off x="3824503" y="61438"/>
        <a:ext cx="2474598" cy="789153"/>
      </dsp:txXfrm>
    </dsp:sp>
    <dsp:sp modelId="{1695DC22-9A36-4B48-AEFF-7E4FDFC1713F}">
      <dsp:nvSpPr>
        <dsp:cNvPr id="0" name=""/>
        <dsp:cNvSpPr/>
      </dsp:nvSpPr>
      <dsp:spPr>
        <a:xfrm>
          <a:off x="6988351" y="911780"/>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Coletar</a:t>
          </a:r>
        </a:p>
      </dsp:txBody>
      <dsp:txXfrm>
        <a:off x="7034387" y="957816"/>
        <a:ext cx="1794024" cy="850976"/>
      </dsp:txXfrm>
    </dsp:sp>
    <dsp:sp modelId="{07166AA7-B419-46BE-8707-58768C01B0F0}">
      <dsp:nvSpPr>
        <dsp:cNvPr id="0" name=""/>
        <dsp:cNvSpPr/>
      </dsp:nvSpPr>
      <dsp:spPr>
        <a:xfrm>
          <a:off x="6901913" y="2968875"/>
          <a:ext cx="1937473"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47949" y="3014911"/>
        <a:ext cx="1845401" cy="850976"/>
      </dsp:txXfrm>
    </dsp:sp>
    <dsp:sp modelId="{03ED3239-7976-43C1-9470-0A426C83A8ED}">
      <dsp:nvSpPr>
        <dsp:cNvPr id="0" name=""/>
        <dsp:cNvSpPr/>
      </dsp:nvSpPr>
      <dsp:spPr>
        <a:xfrm>
          <a:off x="4060728" y="3969510"/>
          <a:ext cx="2135212"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Interpretar</a:t>
          </a:r>
        </a:p>
      </dsp:txBody>
      <dsp:txXfrm>
        <a:off x="4106764" y="4015546"/>
        <a:ext cx="2043140" cy="850976"/>
      </dsp:txXfrm>
    </dsp:sp>
    <dsp:sp modelId="{CB7BE2BC-AC16-42C7-9D95-B7BD321D88D7}">
      <dsp:nvSpPr>
        <dsp:cNvPr id="0" name=""/>
        <dsp:cNvSpPr/>
      </dsp:nvSpPr>
      <dsp:spPr>
        <a:xfrm>
          <a:off x="720712" y="3011470"/>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66748" y="3057506"/>
        <a:ext cx="2633035" cy="850976"/>
      </dsp:txXfrm>
    </dsp:sp>
    <dsp:sp modelId="{74BED3F0-1F3F-4B93-9710-4F13C5417E70}">
      <dsp:nvSpPr>
        <dsp:cNvPr id="0" name=""/>
        <dsp:cNvSpPr/>
      </dsp:nvSpPr>
      <dsp:spPr>
        <a:xfrm>
          <a:off x="658351" y="911782"/>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704387" y="957818"/>
        <a:ext cx="2127486" cy="85097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672911" y="-53892"/>
          <a:ext cx="4567074" cy="3085152"/>
        </a:xfrm>
        <a:prstGeom prst="circularArrow">
          <a:avLst>
            <a:gd name="adj1" fmla="val 5274"/>
            <a:gd name="adj2" fmla="val 312630"/>
            <a:gd name="adj3" fmla="val 13637727"/>
            <a:gd name="adj4" fmla="val 17481808"/>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2181255" y="12463"/>
          <a:ext cx="1550386" cy="529640"/>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solidFill>
              <a:latin typeface="+mn-lt"/>
            </a:rPr>
            <a:t>Detectar, diagnosticar</a:t>
          </a:r>
        </a:p>
      </dsp:txBody>
      <dsp:txXfrm>
        <a:off x="2207110" y="38318"/>
        <a:ext cx="1498676" cy="477930"/>
      </dsp:txXfrm>
    </dsp:sp>
    <dsp:sp modelId="{1695DC22-9A36-4B48-AEFF-7E4FDFC1713F}">
      <dsp:nvSpPr>
        <dsp:cNvPr id="0" name=""/>
        <dsp:cNvSpPr/>
      </dsp:nvSpPr>
      <dsp:spPr>
        <a:xfrm>
          <a:off x="4188658" y="574453"/>
          <a:ext cx="1142265" cy="571132"/>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solidFill>
              <a:latin typeface="+mn-lt"/>
            </a:rPr>
            <a:t>Coletar</a:t>
          </a:r>
        </a:p>
      </dsp:txBody>
      <dsp:txXfrm>
        <a:off x="4216538" y="602333"/>
        <a:ext cx="1086505" cy="515372"/>
      </dsp:txXfrm>
    </dsp:sp>
    <dsp:sp modelId="{07166AA7-B419-46BE-8707-58768C01B0F0}">
      <dsp:nvSpPr>
        <dsp:cNvPr id="0" name=""/>
        <dsp:cNvSpPr/>
      </dsp:nvSpPr>
      <dsp:spPr>
        <a:xfrm>
          <a:off x="4110509" y="1867195"/>
          <a:ext cx="1222213" cy="571132"/>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solidFill>
              <a:latin typeface="+mn-lt"/>
            </a:rPr>
            <a:t>Compilar, analisar</a:t>
          </a:r>
        </a:p>
      </dsp:txBody>
      <dsp:txXfrm>
        <a:off x="4138389" y="1895075"/>
        <a:ext cx="1166453" cy="515372"/>
      </dsp:txXfrm>
    </dsp:sp>
    <dsp:sp modelId="{03ED3239-7976-43C1-9470-0A426C83A8ED}">
      <dsp:nvSpPr>
        <dsp:cNvPr id="0" name=""/>
        <dsp:cNvSpPr/>
      </dsp:nvSpPr>
      <dsp:spPr>
        <a:xfrm>
          <a:off x="2351691" y="2496025"/>
          <a:ext cx="1293136" cy="571132"/>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solidFill>
              <a:latin typeface="+mn-lt"/>
            </a:rPr>
            <a:t>Interpretar</a:t>
          </a:r>
        </a:p>
      </dsp:txBody>
      <dsp:txXfrm>
        <a:off x="2379571" y="2523905"/>
        <a:ext cx="1237376" cy="515372"/>
      </dsp:txXfrm>
    </dsp:sp>
    <dsp:sp modelId="{CB7BE2BC-AC16-42C7-9D95-B7BD321D88D7}">
      <dsp:nvSpPr>
        <dsp:cNvPr id="0" name=""/>
        <dsp:cNvSpPr/>
      </dsp:nvSpPr>
      <dsp:spPr>
        <a:xfrm>
          <a:off x="259448" y="1893963"/>
          <a:ext cx="1650391" cy="571132"/>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solidFill>
              <a:latin typeface="+mn-lt"/>
            </a:rPr>
            <a:t>Comunicar</a:t>
          </a:r>
        </a:p>
      </dsp:txBody>
      <dsp:txXfrm>
        <a:off x="287328" y="1921843"/>
        <a:ext cx="1594631" cy="515372"/>
      </dsp:txXfrm>
    </dsp:sp>
    <dsp:sp modelId="{74BED3F0-1F3F-4B93-9710-4F13C5417E70}">
      <dsp:nvSpPr>
        <dsp:cNvPr id="0" name=""/>
        <dsp:cNvSpPr/>
      </dsp:nvSpPr>
      <dsp:spPr>
        <a:xfrm>
          <a:off x="214494" y="574454"/>
          <a:ext cx="1344218" cy="571132"/>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b="1" kern="1200" dirty="0">
              <a:solidFill>
                <a:schemeClr val="tx1"/>
              </a:solidFill>
              <a:latin typeface="+mn-lt"/>
            </a:rPr>
            <a:t>Tomar medidas</a:t>
          </a:r>
        </a:p>
      </dsp:txBody>
      <dsp:txXfrm>
        <a:off x="242374" y="602334"/>
        <a:ext cx="1288458" cy="515372"/>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0.2885</cdr:x>
      <cdr:y>0.8025</cdr:y>
    </cdr:from>
    <cdr:to>
      <cdr:x>0.32825</cdr:x>
      <cdr:y>0.9805</cdr:y>
    </cdr:to>
    <cdr:sp macro="" textlink="">
      <cdr:nvSpPr>
        <cdr:cNvPr id="54273" name="Rectangle 1"/>
        <cdr:cNvSpPr>
          <a:spLocks xmlns:a="http://schemas.openxmlformats.org/drawingml/2006/main" noChangeArrowheads="1"/>
        </cdr:cNvSpPr>
      </cdr:nvSpPr>
      <cdr:spPr bwMode="auto">
        <a:xfrm xmlns:a="http://schemas.openxmlformats.org/drawingml/2006/main">
          <a:off x="2264321" y="3240977"/>
          <a:ext cx="311982" cy="718870"/>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0.2295</cdr:x>
      <cdr:y>0.8025</cdr:y>
    </cdr:from>
    <cdr:to>
      <cdr:x>0.2665</cdr:x>
      <cdr:y>0.9805</cdr:y>
    </cdr:to>
    <cdr:sp macro="" textlink="">
      <cdr:nvSpPr>
        <cdr:cNvPr id="54274" name="Rectangle 2"/>
        <cdr:cNvSpPr>
          <a:spLocks xmlns:a="http://schemas.openxmlformats.org/drawingml/2006/main" noChangeArrowheads="1"/>
        </cdr:cNvSpPr>
      </cdr:nvSpPr>
      <cdr:spPr bwMode="auto">
        <a:xfrm xmlns:a="http://schemas.openxmlformats.org/drawingml/2006/main">
          <a:off x="1801254" y="3240977"/>
          <a:ext cx="290398" cy="718870"/>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0.12037</cdr:x>
      <cdr:y>0.80447</cdr:y>
    </cdr:from>
    <cdr:to>
      <cdr:x>0.15837</cdr:x>
      <cdr:y>0.98247</cdr:y>
    </cdr:to>
    <cdr:sp macro="" textlink="">
      <cdr:nvSpPr>
        <cdr:cNvPr id="54275" name="Rectangle 3"/>
        <cdr:cNvSpPr>
          <a:spLocks xmlns:a="http://schemas.openxmlformats.org/drawingml/2006/main" noChangeArrowheads="1"/>
        </cdr:cNvSpPr>
      </cdr:nvSpPr>
      <cdr:spPr bwMode="auto">
        <a:xfrm xmlns:a="http://schemas.openxmlformats.org/drawingml/2006/main">
          <a:off x="990600" y="3886200"/>
          <a:ext cx="312725" cy="859876"/>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0.34675</cdr:x>
      <cdr:y>0.8025</cdr:y>
    </cdr:from>
    <cdr:to>
      <cdr:x>0.38275</cdr:x>
      <cdr:y>0.9805</cdr:y>
    </cdr:to>
    <cdr:sp macro="" textlink="">
      <cdr:nvSpPr>
        <cdr:cNvPr id="54276" name="Rectangle 4"/>
        <cdr:cNvSpPr>
          <a:spLocks xmlns:a="http://schemas.openxmlformats.org/drawingml/2006/main" noChangeArrowheads="1"/>
        </cdr:cNvSpPr>
      </cdr:nvSpPr>
      <cdr:spPr bwMode="auto">
        <a:xfrm xmlns:a="http://schemas.openxmlformats.org/drawingml/2006/main">
          <a:off x="2721502" y="3240977"/>
          <a:ext cx="282550" cy="718870"/>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0.4085</cdr:x>
      <cdr:y>0.8025</cdr:y>
    </cdr:from>
    <cdr:to>
      <cdr:x>0.4445</cdr:x>
      <cdr:y>0.9805</cdr:y>
    </cdr:to>
    <cdr:sp macro="" textlink="">
      <cdr:nvSpPr>
        <cdr:cNvPr id="54277" name="Rectangle 5"/>
        <cdr:cNvSpPr>
          <a:spLocks xmlns:a="http://schemas.openxmlformats.org/drawingml/2006/main" noChangeArrowheads="1"/>
        </cdr:cNvSpPr>
      </cdr:nvSpPr>
      <cdr:spPr bwMode="auto">
        <a:xfrm xmlns:a="http://schemas.openxmlformats.org/drawingml/2006/main">
          <a:off x="3206153" y="3240977"/>
          <a:ext cx="282550" cy="718870"/>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0.4665</cdr:x>
      <cdr:y>0.8025</cdr:y>
    </cdr:from>
    <cdr:to>
      <cdr:x>0.50275</cdr:x>
      <cdr:y>0.9805</cdr:y>
    </cdr:to>
    <cdr:sp macro="" textlink="">
      <cdr:nvSpPr>
        <cdr:cNvPr id="54278" name="Rectangle 6"/>
        <cdr:cNvSpPr>
          <a:spLocks xmlns:a="http://schemas.openxmlformats.org/drawingml/2006/main" noChangeArrowheads="1"/>
        </cdr:cNvSpPr>
      </cdr:nvSpPr>
      <cdr:spPr bwMode="auto">
        <a:xfrm xmlns:a="http://schemas.openxmlformats.org/drawingml/2006/main">
          <a:off x="3661372" y="3240977"/>
          <a:ext cx="284512" cy="718870"/>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0.5255</cdr:x>
      <cdr:y>0.8025</cdr:y>
    </cdr:from>
    <cdr:to>
      <cdr:x>0.5635</cdr:x>
      <cdr:y>0.9805</cdr:y>
    </cdr:to>
    <cdr:sp macro="" textlink="">
      <cdr:nvSpPr>
        <cdr:cNvPr id="54279" name="Rectangle 7"/>
        <cdr:cNvSpPr>
          <a:spLocks xmlns:a="http://schemas.openxmlformats.org/drawingml/2006/main" noChangeArrowheads="1"/>
        </cdr:cNvSpPr>
      </cdr:nvSpPr>
      <cdr:spPr bwMode="auto">
        <a:xfrm xmlns:a="http://schemas.openxmlformats.org/drawingml/2006/main">
          <a:off x="4124439" y="3240977"/>
          <a:ext cx="298247" cy="718870"/>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0.59</cdr:x>
      <cdr:y>0.8025</cdr:y>
    </cdr:from>
    <cdr:to>
      <cdr:x>0.626</cdr:x>
      <cdr:y>0.9805</cdr:y>
    </cdr:to>
    <cdr:sp macro="" textlink="">
      <cdr:nvSpPr>
        <cdr:cNvPr id="54280" name="Rectangle 8"/>
        <cdr:cNvSpPr>
          <a:spLocks xmlns:a="http://schemas.openxmlformats.org/drawingml/2006/main" noChangeArrowheads="1"/>
        </cdr:cNvSpPr>
      </cdr:nvSpPr>
      <cdr:spPr bwMode="auto">
        <a:xfrm xmlns:a="http://schemas.openxmlformats.org/drawingml/2006/main">
          <a:off x="4630674" y="3240977"/>
          <a:ext cx="282550" cy="718870"/>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0.649</cdr:x>
      <cdr:y>0.8025</cdr:y>
    </cdr:from>
    <cdr:to>
      <cdr:x>0.68675</cdr:x>
      <cdr:y>0.9805</cdr:y>
    </cdr:to>
    <cdr:sp macro="" textlink="">
      <cdr:nvSpPr>
        <cdr:cNvPr id="54281" name="Rectangle 9"/>
        <cdr:cNvSpPr>
          <a:spLocks xmlns:a="http://schemas.openxmlformats.org/drawingml/2006/main" noChangeArrowheads="1"/>
        </cdr:cNvSpPr>
      </cdr:nvSpPr>
      <cdr:spPr bwMode="auto">
        <a:xfrm xmlns:a="http://schemas.openxmlformats.org/drawingml/2006/main">
          <a:off x="5093741" y="3240977"/>
          <a:ext cx="296285" cy="718870"/>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0.70875</cdr:x>
      <cdr:y>0.8025</cdr:y>
    </cdr:from>
    <cdr:to>
      <cdr:x>0.744</cdr:x>
      <cdr:y>0.9805</cdr:y>
    </cdr:to>
    <cdr:sp macro="" textlink="">
      <cdr:nvSpPr>
        <cdr:cNvPr id="54282" name="Rectangle 10"/>
        <cdr:cNvSpPr>
          <a:spLocks xmlns:a="http://schemas.openxmlformats.org/drawingml/2006/main" noChangeArrowheads="1"/>
        </cdr:cNvSpPr>
      </cdr:nvSpPr>
      <cdr:spPr bwMode="auto">
        <a:xfrm xmlns:a="http://schemas.openxmlformats.org/drawingml/2006/main">
          <a:off x="5562695" y="3240977"/>
          <a:ext cx="276663" cy="718870"/>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0.82325</cdr:x>
      <cdr:y>0.8025</cdr:y>
    </cdr:from>
    <cdr:to>
      <cdr:x>0.8595</cdr:x>
      <cdr:y>0.9805</cdr:y>
    </cdr:to>
    <cdr:sp macro="" textlink="">
      <cdr:nvSpPr>
        <cdr:cNvPr id="54283" name="Rectangle 11"/>
        <cdr:cNvSpPr>
          <a:spLocks xmlns:a="http://schemas.openxmlformats.org/drawingml/2006/main" noChangeArrowheads="1"/>
        </cdr:cNvSpPr>
      </cdr:nvSpPr>
      <cdr:spPr bwMode="auto">
        <a:xfrm xmlns:a="http://schemas.openxmlformats.org/drawingml/2006/main">
          <a:off x="6461360" y="3240977"/>
          <a:ext cx="284512" cy="718870"/>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0.885</cdr:x>
      <cdr:y>0.8025</cdr:y>
    </cdr:from>
    <cdr:to>
      <cdr:x>0.9195</cdr:x>
      <cdr:y>0.9805</cdr:y>
    </cdr:to>
    <cdr:sp macro="" textlink="">
      <cdr:nvSpPr>
        <cdr:cNvPr id="54284" name="Rectangle 12"/>
        <cdr:cNvSpPr>
          <a:spLocks xmlns:a="http://schemas.openxmlformats.org/drawingml/2006/main" noChangeArrowheads="1"/>
        </cdr:cNvSpPr>
      </cdr:nvSpPr>
      <cdr:spPr bwMode="auto">
        <a:xfrm xmlns:a="http://schemas.openxmlformats.org/drawingml/2006/main">
          <a:off x="6946011" y="3240977"/>
          <a:ext cx="270777" cy="718870"/>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0.944</cdr:x>
      <cdr:y>0.8025</cdr:y>
    </cdr:from>
    <cdr:to>
      <cdr:x>0.97925</cdr:x>
      <cdr:y>0.9805</cdr:y>
    </cdr:to>
    <cdr:sp macro="" textlink="">
      <cdr:nvSpPr>
        <cdr:cNvPr id="54285" name="Rectangle 13"/>
        <cdr:cNvSpPr>
          <a:spLocks xmlns:a="http://schemas.openxmlformats.org/drawingml/2006/main" noChangeArrowheads="1"/>
        </cdr:cNvSpPr>
      </cdr:nvSpPr>
      <cdr:spPr bwMode="auto">
        <a:xfrm xmlns:a="http://schemas.openxmlformats.org/drawingml/2006/main">
          <a:off x="7409078" y="3240977"/>
          <a:ext cx="276664" cy="718870"/>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0.17593</cdr:x>
      <cdr:y>0.80447</cdr:y>
    </cdr:from>
    <cdr:to>
      <cdr:x>0.21368</cdr:x>
      <cdr:y>0.98247</cdr:y>
    </cdr:to>
    <cdr:sp macro="" textlink="">
      <cdr:nvSpPr>
        <cdr:cNvPr id="54286" name="Rectangle 14"/>
        <cdr:cNvSpPr>
          <a:spLocks xmlns:a="http://schemas.openxmlformats.org/drawingml/2006/main" noChangeArrowheads="1"/>
        </cdr:cNvSpPr>
      </cdr:nvSpPr>
      <cdr:spPr bwMode="auto">
        <a:xfrm xmlns:a="http://schemas.openxmlformats.org/drawingml/2006/main">
          <a:off x="1447800" y="3886200"/>
          <a:ext cx="310667" cy="859876"/>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0.11111</cdr:x>
      <cdr:y>0.32813</cdr:y>
    </cdr:from>
    <cdr:to>
      <cdr:x>0.98148</cdr:x>
      <cdr:y>0.32813</cdr:y>
    </cdr:to>
    <cdr:cxnSp macro="">
      <cdr:nvCxnSpPr>
        <cdr:cNvPr id="3" name="Straight Connector 2">
          <a:extLst xmlns:a="http://schemas.openxmlformats.org/drawingml/2006/main">
            <a:ext uri="{FF2B5EF4-FFF2-40B4-BE49-F238E27FC236}">
              <a16:creationId xmlns:a16="http://schemas.microsoft.com/office/drawing/2014/main" id="{C483823B-DC88-4CAA-AD54-E8C002FFB6F0}"/>
            </a:ext>
          </a:extLst>
        </cdr:cNvPr>
        <cdr:cNvCxnSpPr/>
      </cdr:nvCxnSpPr>
      <cdr:spPr>
        <a:xfrm xmlns:a="http://schemas.openxmlformats.org/drawingml/2006/main">
          <a:off x="914400" y="1600200"/>
          <a:ext cx="7162800" cy="0"/>
        </a:xfrm>
        <a:prstGeom xmlns:a="http://schemas.openxmlformats.org/drawingml/2006/main" prst="line">
          <a:avLst/>
        </a:prstGeom>
        <a:ln xmlns:a="http://schemas.openxmlformats.org/drawingml/2006/main" w="57150">
          <a:solidFill>
            <a:schemeClr val="tx1"/>
          </a:solidFill>
        </a:l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cxnSp>
  </cdr:relSizeAnchor>
</c:userShapes>
</file>

<file path=ppt/drawings/drawing2.xml><?xml version="1.0" encoding="utf-8"?>
<c:userShapes xmlns:c="http://schemas.openxmlformats.org/drawingml/2006/chart">
  <cdr:relSizeAnchor xmlns:cdr="http://schemas.openxmlformats.org/drawingml/2006/chartDrawing">
    <cdr:from>
      <cdr:x>0.29525</cdr:x>
      <cdr:y>0.801</cdr:y>
    </cdr:from>
    <cdr:to>
      <cdr:x>0.3345</cdr:x>
      <cdr:y>0.9805</cdr:y>
    </cdr:to>
    <cdr:sp macro="" textlink="">
      <cdr:nvSpPr>
        <cdr:cNvPr id="56321" name="Rectangle 1"/>
        <cdr:cNvSpPr>
          <a:spLocks xmlns:a="http://schemas.openxmlformats.org/drawingml/2006/main" noChangeArrowheads="1"/>
        </cdr:cNvSpPr>
      </cdr:nvSpPr>
      <cdr:spPr bwMode="auto">
        <a:xfrm xmlns:a="http://schemas.openxmlformats.org/drawingml/2006/main">
          <a:off x="2140127" y="3204401"/>
          <a:ext cx="284505" cy="718089"/>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0.2382</cdr:x>
      <cdr:y>0.8046</cdr:y>
    </cdr:from>
    <cdr:to>
      <cdr:x>0.27545</cdr:x>
      <cdr:y>0.9841</cdr:y>
    </cdr:to>
    <cdr:sp macro="" textlink="">
      <cdr:nvSpPr>
        <cdr:cNvPr id="56322" name="Rectangle 2"/>
        <cdr:cNvSpPr>
          <a:spLocks xmlns:a="http://schemas.openxmlformats.org/drawingml/2006/main" noChangeArrowheads="1"/>
        </cdr:cNvSpPr>
      </cdr:nvSpPr>
      <cdr:spPr bwMode="auto">
        <a:xfrm xmlns:a="http://schemas.openxmlformats.org/drawingml/2006/main">
          <a:off x="1960281" y="3886841"/>
          <a:ext cx="306553" cy="867122"/>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0.124</cdr:x>
      <cdr:y>0.8015</cdr:y>
    </cdr:from>
    <cdr:to>
      <cdr:x>0.16125</cdr:x>
      <cdr:y>0.981</cdr:y>
    </cdr:to>
    <cdr:sp macro="" textlink="">
      <cdr:nvSpPr>
        <cdr:cNvPr id="56323" name="Rectangle 3"/>
        <cdr:cNvSpPr>
          <a:spLocks xmlns:a="http://schemas.openxmlformats.org/drawingml/2006/main" noChangeArrowheads="1"/>
        </cdr:cNvSpPr>
      </cdr:nvSpPr>
      <cdr:spPr bwMode="auto">
        <a:xfrm xmlns:a="http://schemas.openxmlformats.org/drawingml/2006/main">
          <a:off x="898817" y="3206401"/>
          <a:ext cx="270008" cy="718090"/>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0.36265</cdr:x>
      <cdr:y>0.79694</cdr:y>
    </cdr:from>
    <cdr:to>
      <cdr:x>0.39915</cdr:x>
      <cdr:y>0.97644</cdr:y>
    </cdr:to>
    <cdr:sp macro="" textlink="">
      <cdr:nvSpPr>
        <cdr:cNvPr id="56324" name="Rectangle 4"/>
        <cdr:cNvSpPr>
          <a:spLocks xmlns:a="http://schemas.openxmlformats.org/drawingml/2006/main" noChangeArrowheads="1"/>
        </cdr:cNvSpPr>
      </cdr:nvSpPr>
      <cdr:spPr bwMode="auto">
        <a:xfrm xmlns:a="http://schemas.openxmlformats.org/drawingml/2006/main">
          <a:off x="2984470" y="3849838"/>
          <a:ext cx="300381" cy="867122"/>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0.41375</cdr:x>
      <cdr:y>0.801</cdr:y>
    </cdr:from>
    <cdr:to>
      <cdr:x>0.4485</cdr:x>
      <cdr:y>0.9805</cdr:y>
    </cdr:to>
    <cdr:sp macro="" textlink="">
      <cdr:nvSpPr>
        <cdr:cNvPr id="56325" name="Rectangle 5"/>
        <cdr:cNvSpPr>
          <a:spLocks xmlns:a="http://schemas.openxmlformats.org/drawingml/2006/main" noChangeArrowheads="1"/>
        </cdr:cNvSpPr>
      </cdr:nvSpPr>
      <cdr:spPr bwMode="auto">
        <a:xfrm xmlns:a="http://schemas.openxmlformats.org/drawingml/2006/main">
          <a:off x="2999077" y="3204401"/>
          <a:ext cx="251886" cy="718089"/>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0.471</cdr:x>
      <cdr:y>0.801</cdr:y>
    </cdr:from>
    <cdr:to>
      <cdr:x>0.50675</cdr:x>
      <cdr:y>0.9805</cdr:y>
    </cdr:to>
    <cdr:sp macro="" textlink="">
      <cdr:nvSpPr>
        <cdr:cNvPr id="56326" name="Rectangle 6"/>
        <cdr:cNvSpPr>
          <a:spLocks xmlns:a="http://schemas.openxmlformats.org/drawingml/2006/main" noChangeArrowheads="1"/>
        </cdr:cNvSpPr>
      </cdr:nvSpPr>
      <cdr:spPr bwMode="auto">
        <a:xfrm xmlns:a="http://schemas.openxmlformats.org/drawingml/2006/main">
          <a:off x="3414055" y="3204401"/>
          <a:ext cx="259135" cy="718089"/>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0.5295</cdr:x>
      <cdr:y>0.801</cdr:y>
    </cdr:from>
    <cdr:to>
      <cdr:x>0.56675</cdr:x>
      <cdr:y>0.9805</cdr:y>
    </cdr:to>
    <cdr:sp macro="" textlink="">
      <cdr:nvSpPr>
        <cdr:cNvPr id="56327" name="Rectangle 7"/>
        <cdr:cNvSpPr>
          <a:spLocks xmlns:a="http://schemas.openxmlformats.org/drawingml/2006/main" noChangeArrowheads="1"/>
        </cdr:cNvSpPr>
      </cdr:nvSpPr>
      <cdr:spPr bwMode="auto">
        <a:xfrm xmlns:a="http://schemas.openxmlformats.org/drawingml/2006/main">
          <a:off x="3838094" y="3204401"/>
          <a:ext cx="270008" cy="718089"/>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0.593</cdr:x>
      <cdr:y>0.801</cdr:y>
    </cdr:from>
    <cdr:to>
      <cdr:x>0.6285</cdr:x>
      <cdr:y>0.9805</cdr:y>
    </cdr:to>
    <cdr:sp macro="" textlink="">
      <cdr:nvSpPr>
        <cdr:cNvPr id="56328" name="Rectangle 8"/>
        <cdr:cNvSpPr>
          <a:spLocks xmlns:a="http://schemas.openxmlformats.org/drawingml/2006/main" noChangeArrowheads="1"/>
        </cdr:cNvSpPr>
      </cdr:nvSpPr>
      <cdr:spPr bwMode="auto">
        <a:xfrm xmlns:a="http://schemas.openxmlformats.org/drawingml/2006/main">
          <a:off x="4298375" y="3204401"/>
          <a:ext cx="257323" cy="718089"/>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0.652</cdr:x>
      <cdr:y>0.801</cdr:y>
    </cdr:from>
    <cdr:to>
      <cdr:x>0.6885</cdr:x>
      <cdr:y>0.9805</cdr:y>
    </cdr:to>
    <cdr:sp macro="" textlink="">
      <cdr:nvSpPr>
        <cdr:cNvPr id="56329" name="Rectangle 9"/>
        <cdr:cNvSpPr>
          <a:spLocks xmlns:a="http://schemas.openxmlformats.org/drawingml/2006/main" noChangeArrowheads="1"/>
        </cdr:cNvSpPr>
      </cdr:nvSpPr>
      <cdr:spPr bwMode="auto">
        <a:xfrm xmlns:a="http://schemas.openxmlformats.org/drawingml/2006/main">
          <a:off x="4726038" y="3204401"/>
          <a:ext cx="264571" cy="718089"/>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0.70558</cdr:x>
      <cdr:y>0.801</cdr:y>
    </cdr:from>
    <cdr:to>
      <cdr:x>0.74058</cdr:x>
      <cdr:y>0.9805</cdr:y>
    </cdr:to>
    <cdr:sp macro="" textlink="">
      <cdr:nvSpPr>
        <cdr:cNvPr id="56330" name="Rectangle 10"/>
        <cdr:cNvSpPr>
          <a:spLocks xmlns:a="http://schemas.openxmlformats.org/drawingml/2006/main" noChangeArrowheads="1"/>
        </cdr:cNvSpPr>
      </cdr:nvSpPr>
      <cdr:spPr bwMode="auto">
        <a:xfrm xmlns:a="http://schemas.openxmlformats.org/drawingml/2006/main">
          <a:off x="5943242" y="3834227"/>
          <a:ext cx="294812" cy="859230"/>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0.8235</cdr:x>
      <cdr:y>0.801</cdr:y>
    </cdr:from>
    <cdr:to>
      <cdr:x>0.86</cdr:x>
      <cdr:y>0.9805</cdr:y>
    </cdr:to>
    <cdr:sp macro="" textlink="">
      <cdr:nvSpPr>
        <cdr:cNvPr id="56331" name="Rectangle 11"/>
        <cdr:cNvSpPr>
          <a:spLocks xmlns:a="http://schemas.openxmlformats.org/drawingml/2006/main" noChangeArrowheads="1"/>
        </cdr:cNvSpPr>
      </cdr:nvSpPr>
      <cdr:spPr bwMode="auto">
        <a:xfrm xmlns:a="http://schemas.openxmlformats.org/drawingml/2006/main">
          <a:off x="5969160" y="3204401"/>
          <a:ext cx="264572" cy="718089"/>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0.88425</cdr:x>
      <cdr:y>0.801</cdr:y>
    </cdr:from>
    <cdr:to>
      <cdr:x>0.91825</cdr:x>
      <cdr:y>0.9805</cdr:y>
    </cdr:to>
    <cdr:sp macro="" textlink="">
      <cdr:nvSpPr>
        <cdr:cNvPr id="56332" name="Rectangle 12"/>
        <cdr:cNvSpPr>
          <a:spLocks xmlns:a="http://schemas.openxmlformats.org/drawingml/2006/main" noChangeArrowheads="1"/>
        </cdr:cNvSpPr>
      </cdr:nvSpPr>
      <cdr:spPr bwMode="auto">
        <a:xfrm xmlns:a="http://schemas.openxmlformats.org/drawingml/2006/main">
          <a:off x="6409508" y="3204401"/>
          <a:ext cx="246450" cy="718089"/>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0.94275</cdr:x>
      <cdr:y>0.801</cdr:y>
    </cdr:from>
    <cdr:to>
      <cdr:x>0.9775</cdr:x>
      <cdr:y>0.9805</cdr:y>
    </cdr:to>
    <cdr:sp macro="" textlink="">
      <cdr:nvSpPr>
        <cdr:cNvPr id="56333" name="Rectangle 13"/>
        <cdr:cNvSpPr>
          <a:spLocks xmlns:a="http://schemas.openxmlformats.org/drawingml/2006/main" noChangeArrowheads="1"/>
        </cdr:cNvSpPr>
      </cdr:nvSpPr>
      <cdr:spPr bwMode="auto">
        <a:xfrm xmlns:a="http://schemas.openxmlformats.org/drawingml/2006/main">
          <a:off x="6833547" y="3204401"/>
          <a:ext cx="251886" cy="718089"/>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dr:relSizeAnchor xmlns:cdr="http://schemas.openxmlformats.org/drawingml/2006/chartDrawing">
    <cdr:from>
      <cdr:x>0.1805</cdr:x>
      <cdr:y>0.8015</cdr:y>
    </cdr:from>
    <cdr:to>
      <cdr:x>0.218</cdr:x>
      <cdr:y>0.981</cdr:y>
    </cdr:to>
    <cdr:sp macro="" textlink="">
      <cdr:nvSpPr>
        <cdr:cNvPr id="56334" name="Rectangle 14"/>
        <cdr:cNvSpPr>
          <a:spLocks xmlns:a="http://schemas.openxmlformats.org/drawingml/2006/main" noChangeArrowheads="1"/>
        </cdr:cNvSpPr>
      </cdr:nvSpPr>
      <cdr:spPr bwMode="auto">
        <a:xfrm xmlns:a="http://schemas.openxmlformats.org/drawingml/2006/main">
          <a:off x="1308359" y="3206401"/>
          <a:ext cx="271819" cy="718090"/>
        </a:xfrm>
        <a:prstGeom xmlns:a="http://schemas.openxmlformats.org/drawingml/2006/main" prst="rect">
          <a:avLst/>
        </a:prstGeom>
        <a:solidFill xmlns:a="http://schemas.openxmlformats.org/drawingml/2006/main">
          <a:schemeClr val="bg1"/>
        </a:solidFill>
        <a:ln xmlns:a="http://schemas.openxmlformats.org/drawingml/2006/main" w="9525">
          <a:solidFill>
            <a:schemeClr val="bg1"/>
          </a:solidFill>
          <a:miter lim="800000"/>
          <a:headEnd/>
          <a:tailEnd/>
        </a:ln>
      </cdr:spPr>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902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lvl1pPr defTabSz="931112" eaLnBrk="1" hangingPunct="1">
              <a:lnSpc>
                <a:spcPct val="100000"/>
              </a:lnSpc>
              <a:defRPr sz="1200">
                <a:latin typeface="Arial" charset="0"/>
                <a:cs typeface="Arial" charset="0"/>
              </a:defRPr>
            </a:lvl1pPr>
          </a:lstStyle>
          <a:p>
            <a:pPr>
              <a:defRPr/>
            </a:pPr>
            <a:endParaRPr lang="en-US"/>
          </a:p>
        </p:txBody>
      </p:sp>
      <p:sp>
        <p:nvSpPr>
          <p:cNvPr id="129027" name="Rectangle 3"/>
          <p:cNvSpPr>
            <a:spLocks noGrp="1" noChangeArrowheads="1"/>
          </p:cNvSpPr>
          <p:nvPr>
            <p:ph type="dt" sz="quarter" idx="1"/>
          </p:nvPr>
        </p:nvSpPr>
        <p:spPr bwMode="auto">
          <a:xfrm>
            <a:off x="3970338" y="0"/>
            <a:ext cx="3038475" cy="465138"/>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lvl1pPr algn="r" defTabSz="931112" eaLnBrk="1" hangingPunct="1">
              <a:lnSpc>
                <a:spcPct val="100000"/>
              </a:lnSpc>
              <a:defRPr sz="1200">
                <a:latin typeface="Arial" charset="0"/>
                <a:cs typeface="Arial" charset="0"/>
              </a:defRPr>
            </a:lvl1pPr>
          </a:lstStyle>
          <a:p>
            <a:pPr>
              <a:defRPr/>
            </a:pPr>
            <a:r>
              <a:rPr lang="en-US"/>
              <a:t>2/28/2020</a:t>
            </a:r>
          </a:p>
        </p:txBody>
      </p:sp>
      <p:sp>
        <p:nvSpPr>
          <p:cNvPr id="129028" name="Rectangle 4"/>
          <p:cNvSpPr>
            <a:spLocks noGrp="1" noChangeArrowheads="1"/>
          </p:cNvSpPr>
          <p:nvPr>
            <p:ph type="ftr" sz="quarter" idx="2"/>
          </p:nvPr>
        </p:nvSpPr>
        <p:spPr bwMode="auto">
          <a:xfrm>
            <a:off x="0" y="8829675"/>
            <a:ext cx="4953000" cy="465138"/>
          </a:xfrm>
          <a:prstGeom prst="rect">
            <a:avLst/>
          </a:prstGeom>
          <a:noFill/>
          <a:ln w="9525">
            <a:noFill/>
            <a:miter lim="800000"/>
            <a:headEnd/>
            <a:tailEnd/>
          </a:ln>
          <a:effectLst/>
        </p:spPr>
        <p:txBody>
          <a:bodyPr vert="horz" wrap="square" lIns="93169" tIns="46585" rIns="93169" bIns="46585" numCol="1" anchor="b" anchorCtr="0" compatLnSpc="1">
            <a:prstTxWarp prst="textNoShape">
              <a:avLst/>
            </a:prstTxWarp>
          </a:bodyPr>
          <a:lstStyle>
            <a:lvl1pPr defTabSz="931112" eaLnBrk="1" hangingPunct="1">
              <a:lnSpc>
                <a:spcPct val="100000"/>
              </a:lnSpc>
              <a:defRPr sz="1200">
                <a:latin typeface="Arial" charset="0"/>
                <a:cs typeface="Arial" charset="0"/>
              </a:defRPr>
            </a:lvl1pPr>
          </a:lstStyle>
          <a:p>
            <a:r>
              <a:rPr lang="en-US" altLang="en-US"/>
              <a:t>FETPF2.0_f04_DataQuality_PPT_2020-02.pptx</a:t>
            </a:r>
          </a:p>
        </p:txBody>
      </p:sp>
      <p:sp>
        <p:nvSpPr>
          <p:cNvPr id="129029" name="Rectangle 5"/>
          <p:cNvSpPr>
            <a:spLocks noGrp="1" noChangeArrowheads="1"/>
          </p:cNvSpPr>
          <p:nvPr>
            <p:ph type="sldNum" sz="quarter" idx="3"/>
          </p:nvPr>
        </p:nvSpPr>
        <p:spPr bwMode="auto">
          <a:xfrm>
            <a:off x="6172200" y="8829675"/>
            <a:ext cx="836613" cy="465138"/>
          </a:xfrm>
          <a:prstGeom prst="rect">
            <a:avLst/>
          </a:prstGeom>
          <a:noFill/>
          <a:ln w="9525">
            <a:noFill/>
            <a:miter lim="800000"/>
            <a:headEnd/>
            <a:tailEnd/>
          </a:ln>
          <a:effectLst/>
        </p:spPr>
        <p:txBody>
          <a:bodyPr vert="horz" wrap="square" lIns="93169" tIns="46585" rIns="93169" bIns="46585" numCol="1" anchor="b" anchorCtr="0" compatLnSpc="1">
            <a:prstTxWarp prst="textNoShape">
              <a:avLst/>
            </a:prstTxWarp>
          </a:bodyPr>
          <a:lstStyle>
            <a:lvl1pPr algn="r" defTabSz="930275" eaLnBrk="1" hangingPunct="1">
              <a:lnSpc>
                <a:spcPct val="100000"/>
              </a:lnSpc>
              <a:defRPr sz="1200">
                <a:latin typeface="Arial" panose="020B0604020202020204" pitchFamily="34" charset="0"/>
              </a:defRPr>
            </a:lvl1pPr>
          </a:lstStyle>
          <a:p>
            <a:pPr>
              <a:defRPr/>
            </a:pPr>
            <a:fld id="{8B69B8E2-0F85-4AA6-925A-F319EBC41597}"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3038475" cy="465138"/>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lvl1pPr defTabSz="931112" eaLnBrk="1" hangingPunct="1">
              <a:lnSpc>
                <a:spcPct val="100000"/>
              </a:lnSpc>
              <a:defRPr sz="1200">
                <a:latin typeface="Arial" charset="0"/>
                <a:cs typeface="Arial" charset="0"/>
              </a:defRPr>
            </a:lvl1pPr>
          </a:lstStyle>
          <a:p>
            <a:pPr>
              <a:defRPr/>
            </a:pPr>
            <a:endParaRPr lang="en-US"/>
          </a:p>
        </p:txBody>
      </p:sp>
      <p:sp>
        <p:nvSpPr>
          <p:cNvPr id="26627" name="Rectangle 3"/>
          <p:cNvSpPr>
            <a:spLocks noGrp="1" noChangeArrowheads="1"/>
          </p:cNvSpPr>
          <p:nvPr>
            <p:ph type="dt" idx="1"/>
          </p:nvPr>
        </p:nvSpPr>
        <p:spPr bwMode="auto">
          <a:xfrm>
            <a:off x="3970338" y="0"/>
            <a:ext cx="3038475" cy="465138"/>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lvl1pPr algn="r" defTabSz="931112" eaLnBrk="1" hangingPunct="1">
              <a:lnSpc>
                <a:spcPct val="100000"/>
              </a:lnSpc>
              <a:defRPr sz="1200">
                <a:latin typeface="Arial" charset="0"/>
                <a:cs typeface="Arial" charset="0"/>
              </a:defRPr>
            </a:lvl1pPr>
          </a:lstStyle>
          <a:p>
            <a:pPr>
              <a:defRPr/>
            </a:pPr>
            <a:endParaRPr lang="en-US"/>
          </a:p>
        </p:txBody>
      </p:sp>
      <p:sp>
        <p:nvSpPr>
          <p:cNvPr id="10244" name="Rectangle 4"/>
          <p:cNvSpPr>
            <a:spLocks noGrp="1" noRot="1" noChangeAspect="1" noChangeArrowheads="1" noTextEdit="1"/>
          </p:cNvSpPr>
          <p:nvPr>
            <p:ph type="sldImg" idx="2"/>
          </p:nvPr>
        </p:nvSpPr>
        <p:spPr bwMode="auto">
          <a:xfrm>
            <a:off x="409575" y="698500"/>
            <a:ext cx="6192838" cy="34845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pt-BR"/>
          </a:p>
        </p:txBody>
      </p:sp>
      <p:sp>
        <p:nvSpPr>
          <p:cNvPr id="26629" name="Rectangle 5"/>
          <p:cNvSpPr>
            <a:spLocks noGrp="1" noChangeArrowheads="1"/>
          </p:cNvSpPr>
          <p:nvPr>
            <p:ph type="body" sz="quarter" idx="3"/>
          </p:nvPr>
        </p:nvSpPr>
        <p:spPr bwMode="auto">
          <a:xfrm>
            <a:off x="701675" y="4416425"/>
            <a:ext cx="5607050" cy="4181475"/>
          </a:xfrm>
          <a:prstGeom prst="rect">
            <a:avLst/>
          </a:prstGeom>
          <a:noFill/>
          <a:ln w="9525">
            <a:noFill/>
            <a:miter lim="800000"/>
            <a:headEnd/>
            <a:tailEnd/>
          </a:ln>
          <a:effectLst/>
        </p:spPr>
        <p:txBody>
          <a:bodyPr vert="horz" wrap="square" lIns="93169" tIns="46585" rIns="93169" bIns="46585" numCol="1" anchor="t" anchorCtr="0" compatLnSpc="1">
            <a:prstTxWarp prst="textNoShape">
              <a:avLst/>
            </a:prstTxWarp>
          </a:bodyPr>
          <a:lstStyle/>
          <a:p>
            <a:pPr lvl="0"/>
            <a:r>
              <a:rPr lang="en-US" noProof="0"/>
              <a:t>Clique para editar os estilos de texto principal</a:t>
            </a:r>
          </a:p>
          <a:p>
            <a:pPr lvl="1"/>
            <a:r>
              <a:rPr lang="en-US" noProof="0"/>
              <a:t>Segundo nível</a:t>
            </a:r>
          </a:p>
          <a:p>
            <a:pPr lvl="2"/>
            <a:r>
              <a:rPr lang="en-US" noProof="0"/>
              <a:t>Terceiro nível</a:t>
            </a:r>
          </a:p>
          <a:p>
            <a:pPr lvl="3"/>
            <a:r>
              <a:rPr lang="en-US" noProof="0"/>
              <a:t>Quarto nível</a:t>
            </a:r>
          </a:p>
          <a:p>
            <a:pPr lvl="4"/>
            <a:r>
              <a:rPr lang="en-US" noProof="0"/>
              <a:t>Quinto nível</a:t>
            </a:r>
          </a:p>
        </p:txBody>
      </p:sp>
      <p:sp>
        <p:nvSpPr>
          <p:cNvPr id="26630" name="Rectangle 6"/>
          <p:cNvSpPr>
            <a:spLocks noGrp="1" noChangeArrowheads="1"/>
          </p:cNvSpPr>
          <p:nvPr>
            <p:ph type="ftr" sz="quarter" idx="4"/>
          </p:nvPr>
        </p:nvSpPr>
        <p:spPr bwMode="auto">
          <a:xfrm>
            <a:off x="0" y="8829675"/>
            <a:ext cx="3038475" cy="465138"/>
          </a:xfrm>
          <a:prstGeom prst="rect">
            <a:avLst/>
          </a:prstGeom>
          <a:noFill/>
          <a:ln w="9525">
            <a:noFill/>
            <a:miter lim="800000"/>
            <a:headEnd/>
            <a:tailEnd/>
          </a:ln>
          <a:effectLst/>
        </p:spPr>
        <p:txBody>
          <a:bodyPr vert="horz" wrap="square" lIns="93169" tIns="46585" rIns="93169" bIns="46585" numCol="1" anchor="b" anchorCtr="0" compatLnSpc="1">
            <a:prstTxWarp prst="textNoShape">
              <a:avLst/>
            </a:prstTxWarp>
          </a:bodyPr>
          <a:lstStyle>
            <a:lvl1pPr defTabSz="931112" eaLnBrk="1" hangingPunct="1">
              <a:lnSpc>
                <a:spcPct val="100000"/>
              </a:lnSpc>
              <a:defRPr sz="1200">
                <a:latin typeface="Arial" charset="0"/>
                <a:cs typeface="Arial" charset="0"/>
              </a:defRPr>
            </a:lvl1pPr>
          </a:lstStyle>
          <a:p>
            <a:pPr>
              <a:defRPr/>
            </a:pPr>
            <a:endParaRPr lang="en-US"/>
          </a:p>
        </p:txBody>
      </p:sp>
      <p:sp>
        <p:nvSpPr>
          <p:cNvPr id="26631" name="Rectangle 7"/>
          <p:cNvSpPr>
            <a:spLocks noGrp="1" noChangeArrowheads="1"/>
          </p:cNvSpPr>
          <p:nvPr>
            <p:ph type="sldNum" sz="quarter" idx="5"/>
          </p:nvPr>
        </p:nvSpPr>
        <p:spPr bwMode="auto">
          <a:xfrm>
            <a:off x="3970338" y="8829675"/>
            <a:ext cx="3038475" cy="465138"/>
          </a:xfrm>
          <a:prstGeom prst="rect">
            <a:avLst/>
          </a:prstGeom>
          <a:noFill/>
          <a:ln w="9525">
            <a:noFill/>
            <a:miter lim="800000"/>
            <a:headEnd/>
            <a:tailEnd/>
          </a:ln>
          <a:effectLst/>
        </p:spPr>
        <p:txBody>
          <a:bodyPr vert="horz" wrap="square" lIns="93169" tIns="46585" rIns="93169" bIns="46585" numCol="1" anchor="b" anchorCtr="0" compatLnSpc="1">
            <a:prstTxWarp prst="textNoShape">
              <a:avLst/>
            </a:prstTxWarp>
          </a:bodyPr>
          <a:lstStyle>
            <a:lvl1pPr algn="r" defTabSz="930275" eaLnBrk="1" hangingPunct="1">
              <a:lnSpc>
                <a:spcPct val="100000"/>
              </a:lnSpc>
              <a:defRPr sz="1200">
                <a:latin typeface="Arial" panose="020B0604020202020204" pitchFamily="34" charset="0"/>
              </a:defRPr>
            </a:lvl1pPr>
          </a:lstStyle>
          <a:p>
            <a:pPr>
              <a:defRPr/>
            </a:pPr>
            <a:fld id="{743A8890-BACE-475F-A8B3-9202A2AC36D6}" type="slidenum">
              <a:rPr lang="en-US" altLang="en-US"/>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pt-BR"/>
          </a:p>
        </p:txBody>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dirty="0">
                <a:latin typeface="Arial (Body)"/>
              </a:rPr>
              <a:t>Notas do instrutor:</a:t>
            </a:r>
            <a:endParaRPr lang="en-US" sz="1200" b="1" dirty="0">
              <a:latin typeface="Arial (Body)"/>
              <a:ea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pt-BR" b="1" i="1" dirty="0">
              <a:solidFill>
                <a:srgbClr val="111111"/>
              </a:solidFill>
              <a:effectLst/>
              <a:latin typeface="Arial" panose="020B0604020202020204" pitchFamily="34" charset="0"/>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pt-BR" sz="1200" b="0" i="1" dirty="0">
                <a:solidFill>
                  <a:srgbClr val="111111"/>
                </a:solidFill>
                <a:effectLst/>
                <a:latin typeface="Arial" panose="020B0604020202020204" pitchFamily="34" charset="0"/>
                <a:cs typeface="Arial" panose="020B0604020202020204" pitchFamily="34" charset="0"/>
              </a:rPr>
              <a:t>Sinta-se à vontade para modificar esta apresentação conforme necessário para se adequar ao seu contexto local. Se forem feitas modificações, indique:</a:t>
            </a:r>
            <a:r>
              <a:rPr lang="pt-BR" sz="1200" b="1" i="1" dirty="0">
                <a:solidFill>
                  <a:srgbClr val="111111"/>
                </a:solidFill>
                <a:effectLst/>
                <a:latin typeface="Arial" panose="020B0604020202020204" pitchFamily="34" charset="0"/>
                <a:cs typeface="Arial" panose="020B0604020202020204" pitchFamily="34" charset="0"/>
              </a:rPr>
              <a:t> "Esta apresentação foi modificada em parte da versão original do CDC" </a:t>
            </a:r>
            <a:r>
              <a:rPr lang="pt-BR" sz="1200" b="0" i="1" dirty="0">
                <a:solidFill>
                  <a:srgbClr val="111111"/>
                </a:solidFill>
                <a:effectLst/>
                <a:latin typeface="Arial" panose="020B0604020202020204" pitchFamily="34" charset="0"/>
                <a:cs typeface="Arial" panose="020B0604020202020204" pitchFamily="34" charset="0"/>
              </a:rPr>
              <a:t>neste slide.</a:t>
            </a:r>
            <a:endParaRPr lang="en-US" sz="1200" b="0" i="1"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latin typeface="Arial (Body)"/>
              <a:ea typeface="Times New Roman" panose="02020603050405020304" pitchFamily="18" charset="0"/>
              <a:cs typeface="Times New Roman" panose="02020603050405020304" pitchFamily="18" charset="0"/>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b="1" u="sng" dirty="0" err="1">
                <a:latin typeface="Arial (Body)"/>
              </a:rPr>
              <a:t>Dizer</a:t>
            </a:r>
            <a:r>
              <a:rPr lang="en-US" b="1" u="sng" dirty="0">
                <a:latin typeface="Arial (Body)"/>
              </a:rPr>
              <a:t>:</a:t>
            </a:r>
            <a:r>
              <a:rPr lang="en-US" b="1" u="none" dirty="0">
                <a:latin typeface="Arial (Body)"/>
              </a:rPr>
              <a:t> </a:t>
            </a:r>
            <a:r>
              <a:rPr lang="en-US" sz="1200" dirty="0">
                <a:latin typeface="Arial (Body)"/>
                <a:ea typeface="Times New Roman" panose="02020603050405020304" pitchFamily="18" charset="0"/>
                <a:cs typeface="Times New Roman" panose="02020603050405020304" pitchFamily="18" charset="0"/>
              </a:rPr>
              <a:t>Esta lição centra-se na qualidade dos dados e na compreensão da importância da qualidade dos dados.</a:t>
            </a:r>
          </a:p>
          <a:p>
            <a:endParaRPr lang="en-US" dirty="0"/>
          </a:p>
        </p:txBody>
      </p:sp>
      <p:sp>
        <p:nvSpPr>
          <p:cNvPr id="4" name="Slide Number Placeholder 3"/>
          <p:cNvSpPr>
            <a:spLocks noGrp="1"/>
          </p:cNvSpPr>
          <p:nvPr>
            <p:ph type="sldNum" sz="quarter" idx="5"/>
          </p:nvPr>
        </p:nvSpPr>
        <p:spPr/>
        <p:txBody>
          <a:bodyPr/>
          <a:lstStyle/>
          <a:p>
            <a:fld id="{064EA7F3-87C3-4B9C-A326-5DF204C82D74}" type="slidenum">
              <a:rPr lang="en-US" smtClean="0"/>
              <a:t>1</a:t>
            </a:fld>
            <a:endParaRPr lang="en-US"/>
          </a:p>
        </p:txBody>
      </p:sp>
    </p:spTree>
    <p:extLst>
      <p:ext uri="{BB962C8B-B14F-4D97-AF65-F5344CB8AC3E}">
        <p14:creationId xmlns:p14="http://schemas.microsoft.com/office/powerpoint/2010/main" val="11946153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pt-BR"/>
          </a:p>
        </p:txBody>
      </p:sp>
      <p:sp>
        <p:nvSpPr>
          <p:cNvPr id="3" name="Notes Placeholder 2"/>
          <p:cNvSpPr>
            <a:spLocks noGrp="1"/>
          </p:cNvSpPr>
          <p:nvPr>
            <p:ph type="body" idx="1"/>
          </p:nvPr>
        </p:nvSpPr>
        <p:spPr/>
        <p:txBody>
          <a:bodyPr/>
          <a:lstStyle/>
          <a:p>
            <a:pPr marL="0" marR="0">
              <a:spcBef>
                <a:spcPts val="0"/>
              </a:spcBef>
              <a:spcAft>
                <a:spcPts val="0"/>
              </a:spcAft>
            </a:pPr>
            <a:r>
              <a:rPr lang="pt-BR" sz="1200" b="1" i="0" dirty="0">
                <a:solidFill>
                  <a:srgbClr val="000000"/>
                </a:solidFill>
                <a:effectLst/>
                <a:latin typeface="Arial (Body)"/>
                <a:ea typeface="Calibri" panose="020F0502020204030204" pitchFamily="34" charset="0"/>
                <a:cs typeface="Calibri" panose="020F0502020204030204" pitchFamily="34" charset="0"/>
              </a:rPr>
              <a:t>Notas do instrutor:</a:t>
            </a:r>
          </a:p>
          <a:p>
            <a:pPr marL="0" marR="0">
              <a:spcBef>
                <a:spcPts val="0"/>
              </a:spcBef>
              <a:spcAft>
                <a:spcPts val="0"/>
              </a:spcAft>
            </a:pPr>
            <a:endParaRPr lang="pt-BR" sz="1200" b="1" i="0" dirty="0">
              <a:solidFill>
                <a:srgbClr val="000000"/>
              </a:solidFill>
              <a:effectLst/>
              <a:latin typeface="Arial (Body)"/>
              <a:ea typeface="Calibri" panose="020F0502020204030204" pitchFamily="34" charset="0"/>
              <a:cs typeface="Calibri" panose="020F0502020204030204" pitchFamily="34" charset="0"/>
            </a:endParaRPr>
          </a:p>
          <a:p>
            <a:pPr marL="171450" marR="0" indent="-171450">
              <a:spcBef>
                <a:spcPts val="0"/>
              </a:spcBef>
              <a:spcAft>
                <a:spcPts val="0"/>
              </a:spcAft>
              <a:buFont typeface="Wingdings" panose="05000000000000000000" pitchFamily="2" charset="2"/>
              <a:buChar char="§"/>
            </a:pPr>
            <a:r>
              <a:rPr lang="pt-BR" sz="1200" b="1" i="0" u="sng" dirty="0">
                <a:solidFill>
                  <a:srgbClr val="000000"/>
                </a:solidFill>
                <a:effectLst/>
                <a:latin typeface="Arial (Body)"/>
                <a:ea typeface="Calibri" panose="020F0502020204030204" pitchFamily="34" charset="0"/>
                <a:cs typeface="Calibri" panose="020F0502020204030204" pitchFamily="34" charset="0"/>
              </a:rPr>
              <a:t>Peça aos:</a:t>
            </a:r>
            <a:r>
              <a:rPr lang="pt-BR" sz="1200" b="0" i="0" u="sng" dirty="0">
                <a:solidFill>
                  <a:srgbClr val="000000"/>
                </a:solidFill>
                <a:effectLst/>
                <a:latin typeface="Arial (Body)"/>
                <a:ea typeface="Calibri" panose="020F0502020204030204" pitchFamily="34" charset="0"/>
                <a:cs typeface="Calibri" panose="020F0502020204030204" pitchFamily="34" charset="0"/>
              </a:rPr>
              <a:t> </a:t>
            </a:r>
            <a:r>
              <a:rPr lang="pt-BR" sz="1200" b="0" i="0" dirty="0">
                <a:solidFill>
                  <a:srgbClr val="000000"/>
                </a:solidFill>
                <a:effectLst/>
                <a:latin typeface="Arial (Body)"/>
                <a:ea typeface="Calibri" panose="020F0502020204030204" pitchFamily="34" charset="0"/>
                <a:cs typeface="Calibri" panose="020F0502020204030204" pitchFamily="34" charset="0"/>
              </a:rPr>
              <a:t>participantes que abram o «Caderno de Exercícios do Participante» na página do exercício intitulado: Acessar a qualidade dos dados.</a:t>
            </a:r>
          </a:p>
          <a:p>
            <a:pPr marL="0" marR="0">
              <a:spcBef>
                <a:spcPts val="0"/>
              </a:spcBef>
              <a:spcAft>
                <a:spcPts val="0"/>
              </a:spcAft>
            </a:pPr>
            <a:endParaRPr lang="pt-BR" sz="1200" b="1" i="0" dirty="0">
              <a:solidFill>
                <a:srgbClr val="000000"/>
              </a:solidFill>
              <a:effectLst/>
              <a:latin typeface="Arial (Body)"/>
              <a:ea typeface="Calibri" panose="020F0502020204030204" pitchFamily="34" charset="0"/>
              <a:cs typeface="Calibri" panose="020F0502020204030204" pitchFamily="34" charset="0"/>
            </a:endParaRPr>
          </a:p>
          <a:p>
            <a:pPr marL="171450" marR="0" indent="-171450">
              <a:spcBef>
                <a:spcPts val="0"/>
              </a:spcBef>
              <a:spcAft>
                <a:spcPts val="0"/>
              </a:spcAft>
              <a:buFont typeface="Wingdings" panose="05000000000000000000" pitchFamily="2" charset="2"/>
              <a:buChar char="v"/>
            </a:pPr>
            <a:r>
              <a:rPr lang="pt-BR" sz="1200" b="1" i="0" dirty="0">
                <a:solidFill>
                  <a:srgbClr val="000000"/>
                </a:solidFill>
                <a:effectLst/>
                <a:latin typeface="Arial (Body)"/>
                <a:ea typeface="Calibri" panose="020F0502020204030204" pitchFamily="34" charset="0"/>
                <a:cs typeface="Calibri" panose="020F0502020204030204" pitchFamily="34" charset="0"/>
              </a:rPr>
              <a:t>Tempo total: 20 minutos.</a:t>
            </a:r>
            <a:endParaRPr lang="en-US" dirty="0"/>
          </a:p>
        </p:txBody>
      </p:sp>
      <p:sp>
        <p:nvSpPr>
          <p:cNvPr id="4" name="Slide Number Placeholder 3"/>
          <p:cNvSpPr>
            <a:spLocks noGrp="1"/>
          </p:cNvSpPr>
          <p:nvPr>
            <p:ph type="sldNum" sz="quarter" idx="5"/>
          </p:nvPr>
        </p:nvSpPr>
        <p:spPr/>
        <p:txBody>
          <a:bodyPr/>
          <a:lstStyle/>
          <a:p>
            <a:fld id="{2EB32458-B0FD-4E0D-A69A-149897CA0BBB}" type="slidenum">
              <a:rPr lang="en-US" smtClean="0"/>
              <a:t>10</a:t>
            </a:fld>
            <a:endParaRPr lang="en-US"/>
          </a:p>
        </p:txBody>
      </p:sp>
    </p:spTree>
    <p:extLst>
      <p:ext uri="{BB962C8B-B14F-4D97-AF65-F5344CB8AC3E}">
        <p14:creationId xmlns:p14="http://schemas.microsoft.com/office/powerpoint/2010/main" val="31956045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pt-BR"/>
          </a:p>
        </p:txBody>
      </p:sp>
      <p:sp>
        <p:nvSpPr>
          <p:cNvPr id="3" name="Notes Placeholder 2"/>
          <p:cNvSpPr>
            <a:spLocks noGrp="1"/>
          </p:cNvSpPr>
          <p:nvPr>
            <p:ph type="body" idx="1"/>
          </p:nvPr>
        </p:nvSpPr>
        <p:spPr/>
        <p:txBody>
          <a:bodyPr/>
          <a:lstStyle/>
          <a:p>
            <a:pPr marL="0" marR="0">
              <a:spcBef>
                <a:spcPts val="0"/>
              </a:spcBef>
              <a:spcAft>
                <a:spcPts val="0"/>
              </a:spcAft>
            </a:pPr>
            <a:r>
              <a:rPr lang="en-US" sz="1200" b="1" i="0" dirty="0">
                <a:solidFill>
                  <a:srgbClr val="000000"/>
                </a:solidFill>
                <a:effectLst/>
                <a:latin typeface="Arial (Body)"/>
                <a:ea typeface="Calibri" panose="020F0502020204030204" pitchFamily="34" charset="0"/>
                <a:cs typeface="Calibri" panose="020F0502020204030204" pitchFamily="34" charset="0"/>
              </a:rPr>
              <a:t>Notas do instrutor:</a:t>
            </a:r>
          </a:p>
          <a:p>
            <a:pPr marL="0" marR="0">
              <a:spcBef>
                <a:spcPts val="0"/>
              </a:spcBef>
              <a:spcAft>
                <a:spcPts val="0"/>
              </a:spcAft>
            </a:pPr>
            <a:endParaRPr lang="en-US" sz="1200" b="1" i="0" dirty="0">
              <a:solidFill>
                <a:srgbClr val="000000"/>
              </a:solidFill>
              <a:effectLst/>
              <a:latin typeface="Arial (Body)"/>
              <a:ea typeface="Calibri" panose="020F0502020204030204" pitchFamily="34" charset="0"/>
              <a:cs typeface="Calibri" panose="020F0502020204030204" pitchFamily="34" charset="0"/>
            </a:endParaRPr>
          </a:p>
          <a:p>
            <a:pPr marL="171450" marR="0" indent="-171450">
              <a:spcBef>
                <a:spcPts val="1200"/>
              </a:spcBef>
              <a:spcAft>
                <a:spcPts val="600"/>
              </a:spcAft>
              <a:buFont typeface="Wingdings" panose="05000000000000000000" pitchFamily="2" charset="2"/>
              <a:buChar char="v"/>
            </a:pPr>
            <a:r>
              <a:rPr lang="en-US" sz="1200" b="1" i="1" dirty="0">
                <a:effectLst/>
                <a:latin typeface="Arial (Body)"/>
              </a:rPr>
              <a:t>Tempo total: </a:t>
            </a:r>
            <a:r>
              <a:rPr lang="en-US" sz="1200" b="1" i="1" dirty="0">
                <a:effectLst/>
                <a:latin typeface="Arial (Body)"/>
                <a:ea typeface="Calibri" panose="020F0502020204030204" pitchFamily="34" charset="0"/>
                <a:cs typeface="Arial" panose="020B0604020202020204" pitchFamily="34" charset="0"/>
              </a:rPr>
              <a:t>20 minutos (10 minutos para os participantes analisarem independentemente e compararem os resultados com um parceiro, e 10 minutos para discussão)</a:t>
            </a:r>
            <a:r>
              <a:rPr lang="en-US" sz="1200" b="1" i="1" dirty="0">
                <a:effectLst/>
                <a:latin typeface="Arial (Body)"/>
                <a:ea typeface="+mn-ea"/>
                <a:cs typeface="Arial" charset="0"/>
              </a:rPr>
              <a:t>. </a:t>
            </a:r>
            <a:r>
              <a:rPr lang="en-US" sz="1200" b="1" i="1" dirty="0">
                <a:effectLst/>
                <a:latin typeface="Arial (Body)"/>
                <a:ea typeface="Times New Roman" panose="02020603050405020304" pitchFamily="18" charset="0"/>
                <a:cs typeface="Times New Roman" panose="02020603050405020304" pitchFamily="18" charset="0"/>
              </a:rPr>
              <a:t>Siga estes passos para facilitar o exercício:</a:t>
            </a:r>
          </a:p>
          <a:p>
            <a:pPr marL="0" marR="0">
              <a:lnSpc>
                <a:spcPct val="115000"/>
              </a:lnSpc>
              <a:spcBef>
                <a:spcPts val="1200"/>
              </a:spcBef>
              <a:spcAft>
                <a:spcPts val="600"/>
              </a:spcAft>
              <a:tabLst>
                <a:tab pos="-457200" algn="l"/>
              </a:tabLst>
            </a:pPr>
            <a:endParaRPr lang="en-US" sz="1200" dirty="0">
              <a:effectLst/>
              <a:latin typeface="Arial (Body)"/>
              <a:ea typeface="Times New Roman" panose="02020603050405020304" pitchFamily="18" charset="0"/>
              <a:cs typeface="Times New Roman" panose="02020603050405020304" pitchFamily="18" charset="0"/>
            </a:endParaRPr>
          </a:p>
          <a:p>
            <a:pPr marL="171450" marR="0" indent="-171450">
              <a:lnSpc>
                <a:spcPct val="115000"/>
              </a:lnSpc>
              <a:spcBef>
                <a:spcPts val="1200"/>
              </a:spcBef>
              <a:spcAft>
                <a:spcPts val="600"/>
              </a:spcAft>
              <a:buFont typeface="Wingdings" panose="05000000000000000000" pitchFamily="2" charset="2"/>
              <a:buChar char="§"/>
              <a:tabLst>
                <a:tab pos="-457200" algn="l"/>
              </a:tabLst>
            </a:pPr>
            <a:r>
              <a:rPr lang="en-US" sz="1200" b="1" u="sng" dirty="0">
                <a:effectLst/>
                <a:latin typeface="Arial (Body)"/>
                <a:ea typeface="Times New Roman" panose="02020603050405020304" pitchFamily="18" charset="0"/>
                <a:cs typeface="Times New Roman" panose="02020603050405020304" pitchFamily="18" charset="0"/>
              </a:rPr>
              <a:t>Informar</a:t>
            </a:r>
            <a:r>
              <a:rPr lang="en-US" sz="1200" b="1" u="none" dirty="0">
                <a:effectLst/>
                <a:latin typeface="Arial (Body)"/>
                <a:ea typeface="Times New Roman" panose="02020603050405020304" pitchFamily="18" charset="0"/>
                <a:cs typeface="Times New Roman" panose="02020603050405020304" pitchFamily="18" charset="0"/>
              </a:rPr>
              <a:t> </a:t>
            </a:r>
            <a:r>
              <a:rPr lang="en-US" sz="1200" dirty="0">
                <a:effectLst/>
                <a:latin typeface="Arial (Body)"/>
                <a:ea typeface="Times New Roman" panose="02020603050405020304" pitchFamily="18" charset="0"/>
                <a:cs typeface="Times New Roman" panose="02020603050405020304" pitchFamily="18" charset="0"/>
              </a:rPr>
              <a:t>os participantes de que, para esta lista de linhas de dados de um banco de sangue, se deve assumir que:</a:t>
            </a:r>
          </a:p>
          <a:p>
            <a:pPr marL="800100" marR="0" lvl="1" indent="-342900">
              <a:lnSpc>
                <a:spcPct val="115000"/>
              </a:lnSpc>
              <a:spcBef>
                <a:spcPts val="0"/>
              </a:spcBef>
              <a:spcAft>
                <a:spcPts val="0"/>
              </a:spcAft>
              <a:buFont typeface="Courier New" panose="02070309020205020404" pitchFamily="49" charset="0"/>
              <a:buChar char="o"/>
            </a:pPr>
            <a:r>
              <a:rPr lang="en-US" sz="1200" dirty="0">
                <a:effectLst/>
                <a:latin typeface="Arial (Body)"/>
                <a:ea typeface="Times New Roman" panose="02020603050405020304" pitchFamily="18" charset="0"/>
                <a:cs typeface="Times New Roman" panose="02020603050405020304" pitchFamily="18" charset="0"/>
              </a:rPr>
              <a:t>Apenas as pessoas com idades compreendidas entre os 15 e os 65 anos podem dar sangue.</a:t>
            </a:r>
          </a:p>
          <a:p>
            <a:pPr marL="800100" marR="0" lvl="1" indent="-342900">
              <a:lnSpc>
                <a:spcPct val="115000"/>
              </a:lnSpc>
              <a:spcBef>
                <a:spcPts val="0"/>
              </a:spcBef>
              <a:spcAft>
                <a:spcPts val="0"/>
              </a:spcAft>
              <a:buFont typeface="Courier New" panose="02070309020205020404" pitchFamily="49" charset="0"/>
              <a:buChar char="o"/>
            </a:pPr>
            <a:r>
              <a:rPr lang="en-US" sz="1200" dirty="0">
                <a:effectLst/>
                <a:latin typeface="Arial (Body)"/>
                <a:ea typeface="Times New Roman" panose="02020603050405020304" pitchFamily="18" charset="0"/>
                <a:cs typeface="Times New Roman" panose="02020603050405020304" pitchFamily="18" charset="0"/>
              </a:rPr>
              <a:t>As unidades de sangue doado são recolhidas e recebem um número de identificação único.</a:t>
            </a:r>
          </a:p>
          <a:p>
            <a:pPr marL="800100" marR="0" lvl="1" indent="-342900">
              <a:lnSpc>
                <a:spcPct val="115000"/>
              </a:lnSpc>
              <a:spcBef>
                <a:spcPts val="0"/>
              </a:spcBef>
              <a:spcAft>
                <a:spcPts val="1200"/>
              </a:spcAft>
              <a:buFont typeface="Courier New" panose="02070309020205020404" pitchFamily="49" charset="0"/>
              <a:buChar char="o"/>
            </a:pPr>
            <a:r>
              <a:rPr lang="en-US" sz="1200" dirty="0">
                <a:effectLst/>
                <a:latin typeface="Arial (Body)"/>
                <a:ea typeface="Times New Roman" panose="02020603050405020304" pitchFamily="18" charset="0"/>
                <a:cs typeface="Times New Roman" panose="02020603050405020304" pitchFamily="18" charset="0"/>
              </a:rPr>
              <a:t>Todo o sangue é analisado através de testes para os vírus da hepatite B e C, o vírus da imunodeficiência humana (VIH) e a sífilis. As quatro colunas do lado direito do quadro indicam se estes testes serológicos foram efectuados.</a:t>
            </a:r>
          </a:p>
          <a:p>
            <a:pPr marL="0" marR="0">
              <a:lnSpc>
                <a:spcPct val="115000"/>
              </a:lnSpc>
              <a:spcBef>
                <a:spcPts val="1200"/>
              </a:spcBef>
              <a:spcAft>
                <a:spcPts val="600"/>
              </a:spcAft>
            </a:pPr>
            <a:endParaRPr lang="en-US" sz="1200" dirty="0">
              <a:effectLst/>
              <a:latin typeface="Arial (Body)"/>
              <a:ea typeface="Calibri" panose="020F0502020204030204" pitchFamily="34"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Body)"/>
                <a:ea typeface="Calibri" panose="020F0502020204030204" pitchFamily="34" charset="0"/>
                <a:cs typeface="Arial" panose="020B0604020202020204" pitchFamily="34" charset="0"/>
              </a:rPr>
              <a:t>Pedir aos</a:t>
            </a:r>
            <a:r>
              <a:rPr lang="en-US" sz="1200" b="1" u="none" dirty="0">
                <a:effectLst/>
                <a:latin typeface="Arial (Body)"/>
                <a:ea typeface="Calibri" panose="020F0502020204030204" pitchFamily="34" charset="0"/>
                <a:cs typeface="Arial" panose="020B0604020202020204" pitchFamily="34" charset="0"/>
              </a:rPr>
              <a:t> </a:t>
            </a:r>
            <a:r>
              <a:rPr lang="en-US" sz="1200" dirty="0">
                <a:effectLst/>
                <a:latin typeface="Arial (Body)"/>
                <a:ea typeface="Calibri" panose="020F0502020204030204" pitchFamily="34" charset="0"/>
                <a:cs typeface="Arial" panose="020B0604020202020204" pitchFamily="34" charset="0"/>
              </a:rPr>
              <a:t>participantes que analisem o conjunto de dados </a:t>
            </a:r>
            <a:r>
              <a:rPr lang="en-US" sz="1200" b="1" dirty="0">
                <a:effectLst/>
                <a:latin typeface="Arial (Body)"/>
                <a:ea typeface="Calibri" panose="020F0502020204030204" pitchFamily="34" charset="0"/>
                <a:cs typeface="Arial" panose="020B0604020202020204" pitchFamily="34" charset="0"/>
              </a:rPr>
              <a:t>individualmente </a:t>
            </a:r>
            <a:r>
              <a:rPr lang="en-US" sz="1200" dirty="0">
                <a:effectLst/>
                <a:latin typeface="Arial (Body)"/>
                <a:ea typeface="Calibri" panose="020F0502020204030204" pitchFamily="34" charset="0"/>
                <a:cs typeface="Arial" panose="020B0604020202020204" pitchFamily="34" charset="0"/>
              </a:rPr>
              <a:t>e assinalem os problemas de qualidade dos dados.  Após cinco minutos, os participantes devem comparar as conclusões com um parceiro.</a:t>
            </a:r>
            <a:endParaRPr lang="en-US" sz="1200" dirty="0">
              <a:effectLst/>
              <a:latin typeface="Arial (Body)"/>
              <a:ea typeface="Times New Roman" panose="02020603050405020304" pitchFamily="18" charset="0"/>
              <a:cs typeface="Times New Roman" panose="02020603050405020304" pitchFamily="18" charset="0"/>
            </a:endParaRPr>
          </a:p>
          <a:p>
            <a:pPr marL="171450" marR="0" indent="-171450">
              <a:lnSpc>
                <a:spcPct val="115000"/>
              </a:lnSpc>
              <a:spcBef>
                <a:spcPts val="0"/>
              </a:spcBef>
              <a:spcAft>
                <a:spcPts val="1200"/>
              </a:spcAft>
              <a:buFont typeface="Wingdings" panose="05000000000000000000" pitchFamily="2" charset="2"/>
              <a:buChar char="§"/>
            </a:pPr>
            <a:endParaRPr lang="en-US" sz="1200" dirty="0">
              <a:effectLst/>
              <a:latin typeface="Arial (Body)"/>
              <a:ea typeface="Calibri" panose="020F0502020204030204" pitchFamily="34"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effectLst/>
                <a:latin typeface="Arial (Body)"/>
                <a:ea typeface="Calibri" panose="020F0502020204030204" pitchFamily="34" charset="0"/>
                <a:cs typeface="Arial" panose="020B0604020202020204" pitchFamily="34" charset="0"/>
              </a:rPr>
              <a:t>Dê</a:t>
            </a:r>
            <a:r>
              <a:rPr lang="en-US" sz="1200" b="1" u="none" dirty="0">
                <a:effectLst/>
                <a:latin typeface="Arial (Body)"/>
                <a:ea typeface="Calibri" panose="020F0502020204030204" pitchFamily="34" charset="0"/>
                <a:cs typeface="Arial" panose="020B0604020202020204" pitchFamily="34" charset="0"/>
              </a:rPr>
              <a:t> </a:t>
            </a:r>
            <a:r>
              <a:rPr lang="en-US" sz="1200" b="0" u="none" dirty="0">
                <a:effectLst/>
                <a:latin typeface="Arial (Body)"/>
                <a:ea typeface="Calibri" panose="020F0502020204030204" pitchFamily="34" charset="0"/>
                <a:cs typeface="Arial" panose="020B0604020202020204" pitchFamily="34" charset="0"/>
              </a:rPr>
              <a:t>10 minutos para discutir </a:t>
            </a:r>
            <a:r>
              <a:rPr lang="en-US" sz="1200" dirty="0">
                <a:effectLst/>
                <a:latin typeface="Arial (Body)"/>
                <a:ea typeface="Calibri" panose="020F0502020204030204" pitchFamily="34" charset="0"/>
                <a:cs typeface="Arial" panose="020B0604020202020204" pitchFamily="34" charset="0"/>
              </a:rPr>
              <a:t>os resultados em grande grupo antes de passar para o diapositivo seguinte.</a:t>
            </a:r>
            <a:endParaRPr lang="en-US" sz="1200" dirty="0">
              <a:effectLst/>
              <a:latin typeface="Arial (Body)"/>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pPr>
              <a:defRPr/>
            </a:pPr>
            <a:fld id="{743A8890-BACE-475F-A8B3-9202A2AC36D6}" type="slidenum">
              <a:rPr lang="en-US" altLang="en-US" smtClean="0"/>
              <a:t>11</a:t>
            </a:fld>
            <a:endParaRPr lang="en-US" altLang="en-US"/>
          </a:p>
        </p:txBody>
      </p:sp>
    </p:spTree>
    <p:extLst>
      <p:ext uri="{BB962C8B-B14F-4D97-AF65-F5344CB8AC3E}">
        <p14:creationId xmlns:p14="http://schemas.microsoft.com/office/powerpoint/2010/main" val="28265247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pt-BR"/>
          </a:p>
        </p:txBody>
      </p:sp>
      <p:sp>
        <p:nvSpPr>
          <p:cNvPr id="3" name="Notes Placeholder 2"/>
          <p:cNvSpPr>
            <a:spLocks noGrp="1"/>
          </p:cNvSpPr>
          <p:nvPr>
            <p:ph type="body" idx="1"/>
          </p:nvPr>
        </p:nvSpPr>
        <p:spPr/>
        <p:txBody>
          <a:bodyPr/>
          <a:lstStyle/>
          <a:p>
            <a:pPr marL="0" marR="0">
              <a:spcBef>
                <a:spcPts val="0"/>
              </a:spcBef>
              <a:spcAft>
                <a:spcPts val="0"/>
              </a:spcAft>
            </a:pPr>
            <a:r>
              <a:rPr lang="en-US" sz="1200" b="1" i="0" dirty="0">
                <a:solidFill>
                  <a:srgbClr val="000000"/>
                </a:solidFill>
                <a:effectLst/>
                <a:latin typeface="Arial (Body)"/>
                <a:ea typeface="Calibri" panose="020F0502020204030204" pitchFamily="34" charset="0"/>
                <a:cs typeface="Calibri" panose="020F0502020204030204" pitchFamily="34" charset="0"/>
              </a:rPr>
              <a:t>Notas do instrutor:</a:t>
            </a:r>
          </a:p>
          <a:p>
            <a:pPr marL="0" marR="0">
              <a:spcBef>
                <a:spcPts val="1200"/>
              </a:spcBef>
              <a:spcAft>
                <a:spcPts val="600"/>
              </a:spcAft>
            </a:pPr>
            <a:endParaRPr lang="en-US" sz="1200" b="1" dirty="0">
              <a:effectLst/>
              <a:latin typeface="Arial (Body)"/>
            </a:endParaRPr>
          </a:p>
          <a:p>
            <a:pPr marL="171450" marR="0" indent="-171450">
              <a:spcBef>
                <a:spcPts val="1200"/>
              </a:spcBef>
              <a:spcAft>
                <a:spcPts val="600"/>
              </a:spcAft>
              <a:buFont typeface="Wingdings" panose="05000000000000000000" pitchFamily="2" charset="2"/>
              <a:buChar char="v"/>
            </a:pPr>
            <a:r>
              <a:rPr lang="en-US" sz="1200" b="1" dirty="0">
                <a:effectLst/>
                <a:latin typeface="Arial (Body)"/>
              </a:rPr>
              <a:t>Facilite um debate interativo em grupo, colocando as seguintes questões:</a:t>
            </a:r>
            <a:endParaRPr lang="en-US" sz="1200" b="1" u="none" dirty="0">
              <a:effectLst/>
              <a:latin typeface="Arial (Body)"/>
              <a:ea typeface="+mn-ea"/>
              <a:cs typeface="Arial" charset="0"/>
            </a:endParaRPr>
          </a:p>
          <a:p>
            <a:pPr marL="171450" marR="0" indent="-171450">
              <a:spcBef>
                <a:spcPts val="1200"/>
              </a:spcBef>
              <a:spcAft>
                <a:spcPts val="600"/>
              </a:spcAft>
              <a:buFont typeface="Wingdings" panose="05000000000000000000" pitchFamily="2" charset="2"/>
              <a:buChar char="v"/>
            </a:pPr>
            <a:endParaRPr lang="en-US" sz="1200" b="1" u="none" dirty="0">
              <a:effectLst/>
              <a:latin typeface="Arial (Body)"/>
              <a:ea typeface="+mn-ea"/>
              <a:cs typeface="Arial" charset="0"/>
            </a:endParaRPr>
          </a:p>
          <a:p>
            <a:pPr marL="171450" marR="0" indent="-171450">
              <a:spcBef>
                <a:spcPts val="1200"/>
              </a:spcBef>
              <a:spcAft>
                <a:spcPts val="600"/>
              </a:spcAft>
              <a:buFont typeface="Wingdings" panose="05000000000000000000" pitchFamily="2" charset="2"/>
              <a:buChar char="§"/>
            </a:pPr>
            <a:r>
              <a:rPr lang="en-US" sz="1200" b="1" u="sng" dirty="0">
                <a:effectLst/>
                <a:latin typeface="Arial (Body)"/>
                <a:ea typeface="Times New Roman" panose="02020603050405020304" pitchFamily="18" charset="0"/>
                <a:cs typeface="Times New Roman" panose="02020603050405020304" pitchFamily="18" charset="0"/>
              </a:rPr>
              <a:t>Pergunta:</a:t>
            </a:r>
            <a:r>
              <a:rPr lang="en-US" sz="1200" b="1" u="none" dirty="0">
                <a:effectLst/>
                <a:latin typeface="Arial (Body)"/>
                <a:ea typeface="Times New Roman" panose="02020603050405020304" pitchFamily="18" charset="0"/>
                <a:cs typeface="Times New Roman" panose="02020603050405020304" pitchFamily="18" charset="0"/>
              </a:rPr>
              <a:t> </a:t>
            </a:r>
            <a:r>
              <a:rPr lang="en-US" sz="1200" dirty="0">
                <a:effectLst/>
                <a:latin typeface="Arial (Body)"/>
                <a:ea typeface="Calibri" panose="020F0502020204030204" pitchFamily="34" charset="0"/>
                <a:cs typeface="Arial" panose="020B0604020202020204" pitchFamily="34" charset="0"/>
              </a:rPr>
              <a:t>Quantos </a:t>
            </a:r>
            <a:r>
              <a:rPr lang="en-US" sz="1200" dirty="0" err="1">
                <a:effectLst/>
                <a:latin typeface="Arial (Body)"/>
                <a:ea typeface="Calibri" panose="020F0502020204030204" pitchFamily="34" charset="0"/>
                <a:cs typeface="Arial" panose="020B0604020202020204" pitchFamily="34" charset="0"/>
              </a:rPr>
              <a:t>erros</a:t>
            </a:r>
            <a:r>
              <a:rPr lang="en-US" sz="1200" dirty="0">
                <a:effectLst/>
                <a:latin typeface="Arial (Body)"/>
                <a:ea typeface="Calibri" panose="020F0502020204030204" pitchFamily="34" charset="0"/>
                <a:cs typeface="Arial" panose="020B0604020202020204" pitchFamily="34" charset="0"/>
              </a:rPr>
              <a:t> </a:t>
            </a:r>
            <a:r>
              <a:rPr lang="en-US" sz="1200" dirty="0" err="1">
                <a:effectLst/>
                <a:latin typeface="Arial (Body)"/>
                <a:ea typeface="Calibri" panose="020F0502020204030204" pitchFamily="34" charset="0"/>
                <a:cs typeface="Arial" panose="020B0604020202020204" pitchFamily="34" charset="0"/>
              </a:rPr>
              <a:t>encontrou</a:t>
            </a:r>
            <a:r>
              <a:rPr lang="en-US" sz="1200" dirty="0">
                <a:effectLst/>
                <a:latin typeface="Arial (Body)"/>
                <a:ea typeface="Calibri" panose="020F0502020204030204" pitchFamily="34" charset="0"/>
                <a:cs typeface="Arial" panose="020B0604020202020204" pitchFamily="34" charset="0"/>
              </a:rPr>
              <a:t>?</a:t>
            </a:r>
            <a:endParaRPr lang="en-US" sz="1200" b="0" i="0" u="none" dirty="0">
              <a:effectLst/>
              <a:latin typeface="Arial (Body)"/>
              <a:ea typeface="Calibri" panose="020F0502020204030204" pitchFamily="34" charset="0"/>
              <a:cs typeface="Times New Roman" panose="02020603050405020304" pitchFamily="18" charset="0"/>
            </a:endParaRPr>
          </a:p>
          <a:p>
            <a:pPr marL="171450" marR="0" indent="-171450">
              <a:spcBef>
                <a:spcPts val="1200"/>
              </a:spcBef>
              <a:spcAft>
                <a:spcPts val="600"/>
              </a:spcAft>
              <a:buFont typeface="Wingdings" panose="05000000000000000000" pitchFamily="2" charset="2"/>
              <a:buChar char="§"/>
            </a:pPr>
            <a:endParaRPr lang="en-US" sz="1200" b="0" i="0" u="none" dirty="0">
              <a:effectLst/>
              <a:latin typeface="Arial (Body)"/>
              <a:ea typeface="Calibri" panose="020F0502020204030204" pitchFamily="34" charset="0"/>
              <a:cs typeface="Times New Roman" panose="02020603050405020304" pitchFamily="18" charset="0"/>
            </a:endParaRPr>
          </a:p>
          <a:p>
            <a:pPr marL="171450" marR="0" indent="-171450">
              <a:spcBef>
                <a:spcPts val="1200"/>
              </a:spcBef>
              <a:spcAft>
                <a:spcPts val="600"/>
              </a:spcAft>
              <a:buFont typeface="Wingdings" panose="05000000000000000000" pitchFamily="2" charset="2"/>
              <a:buChar char="§"/>
            </a:pPr>
            <a:r>
              <a:rPr lang="en-US" sz="1200" b="1" i="0" u="sng" dirty="0">
                <a:effectLst/>
                <a:latin typeface="Arial (Body)"/>
                <a:ea typeface="Calibri" panose="020F0502020204030204" pitchFamily="34" charset="0"/>
                <a:cs typeface="Arial" panose="020B0604020202020204" pitchFamily="34" charset="0"/>
              </a:rPr>
              <a:t>Permita que</a:t>
            </a:r>
            <a:r>
              <a:rPr lang="en-US" sz="1200" b="1" i="0" u="none" dirty="0">
                <a:effectLst/>
                <a:latin typeface="Arial (Body)"/>
                <a:ea typeface="Calibri" panose="020F0502020204030204" pitchFamily="34" charset="0"/>
                <a:cs typeface="Arial" panose="020B0604020202020204" pitchFamily="34" charset="0"/>
              </a:rPr>
              <a:t> </a:t>
            </a:r>
            <a:r>
              <a:rPr lang="en-US" sz="1200" i="0" dirty="0">
                <a:effectLst/>
                <a:latin typeface="Arial (Body)"/>
                <a:ea typeface="Calibri" panose="020F0502020204030204" pitchFamily="34" charset="0"/>
                <a:cs typeface="Arial" panose="020B0604020202020204" pitchFamily="34" charset="0"/>
              </a:rPr>
              <a:t>os participantes digam quantos erros encontraram. Contar a unidade de sangue 824 que não tem quaisquer resultados laboratoriais como um único erro. </a:t>
            </a:r>
            <a:r>
              <a:rPr lang="en-US" sz="1200" b="1" dirty="0">
                <a:effectLst/>
                <a:latin typeface="Arial (Body)"/>
                <a:ea typeface="Times New Roman" panose="02020603050405020304" pitchFamily="18" charset="0"/>
                <a:cs typeface="Times New Roman" panose="02020603050405020304" pitchFamily="18" charset="0"/>
              </a:rPr>
              <a:t>Responda: </a:t>
            </a:r>
            <a:r>
              <a:rPr lang="en-US" sz="1200" i="1" dirty="0">
                <a:effectLst/>
                <a:latin typeface="Arial (Body)"/>
                <a:ea typeface="Calibri" panose="020F0502020204030204" pitchFamily="34" charset="0"/>
                <a:cs typeface="Arial" panose="020B0604020202020204" pitchFamily="34" charset="0"/>
              </a:rPr>
              <a:t>14.</a:t>
            </a:r>
            <a:endParaRPr lang="en-US" sz="1200" b="0" i="1" u="none" dirty="0">
              <a:effectLst/>
              <a:latin typeface="Arial (Body)"/>
              <a:ea typeface="Calibri" panose="020F0502020204030204" pitchFamily="34" charset="0"/>
              <a:cs typeface="Times New Roman" panose="02020603050405020304" pitchFamily="18" charset="0"/>
            </a:endParaRPr>
          </a:p>
          <a:p>
            <a:pPr marL="171450" marR="0" indent="-171450">
              <a:spcBef>
                <a:spcPts val="1200"/>
              </a:spcBef>
              <a:spcAft>
                <a:spcPts val="600"/>
              </a:spcAft>
              <a:buFont typeface="Wingdings" panose="05000000000000000000" pitchFamily="2" charset="2"/>
              <a:buChar char="§"/>
            </a:pPr>
            <a:endParaRPr lang="en-US" sz="1200" b="0" i="1" u="none" dirty="0">
              <a:effectLst/>
              <a:latin typeface="Arial (Body)"/>
              <a:ea typeface="Times New Roman" panose="02020603050405020304" pitchFamily="18" charset="0"/>
              <a:cs typeface="Times New Roman" panose="02020603050405020304" pitchFamily="18" charset="0"/>
            </a:endParaRPr>
          </a:p>
          <a:p>
            <a:pPr marL="171450" marR="0" indent="-171450">
              <a:spcBef>
                <a:spcPts val="1200"/>
              </a:spcBef>
              <a:spcAft>
                <a:spcPts val="600"/>
              </a:spcAft>
              <a:buFont typeface="Wingdings" panose="05000000000000000000" pitchFamily="2" charset="2"/>
              <a:buChar char="§"/>
            </a:pPr>
            <a:r>
              <a:rPr lang="en-US" sz="1200" b="1" u="sng" dirty="0">
                <a:effectLst/>
                <a:latin typeface="Arial (Body)"/>
                <a:ea typeface="Times New Roman" panose="02020603050405020304" pitchFamily="18" charset="0"/>
                <a:cs typeface="Times New Roman" panose="02020603050405020304" pitchFamily="18" charset="0"/>
              </a:rPr>
              <a:t>Pergunte:</a:t>
            </a:r>
            <a:r>
              <a:rPr lang="en-US" sz="1200" b="1" u="none" dirty="0">
                <a:effectLst/>
                <a:latin typeface="Arial (Body)"/>
                <a:ea typeface="Times New Roman" panose="02020603050405020304" pitchFamily="18" charset="0"/>
                <a:cs typeface="Times New Roman" panose="02020603050405020304" pitchFamily="18" charset="0"/>
              </a:rPr>
              <a:t> </a:t>
            </a:r>
            <a:r>
              <a:rPr lang="en-US" sz="1200" dirty="0">
                <a:effectLst/>
                <a:latin typeface="Arial (Body)"/>
                <a:ea typeface="Calibri" panose="020F0502020204030204" pitchFamily="34" charset="0"/>
                <a:cs typeface="Arial" panose="020B0604020202020204" pitchFamily="34" charset="0"/>
              </a:rPr>
              <a:t>Tu e o teu parceiro encontraram os mesmos erros, ou houve alguns que escaparam a um ou a outro?</a:t>
            </a:r>
          </a:p>
          <a:p>
            <a:pPr marL="171450" marR="0" indent="-171450">
              <a:spcBef>
                <a:spcPts val="1200"/>
              </a:spcBef>
              <a:spcAft>
                <a:spcPts val="600"/>
              </a:spcAft>
              <a:buFont typeface="Wingdings" panose="05000000000000000000" pitchFamily="2" charset="2"/>
              <a:buChar char="§"/>
            </a:pPr>
            <a:endParaRPr lang="en-US" sz="1200" b="1" u="sng" dirty="0">
              <a:effectLst/>
              <a:latin typeface="Arial (Body)"/>
              <a:ea typeface="Times New Roman" panose="02020603050405020304" pitchFamily="18" charset="0"/>
              <a:cs typeface="Arial" panose="020B0604020202020204" pitchFamily="34" charset="0"/>
            </a:endParaRPr>
          </a:p>
          <a:p>
            <a:pPr marL="171450" marR="0" indent="-171450">
              <a:spcBef>
                <a:spcPts val="1200"/>
              </a:spcBef>
              <a:spcAft>
                <a:spcPts val="600"/>
              </a:spcAft>
              <a:buFont typeface="Wingdings" panose="05000000000000000000" pitchFamily="2" charset="2"/>
              <a:buChar char="§"/>
            </a:pPr>
            <a:r>
              <a:rPr lang="en-US" sz="1200" b="1" u="sng" dirty="0">
                <a:effectLst/>
                <a:latin typeface="Arial (Body)"/>
                <a:ea typeface="Times New Roman" panose="02020603050405020304" pitchFamily="18" charset="0"/>
                <a:cs typeface="Arial" panose="020B0604020202020204" pitchFamily="34" charset="0"/>
              </a:rPr>
              <a:t>Confirmar</a:t>
            </a:r>
            <a:r>
              <a:rPr lang="en-US" sz="1200" b="1" u="none" dirty="0">
                <a:effectLst/>
                <a:latin typeface="Arial (Body)"/>
                <a:ea typeface="Times New Roman" panose="02020603050405020304" pitchFamily="18" charset="0"/>
                <a:cs typeface="Arial" panose="020B0604020202020204" pitchFamily="34" charset="0"/>
              </a:rPr>
              <a:t> </a:t>
            </a:r>
            <a:r>
              <a:rPr lang="en-US" sz="1200" dirty="0">
                <a:effectLst/>
                <a:latin typeface="Arial (Body)"/>
                <a:ea typeface="Times New Roman" panose="02020603050405020304" pitchFamily="18" charset="0"/>
                <a:cs typeface="Arial" panose="020B0604020202020204" pitchFamily="34" charset="0"/>
              </a:rPr>
              <a:t>a(s) resposta(s)</a:t>
            </a:r>
          </a:p>
          <a:p>
            <a:pPr marL="171450" marR="0" indent="-171450">
              <a:spcBef>
                <a:spcPts val="1200"/>
              </a:spcBef>
              <a:spcAft>
                <a:spcPts val="600"/>
              </a:spcAft>
              <a:buFont typeface="Wingdings" panose="05000000000000000000" pitchFamily="2" charset="2"/>
              <a:buChar char="§"/>
            </a:pPr>
            <a:endParaRPr lang="en-US" sz="1200" b="1" u="sng" dirty="0">
              <a:effectLst/>
              <a:latin typeface="Arial (Body)"/>
              <a:ea typeface="Times New Roman" panose="02020603050405020304" pitchFamily="18" charset="0"/>
              <a:cs typeface="Arial" panose="020B0604020202020204" pitchFamily="34" charset="0"/>
            </a:endParaRPr>
          </a:p>
          <a:p>
            <a:pPr marL="171450" marR="0" indent="-171450">
              <a:spcBef>
                <a:spcPts val="1200"/>
              </a:spcBef>
              <a:spcAft>
                <a:spcPts val="600"/>
              </a:spcAft>
              <a:buFont typeface="Wingdings" panose="05000000000000000000" pitchFamily="2" charset="2"/>
              <a:buChar char="§"/>
            </a:pPr>
            <a:r>
              <a:rPr lang="en-US" sz="1200" b="1" u="sng" dirty="0" err="1">
                <a:latin typeface="Arial (Body)"/>
                <a:ea typeface="Times New Roman" panose="02020603050405020304" pitchFamily="18" charset="0"/>
                <a:cs typeface="Times New Roman" panose="02020603050405020304" pitchFamily="18" charset="0"/>
              </a:rPr>
              <a:t>Dizer</a:t>
            </a:r>
            <a:r>
              <a:rPr lang="en-US" sz="1200" b="1" u="sng" dirty="0">
                <a:latin typeface="Arial (Body)"/>
                <a:ea typeface="Times New Roman" panose="02020603050405020304" pitchFamily="18" charset="0"/>
                <a:cs typeface="Times New Roman" panose="02020603050405020304" pitchFamily="18" charset="0"/>
              </a:rPr>
              <a:t>:</a:t>
            </a:r>
            <a:r>
              <a:rPr lang="en-US" sz="1200" b="1" u="none" dirty="0">
                <a:latin typeface="Arial (Body)"/>
                <a:ea typeface="Times New Roman" panose="02020603050405020304" pitchFamily="18" charset="0"/>
                <a:cs typeface="Times New Roman" panose="02020603050405020304" pitchFamily="18" charset="0"/>
              </a:rPr>
              <a:t> </a:t>
            </a:r>
            <a:r>
              <a:rPr lang="en-US" sz="1200" b="0" dirty="0">
                <a:effectLst/>
                <a:latin typeface="Arial (Body)"/>
                <a:ea typeface="Calibri" panose="020F0502020204030204" pitchFamily="34" charset="0"/>
              </a:rPr>
              <a:t>É melhor combinar as avaliações independentes de duas pessoas do que utilizar os resultados de uma avaliação de uma só pessoa.</a:t>
            </a:r>
            <a:endParaRPr lang="en-US" sz="1200" b="1" u="none" dirty="0">
              <a:effectLst/>
              <a:latin typeface="Arial (Body)"/>
              <a:ea typeface="+mn-ea"/>
              <a:cs typeface="Arial" charset="0"/>
            </a:endParaRPr>
          </a:p>
          <a:p>
            <a:pPr marL="171450" marR="0" indent="-171450">
              <a:spcBef>
                <a:spcPts val="1200"/>
              </a:spcBef>
              <a:spcAft>
                <a:spcPts val="600"/>
              </a:spcAft>
              <a:buFont typeface="Wingdings" panose="05000000000000000000" pitchFamily="2" charset="2"/>
              <a:buChar char="§"/>
            </a:pPr>
            <a:endParaRPr lang="en-US" sz="1200" b="1" u="none" dirty="0">
              <a:effectLst/>
              <a:latin typeface="Arial (Body)"/>
              <a:ea typeface="+mn-ea"/>
              <a:cs typeface="Arial" charset="0"/>
            </a:endParaRPr>
          </a:p>
          <a:p>
            <a:pPr marL="171450" marR="0" indent="-171450">
              <a:spcBef>
                <a:spcPts val="1200"/>
              </a:spcBef>
              <a:spcAft>
                <a:spcPts val="600"/>
              </a:spcAft>
              <a:buFont typeface="Wingdings" panose="05000000000000000000" pitchFamily="2" charset="2"/>
              <a:buChar char="§"/>
            </a:pPr>
            <a:r>
              <a:rPr lang="en-US" sz="1200" b="1" u="sng" dirty="0">
                <a:effectLst/>
                <a:latin typeface="Arial (Body)"/>
                <a:ea typeface="Times New Roman" panose="02020603050405020304" pitchFamily="18" charset="0"/>
                <a:cs typeface="Times New Roman" panose="02020603050405020304" pitchFamily="18" charset="0"/>
              </a:rPr>
              <a:t>Perguntar:</a:t>
            </a:r>
            <a:r>
              <a:rPr lang="en-US" sz="1200" b="1" u="none" dirty="0">
                <a:effectLst/>
                <a:latin typeface="Arial (Body)"/>
                <a:ea typeface="Times New Roman" panose="02020603050405020304" pitchFamily="18" charset="0"/>
                <a:cs typeface="Times New Roman" panose="02020603050405020304" pitchFamily="18" charset="0"/>
              </a:rPr>
              <a:t> </a:t>
            </a:r>
            <a:r>
              <a:rPr lang="en-US" sz="1200" dirty="0">
                <a:effectLst/>
                <a:latin typeface="Arial (Body)"/>
                <a:ea typeface="Times New Roman" panose="02020603050405020304" pitchFamily="18" charset="0"/>
                <a:cs typeface="Times New Roman" panose="02020603050405020304" pitchFamily="18" charset="0"/>
              </a:rPr>
              <a:t>Há algum erro na Coluna 1? Se a resposta for "Sim", </a:t>
            </a:r>
            <a:r>
              <a:rPr lang="en-US" sz="1200" b="1" dirty="0">
                <a:effectLst/>
                <a:latin typeface="Arial (Body)"/>
                <a:ea typeface="Times New Roman" panose="02020603050405020304" pitchFamily="18" charset="0"/>
                <a:cs typeface="Times New Roman" panose="02020603050405020304" pitchFamily="18" charset="0"/>
              </a:rPr>
              <a:t>&lt;CLICAR x 3&gt; </a:t>
            </a:r>
            <a:r>
              <a:rPr lang="en-US" sz="1200" b="0" dirty="0">
                <a:effectLst/>
                <a:latin typeface="Arial (Body)"/>
                <a:ea typeface="Times New Roman" panose="02020603050405020304" pitchFamily="18" charset="0"/>
                <a:cs typeface="Times New Roman" panose="02020603050405020304" pitchFamily="18" charset="0"/>
              </a:rPr>
              <a:t>reveja </a:t>
            </a:r>
            <a:r>
              <a:rPr lang="en-US" sz="1200" dirty="0">
                <a:effectLst/>
                <a:latin typeface="Arial (Body)"/>
                <a:ea typeface="Times New Roman" panose="02020603050405020304" pitchFamily="18" charset="0"/>
                <a:cs typeface="Times New Roman" panose="02020603050405020304" pitchFamily="18" charset="0"/>
              </a:rPr>
              <a:t>e classifique os erros.</a:t>
            </a:r>
          </a:p>
          <a:p>
            <a:pPr marL="171450" marR="0" indent="-171450">
              <a:spcBef>
                <a:spcPts val="1200"/>
              </a:spcBef>
              <a:spcAft>
                <a:spcPts val="600"/>
              </a:spcAft>
              <a:buFont typeface="Wingdings" panose="05000000000000000000" pitchFamily="2" charset="2"/>
              <a:buChar char="§"/>
            </a:pPr>
            <a:endParaRPr lang="en-US" sz="1200" b="1" u="sng" dirty="0">
              <a:effectLst/>
              <a:latin typeface="Arial (Body)"/>
              <a:ea typeface="Times New Roman" panose="02020603050405020304" pitchFamily="18" charset="0"/>
              <a:cs typeface="Times New Roman" panose="02020603050405020304" pitchFamily="18" charset="0"/>
            </a:endParaRPr>
          </a:p>
          <a:p>
            <a:pPr marL="171450" marR="0" indent="-171450">
              <a:spcBef>
                <a:spcPts val="1200"/>
              </a:spcBef>
              <a:spcAft>
                <a:spcPts val="600"/>
              </a:spcAft>
              <a:buFont typeface="Wingdings" panose="05000000000000000000" pitchFamily="2" charset="2"/>
              <a:buChar char="§"/>
            </a:pPr>
            <a:r>
              <a:rPr lang="en-US" sz="1200" b="1" u="sng" dirty="0">
                <a:effectLst/>
                <a:latin typeface="Arial (Body)"/>
                <a:ea typeface="Times New Roman" panose="02020603050405020304" pitchFamily="18" charset="0"/>
                <a:cs typeface="Times New Roman" panose="02020603050405020304" pitchFamily="18" charset="0"/>
              </a:rPr>
              <a:t>Perguntar:</a:t>
            </a:r>
            <a:r>
              <a:rPr lang="en-US" sz="1200" b="1" u="none" dirty="0">
                <a:effectLst/>
                <a:latin typeface="Arial (Body)"/>
                <a:ea typeface="Times New Roman" panose="02020603050405020304" pitchFamily="18" charset="0"/>
                <a:cs typeface="Times New Roman" panose="02020603050405020304" pitchFamily="18" charset="0"/>
              </a:rPr>
              <a:t> </a:t>
            </a:r>
            <a:r>
              <a:rPr lang="en-US" sz="1200" dirty="0">
                <a:effectLst/>
                <a:latin typeface="Arial (Body)"/>
                <a:ea typeface="Times New Roman" panose="02020603050405020304" pitchFamily="18" charset="0"/>
                <a:cs typeface="Times New Roman" panose="02020603050405020304" pitchFamily="18" charset="0"/>
              </a:rPr>
              <a:t>Há algum erro na coluna 2? Se a resposta for "Sim", </a:t>
            </a:r>
            <a:r>
              <a:rPr lang="en-US" sz="1200" b="1" dirty="0">
                <a:effectLst/>
                <a:latin typeface="Arial (Body)"/>
                <a:ea typeface="Times New Roman" panose="02020603050405020304" pitchFamily="18" charset="0"/>
                <a:cs typeface="Times New Roman" panose="02020603050405020304" pitchFamily="18" charset="0"/>
              </a:rPr>
              <a:t>&lt;CLICAR x 3&gt; </a:t>
            </a:r>
            <a:r>
              <a:rPr lang="en-US" sz="1200" b="0" u="none" dirty="0">
                <a:effectLst/>
                <a:latin typeface="Arial (Body)"/>
                <a:ea typeface="Times New Roman" panose="02020603050405020304" pitchFamily="18" charset="0"/>
                <a:cs typeface="Times New Roman" panose="02020603050405020304" pitchFamily="18" charset="0"/>
              </a:rPr>
              <a:t>reveja </a:t>
            </a:r>
            <a:r>
              <a:rPr lang="en-US" sz="1200" dirty="0">
                <a:effectLst/>
                <a:latin typeface="Arial (Body)"/>
                <a:ea typeface="Times New Roman" panose="02020603050405020304" pitchFamily="18" charset="0"/>
                <a:cs typeface="Times New Roman" panose="02020603050405020304" pitchFamily="18" charset="0"/>
              </a:rPr>
              <a:t>e classifique os erros.</a:t>
            </a:r>
          </a:p>
          <a:p>
            <a:pPr marL="171450" marR="0" indent="-171450">
              <a:spcBef>
                <a:spcPts val="1200"/>
              </a:spcBef>
              <a:spcAft>
                <a:spcPts val="600"/>
              </a:spcAft>
              <a:buFont typeface="Wingdings" panose="05000000000000000000" pitchFamily="2" charset="2"/>
              <a:buChar char="§"/>
            </a:pPr>
            <a:endParaRPr lang="en-US" sz="1200" b="1" u="sng" dirty="0">
              <a:effectLst/>
              <a:latin typeface="Arial (Body)"/>
              <a:ea typeface="Times New Roman" panose="02020603050405020304" pitchFamily="18" charset="0"/>
              <a:cs typeface="Times New Roman" panose="02020603050405020304" pitchFamily="18" charset="0"/>
            </a:endParaRPr>
          </a:p>
          <a:p>
            <a:pPr marL="171450" marR="0" indent="-171450">
              <a:spcBef>
                <a:spcPts val="1200"/>
              </a:spcBef>
              <a:spcAft>
                <a:spcPts val="600"/>
              </a:spcAft>
              <a:buFont typeface="Wingdings" panose="05000000000000000000" pitchFamily="2" charset="2"/>
              <a:buChar char="§"/>
            </a:pPr>
            <a:r>
              <a:rPr lang="en-US" sz="1200" b="1" u="sng" dirty="0">
                <a:effectLst/>
                <a:latin typeface="Arial (Body)"/>
                <a:ea typeface="Times New Roman" panose="02020603050405020304" pitchFamily="18" charset="0"/>
                <a:cs typeface="Times New Roman" panose="02020603050405020304" pitchFamily="18" charset="0"/>
              </a:rPr>
              <a:t>Perguntar:</a:t>
            </a:r>
            <a:r>
              <a:rPr lang="en-US" sz="1200" b="1" u="none" dirty="0">
                <a:effectLst/>
                <a:latin typeface="Arial (Body)"/>
                <a:ea typeface="Times New Roman" panose="02020603050405020304" pitchFamily="18" charset="0"/>
                <a:cs typeface="Times New Roman" panose="02020603050405020304" pitchFamily="18" charset="0"/>
              </a:rPr>
              <a:t> </a:t>
            </a:r>
            <a:r>
              <a:rPr lang="en-US" sz="1200" dirty="0">
                <a:effectLst/>
                <a:latin typeface="Arial (Body)"/>
                <a:ea typeface="Times New Roman" panose="02020603050405020304" pitchFamily="18" charset="0"/>
                <a:cs typeface="Times New Roman" panose="02020603050405020304" pitchFamily="18" charset="0"/>
              </a:rPr>
              <a:t>Há algum erro na coluna 3? Se a resposta for "Sim", </a:t>
            </a:r>
            <a:r>
              <a:rPr lang="en-US" sz="1200" b="1" dirty="0">
                <a:effectLst/>
                <a:latin typeface="Arial (Body)"/>
                <a:ea typeface="Times New Roman" panose="02020603050405020304" pitchFamily="18" charset="0"/>
                <a:cs typeface="Times New Roman" panose="02020603050405020304" pitchFamily="18" charset="0"/>
              </a:rPr>
              <a:t>&lt;CLICAR x 3&gt; </a:t>
            </a:r>
            <a:r>
              <a:rPr lang="en-US" sz="1200" b="0" u="none" dirty="0">
                <a:effectLst/>
                <a:latin typeface="Arial (Body)"/>
                <a:ea typeface="Times New Roman" panose="02020603050405020304" pitchFamily="18" charset="0"/>
                <a:cs typeface="Times New Roman" panose="02020603050405020304" pitchFamily="18" charset="0"/>
              </a:rPr>
              <a:t>reveja </a:t>
            </a:r>
            <a:r>
              <a:rPr lang="en-US" sz="1200" dirty="0">
                <a:effectLst/>
                <a:latin typeface="Arial (Body)"/>
                <a:ea typeface="Times New Roman" panose="02020603050405020304" pitchFamily="18" charset="0"/>
                <a:cs typeface="Times New Roman" panose="02020603050405020304" pitchFamily="18" charset="0"/>
              </a:rPr>
              <a:t>e classifique os erros. </a:t>
            </a:r>
          </a:p>
          <a:p>
            <a:pPr marL="171450" marR="0" indent="-171450">
              <a:spcBef>
                <a:spcPts val="1200"/>
              </a:spcBef>
              <a:spcAft>
                <a:spcPts val="600"/>
              </a:spcAft>
              <a:buFont typeface="Wingdings" panose="05000000000000000000" pitchFamily="2" charset="2"/>
              <a:buChar char="§"/>
            </a:pPr>
            <a:endParaRPr lang="en-US" sz="1200" b="1" u="sng" dirty="0">
              <a:effectLst/>
              <a:latin typeface="Arial (Body)"/>
              <a:ea typeface="Times New Roman" panose="02020603050405020304" pitchFamily="18" charset="0"/>
              <a:cs typeface="Times New Roman" panose="02020603050405020304" pitchFamily="18" charset="0"/>
            </a:endParaRPr>
          </a:p>
          <a:p>
            <a:pPr marL="171450" marR="0" indent="-171450">
              <a:spcBef>
                <a:spcPts val="1200"/>
              </a:spcBef>
              <a:spcAft>
                <a:spcPts val="600"/>
              </a:spcAft>
              <a:buFont typeface="Wingdings" panose="05000000000000000000" pitchFamily="2" charset="2"/>
              <a:buChar char="§"/>
            </a:pPr>
            <a:r>
              <a:rPr lang="en-US" sz="1200" b="1" u="sng" dirty="0">
                <a:effectLst/>
                <a:latin typeface="Arial (Body)"/>
                <a:ea typeface="Times New Roman" panose="02020603050405020304" pitchFamily="18" charset="0"/>
                <a:cs typeface="Times New Roman" panose="02020603050405020304" pitchFamily="18" charset="0"/>
              </a:rPr>
              <a:t>Perguntar:</a:t>
            </a:r>
            <a:r>
              <a:rPr lang="en-US" sz="1200" b="1" u="none" dirty="0">
                <a:effectLst/>
                <a:latin typeface="Arial (Body)"/>
                <a:ea typeface="Times New Roman" panose="02020603050405020304" pitchFamily="18" charset="0"/>
                <a:cs typeface="Times New Roman" panose="02020603050405020304" pitchFamily="18" charset="0"/>
              </a:rPr>
              <a:t> </a:t>
            </a:r>
            <a:r>
              <a:rPr lang="en-US" sz="1200" dirty="0">
                <a:effectLst/>
                <a:latin typeface="Arial (Body)"/>
                <a:ea typeface="Times New Roman" panose="02020603050405020304" pitchFamily="18" charset="0"/>
                <a:cs typeface="Times New Roman" panose="02020603050405020304" pitchFamily="18" charset="0"/>
              </a:rPr>
              <a:t>Há algum erro na coluna 4? Se a resposta for "Sim", </a:t>
            </a:r>
            <a:r>
              <a:rPr lang="en-US" sz="1200" b="1" dirty="0">
                <a:effectLst/>
                <a:latin typeface="Arial (Body)"/>
                <a:ea typeface="Times New Roman" panose="02020603050405020304" pitchFamily="18" charset="0"/>
                <a:cs typeface="Times New Roman" panose="02020603050405020304" pitchFamily="18" charset="0"/>
              </a:rPr>
              <a:t>&lt;CLICAR&gt; </a:t>
            </a:r>
            <a:r>
              <a:rPr lang="en-US" sz="1200" dirty="0">
                <a:effectLst/>
                <a:latin typeface="Arial (Body)"/>
                <a:ea typeface="Times New Roman" panose="02020603050405020304" pitchFamily="18" charset="0"/>
                <a:cs typeface="Times New Roman" panose="02020603050405020304" pitchFamily="18" charset="0"/>
              </a:rPr>
              <a:t>reveja e classifique os erros.</a:t>
            </a:r>
          </a:p>
          <a:p>
            <a:pPr marL="171450" marR="0" indent="-171450">
              <a:spcBef>
                <a:spcPts val="1200"/>
              </a:spcBef>
              <a:spcAft>
                <a:spcPts val="600"/>
              </a:spcAft>
              <a:buFont typeface="Wingdings" panose="05000000000000000000" pitchFamily="2" charset="2"/>
              <a:buChar char="§"/>
            </a:pPr>
            <a:endParaRPr lang="en-US" sz="1200" b="1" u="sng" dirty="0">
              <a:effectLst/>
              <a:latin typeface="Arial (Body)"/>
              <a:ea typeface="Times New Roman" panose="02020603050405020304" pitchFamily="18" charset="0"/>
              <a:cs typeface="Times New Roman" panose="02020603050405020304" pitchFamily="18" charset="0"/>
            </a:endParaRPr>
          </a:p>
          <a:p>
            <a:pPr marL="171450" marR="0" indent="-171450">
              <a:spcBef>
                <a:spcPts val="1200"/>
              </a:spcBef>
              <a:spcAft>
                <a:spcPts val="600"/>
              </a:spcAft>
              <a:buFont typeface="Wingdings" panose="05000000000000000000" pitchFamily="2" charset="2"/>
              <a:buChar char="§"/>
            </a:pPr>
            <a:r>
              <a:rPr lang="en-US" sz="1200" b="1" u="sng" dirty="0">
                <a:effectLst/>
                <a:latin typeface="Arial (Body)"/>
                <a:ea typeface="Times New Roman" panose="02020603050405020304" pitchFamily="18" charset="0"/>
                <a:cs typeface="Times New Roman" panose="02020603050405020304" pitchFamily="18" charset="0"/>
              </a:rPr>
              <a:t>Perguntar:</a:t>
            </a:r>
            <a:r>
              <a:rPr lang="en-US" sz="1200" b="1" u="none" dirty="0">
                <a:effectLst/>
                <a:latin typeface="Arial (Body)"/>
                <a:ea typeface="Times New Roman" panose="02020603050405020304" pitchFamily="18" charset="0"/>
                <a:cs typeface="Times New Roman" panose="02020603050405020304" pitchFamily="18" charset="0"/>
              </a:rPr>
              <a:t> </a:t>
            </a:r>
            <a:r>
              <a:rPr lang="en-US" sz="1200" dirty="0">
                <a:effectLst/>
                <a:latin typeface="Arial (Body)"/>
                <a:ea typeface="Times New Roman" panose="02020603050405020304" pitchFamily="18" charset="0"/>
                <a:cs typeface="Times New Roman" panose="02020603050405020304" pitchFamily="18" charset="0"/>
              </a:rPr>
              <a:t>Há algum erro na coluna 5? Se a resposta for "Sim", </a:t>
            </a:r>
            <a:r>
              <a:rPr lang="en-US" sz="1200" b="1" dirty="0">
                <a:effectLst/>
                <a:latin typeface="Arial (Body)"/>
                <a:ea typeface="Times New Roman" panose="02020603050405020304" pitchFamily="18" charset="0"/>
                <a:cs typeface="Times New Roman" panose="02020603050405020304" pitchFamily="18" charset="0"/>
              </a:rPr>
              <a:t>&lt;CLICAR x 2&gt; </a:t>
            </a:r>
            <a:r>
              <a:rPr lang="en-US" sz="1200" dirty="0">
                <a:effectLst/>
                <a:latin typeface="Arial (Body)"/>
                <a:ea typeface="Times New Roman" panose="02020603050405020304" pitchFamily="18" charset="0"/>
                <a:cs typeface="Times New Roman" panose="02020603050405020304" pitchFamily="18" charset="0"/>
              </a:rPr>
              <a:t>reveja e classifique os erros.</a:t>
            </a:r>
          </a:p>
          <a:p>
            <a:pPr marL="171450" marR="0" indent="-171450">
              <a:spcBef>
                <a:spcPts val="1200"/>
              </a:spcBef>
              <a:spcAft>
                <a:spcPts val="600"/>
              </a:spcAft>
              <a:buFont typeface="Wingdings" panose="05000000000000000000" pitchFamily="2" charset="2"/>
              <a:buChar char="§"/>
            </a:pPr>
            <a:endParaRPr lang="en-US" sz="1200" b="1" u="sng" dirty="0">
              <a:effectLst/>
              <a:latin typeface="Arial (Body)"/>
              <a:ea typeface="Times New Roman" panose="02020603050405020304" pitchFamily="18" charset="0"/>
              <a:cs typeface="Times New Roman" panose="02020603050405020304" pitchFamily="18" charset="0"/>
            </a:endParaRPr>
          </a:p>
          <a:p>
            <a:pPr marL="171450" marR="0" indent="-171450">
              <a:spcBef>
                <a:spcPts val="1200"/>
              </a:spcBef>
              <a:spcAft>
                <a:spcPts val="600"/>
              </a:spcAft>
              <a:buFont typeface="Wingdings" panose="05000000000000000000" pitchFamily="2" charset="2"/>
              <a:buChar char="§"/>
            </a:pPr>
            <a:r>
              <a:rPr lang="en-US" sz="1200" b="1" u="sng" dirty="0">
                <a:effectLst/>
                <a:latin typeface="Arial (Body)"/>
                <a:ea typeface="Times New Roman" panose="02020603050405020304" pitchFamily="18" charset="0"/>
                <a:cs typeface="Times New Roman" panose="02020603050405020304" pitchFamily="18" charset="0"/>
              </a:rPr>
              <a:t>Perguntar:</a:t>
            </a:r>
            <a:r>
              <a:rPr lang="en-US" sz="1200" b="1" u="none" dirty="0">
                <a:effectLst/>
                <a:latin typeface="Arial (Body)"/>
                <a:ea typeface="Times New Roman" panose="02020603050405020304" pitchFamily="18" charset="0"/>
                <a:cs typeface="Times New Roman" panose="02020603050405020304" pitchFamily="18" charset="0"/>
              </a:rPr>
              <a:t> </a:t>
            </a:r>
            <a:r>
              <a:rPr lang="en-US" sz="1200" dirty="0">
                <a:effectLst/>
                <a:latin typeface="Arial (Body)"/>
                <a:ea typeface="Times New Roman" panose="02020603050405020304" pitchFamily="18" charset="0"/>
                <a:cs typeface="Times New Roman" panose="02020603050405020304" pitchFamily="18" charset="0"/>
              </a:rPr>
              <a:t>Há algum erro na coluna 6? Se a resposta for "Sim</a:t>
            </a:r>
            <a:r>
              <a:rPr lang="en-US" sz="1200" b="1" dirty="0">
                <a:effectLst/>
                <a:latin typeface="Arial (Body)"/>
                <a:ea typeface="Times New Roman" panose="02020603050405020304" pitchFamily="18" charset="0"/>
                <a:cs typeface="Times New Roman" panose="02020603050405020304" pitchFamily="18" charset="0"/>
              </a:rPr>
              <a:t>"</a:t>
            </a:r>
            <a:r>
              <a:rPr lang="en-US" sz="1200" dirty="0">
                <a:effectLst/>
                <a:latin typeface="Arial (Body)"/>
                <a:ea typeface="Times New Roman" panose="02020603050405020304" pitchFamily="18" charset="0"/>
                <a:cs typeface="Times New Roman" panose="02020603050405020304" pitchFamily="18" charset="0"/>
              </a:rPr>
              <a:t>,</a:t>
            </a:r>
            <a:r>
              <a:rPr lang="en-US" sz="1200" b="1" dirty="0">
                <a:effectLst/>
                <a:latin typeface="Arial (Body)"/>
                <a:ea typeface="Times New Roman" panose="02020603050405020304" pitchFamily="18" charset="0"/>
                <a:cs typeface="Times New Roman" panose="02020603050405020304" pitchFamily="18" charset="0"/>
              </a:rPr>
              <a:t> &lt;CLICAR&gt; </a:t>
            </a:r>
            <a:r>
              <a:rPr lang="en-US" sz="1200" dirty="0">
                <a:effectLst/>
                <a:latin typeface="Arial (Body)"/>
                <a:ea typeface="Times New Roman" panose="02020603050405020304" pitchFamily="18" charset="0"/>
                <a:cs typeface="Times New Roman" panose="02020603050405020304" pitchFamily="18" charset="0"/>
              </a:rPr>
              <a:t>reveja e classifique os erros</a:t>
            </a:r>
          </a:p>
          <a:p>
            <a:pPr marL="171450" marR="0" indent="-171450">
              <a:spcBef>
                <a:spcPts val="1200"/>
              </a:spcBef>
              <a:spcAft>
                <a:spcPts val="600"/>
              </a:spcAft>
              <a:buFont typeface="Wingdings" panose="05000000000000000000" pitchFamily="2" charset="2"/>
              <a:buChar char="§"/>
            </a:pPr>
            <a:endParaRPr lang="en-US" sz="1200" b="0" u="none" dirty="0">
              <a:effectLst/>
              <a:latin typeface="Arial (Body)"/>
              <a:ea typeface="Times New Roman" panose="02020603050405020304" pitchFamily="18" charset="0"/>
              <a:cs typeface="Times New Roman" panose="02020603050405020304" pitchFamily="18" charset="0"/>
            </a:endParaRPr>
          </a:p>
          <a:p>
            <a:pPr marL="171450" marR="0" indent="-171450">
              <a:spcBef>
                <a:spcPts val="1200"/>
              </a:spcBef>
              <a:spcAft>
                <a:spcPts val="600"/>
              </a:spcAft>
              <a:buFont typeface="Wingdings" panose="05000000000000000000" pitchFamily="2" charset="2"/>
              <a:buChar char="§"/>
            </a:pPr>
            <a:r>
              <a:rPr lang="en-US" sz="1200" b="1" u="sng" dirty="0">
                <a:effectLst/>
                <a:latin typeface="Arial (Body)"/>
                <a:ea typeface="Times New Roman" panose="02020603050405020304" pitchFamily="18" charset="0"/>
                <a:cs typeface="Times New Roman" panose="02020603050405020304" pitchFamily="18" charset="0"/>
              </a:rPr>
              <a:t>Perguntar:</a:t>
            </a:r>
            <a:r>
              <a:rPr lang="en-US" sz="1200" b="1" u="none" dirty="0">
                <a:effectLst/>
                <a:latin typeface="Arial (Body)"/>
                <a:ea typeface="Times New Roman" panose="02020603050405020304" pitchFamily="18" charset="0"/>
                <a:cs typeface="Times New Roman" panose="02020603050405020304" pitchFamily="18" charset="0"/>
              </a:rPr>
              <a:t> </a:t>
            </a:r>
            <a:r>
              <a:rPr lang="en-US" sz="1200" dirty="0">
                <a:effectLst/>
                <a:latin typeface="Arial (Body)"/>
                <a:ea typeface="Times New Roman" panose="02020603050405020304" pitchFamily="18" charset="0"/>
                <a:cs typeface="Times New Roman" panose="02020603050405020304" pitchFamily="18" charset="0"/>
              </a:rPr>
              <a:t>Há algum erro na coluna 7? </a:t>
            </a:r>
            <a:r>
              <a:rPr lang="en-GB" sz="1200" dirty="0">
                <a:effectLst/>
                <a:latin typeface="Arial (Body)"/>
                <a:ea typeface="Times New Roman" panose="02020603050405020304" pitchFamily="18" charset="0"/>
                <a:cs typeface="Times New Roman" panose="02020603050405020304" pitchFamily="18" charset="0"/>
              </a:rPr>
              <a:t>Se a resposta for "Sim</a:t>
            </a:r>
            <a:r>
              <a:rPr lang="en-GB" sz="1200" b="1" dirty="0">
                <a:effectLst/>
                <a:latin typeface="Arial (Body)"/>
                <a:ea typeface="Times New Roman" panose="02020603050405020304" pitchFamily="18" charset="0"/>
                <a:cs typeface="Times New Roman" panose="02020603050405020304" pitchFamily="18" charset="0"/>
              </a:rPr>
              <a:t>"</a:t>
            </a:r>
            <a:r>
              <a:rPr lang="en-GB" sz="1200" dirty="0">
                <a:effectLst/>
                <a:latin typeface="Arial (Body)"/>
                <a:ea typeface="Times New Roman" panose="02020603050405020304" pitchFamily="18" charset="0"/>
                <a:cs typeface="Times New Roman" panose="02020603050405020304" pitchFamily="18" charset="0"/>
              </a:rPr>
              <a:t>,</a:t>
            </a:r>
            <a:r>
              <a:rPr lang="en-GB" sz="1200" b="1" dirty="0">
                <a:effectLst/>
                <a:latin typeface="Arial (Body)"/>
                <a:ea typeface="Times New Roman" panose="02020603050405020304" pitchFamily="18" charset="0"/>
                <a:cs typeface="Times New Roman" panose="02020603050405020304" pitchFamily="18" charset="0"/>
              </a:rPr>
              <a:t> &lt;CLICAR&gt; </a:t>
            </a:r>
            <a:r>
              <a:rPr lang="en-GB" sz="1200" dirty="0">
                <a:effectLst/>
                <a:latin typeface="Arial (Body)"/>
                <a:ea typeface="Times New Roman" panose="02020603050405020304" pitchFamily="18" charset="0"/>
                <a:cs typeface="Times New Roman" panose="02020603050405020304" pitchFamily="18" charset="0"/>
              </a:rPr>
              <a:t>reveja e classifique os erros</a:t>
            </a:r>
            <a:endParaRPr lang="en-US" sz="1200" b="0" u="none" dirty="0">
              <a:effectLst/>
              <a:latin typeface="Arial (Body)"/>
              <a:ea typeface="Times New Roman" panose="02020603050405020304" pitchFamily="18" charset="0"/>
              <a:cs typeface="Times New Roman" panose="02020603050405020304" pitchFamily="18" charset="0"/>
            </a:endParaRPr>
          </a:p>
          <a:p>
            <a:pPr marL="171450" marR="0" indent="-171450">
              <a:spcBef>
                <a:spcPts val="1200"/>
              </a:spcBef>
              <a:spcAft>
                <a:spcPts val="600"/>
              </a:spcAft>
              <a:buFont typeface="Wingdings" panose="05000000000000000000" pitchFamily="2" charset="2"/>
              <a:buChar char="§"/>
            </a:pPr>
            <a:endParaRPr lang="en-US" sz="1200" b="0" u="none" dirty="0">
              <a:effectLst/>
              <a:latin typeface="Arial (Body)"/>
              <a:ea typeface="Times New Roman" panose="02020603050405020304" pitchFamily="18" charset="0"/>
              <a:cs typeface="Times New Roman" panose="02020603050405020304" pitchFamily="18" charset="0"/>
            </a:endParaRPr>
          </a:p>
          <a:p>
            <a:pPr marL="171450" marR="0" indent="-171450">
              <a:spcBef>
                <a:spcPts val="1200"/>
              </a:spcBef>
              <a:spcAft>
                <a:spcPts val="600"/>
              </a:spcAft>
              <a:buFont typeface="Wingdings" panose="05000000000000000000" pitchFamily="2" charset="2"/>
              <a:buChar char="§"/>
            </a:pPr>
            <a:r>
              <a:rPr lang="en-US" sz="1200" b="1" u="sng" dirty="0">
                <a:effectLst/>
                <a:latin typeface="Arial (Body)"/>
                <a:ea typeface="Times New Roman" panose="02020603050405020304" pitchFamily="18" charset="0"/>
                <a:cs typeface="Times New Roman" panose="02020603050405020304" pitchFamily="18" charset="0"/>
              </a:rPr>
              <a:t>Perguntar:</a:t>
            </a:r>
            <a:r>
              <a:rPr lang="en-US" sz="1200" b="1" u="none" dirty="0">
                <a:effectLst/>
                <a:latin typeface="Arial (Body)"/>
                <a:ea typeface="Times New Roman" panose="02020603050405020304" pitchFamily="18" charset="0"/>
                <a:cs typeface="Times New Roman" panose="02020603050405020304" pitchFamily="18" charset="0"/>
              </a:rPr>
              <a:t> </a:t>
            </a:r>
            <a:r>
              <a:rPr lang="en-US" sz="1200" dirty="0">
                <a:effectLst/>
                <a:latin typeface="Arial (Body)"/>
                <a:ea typeface="Times New Roman" panose="02020603050405020304" pitchFamily="18" charset="0"/>
                <a:cs typeface="Times New Roman" panose="02020603050405020304" pitchFamily="18" charset="0"/>
              </a:rPr>
              <a:t>Há algum erro na coluna 8? Se a resposta for "Sim", </a:t>
            </a:r>
            <a:r>
              <a:rPr lang="en-US" sz="1200" b="1" dirty="0">
                <a:effectLst/>
                <a:latin typeface="Arial (Body)"/>
                <a:ea typeface="Times New Roman" panose="02020603050405020304" pitchFamily="18" charset="0"/>
                <a:cs typeface="Times New Roman" panose="02020603050405020304" pitchFamily="18" charset="0"/>
              </a:rPr>
              <a:t>&lt;CLICAR x 2&gt; </a:t>
            </a:r>
            <a:r>
              <a:rPr lang="en-US" sz="1200" dirty="0">
                <a:effectLst/>
                <a:latin typeface="Arial (Body)"/>
                <a:ea typeface="Times New Roman" panose="02020603050405020304" pitchFamily="18" charset="0"/>
                <a:cs typeface="Times New Roman" panose="02020603050405020304" pitchFamily="18" charset="0"/>
              </a:rPr>
              <a:t>reveja e classifique os erros.</a:t>
            </a:r>
          </a:p>
          <a:p>
            <a:pPr marL="171450" marR="0" indent="-171450">
              <a:spcBef>
                <a:spcPts val="1200"/>
              </a:spcBef>
              <a:spcAft>
                <a:spcPts val="600"/>
              </a:spcAft>
              <a:buFont typeface="Wingdings" panose="05000000000000000000" pitchFamily="2" charset="2"/>
              <a:buChar char="§"/>
            </a:pPr>
            <a:endParaRPr lang="en-US" sz="1200" b="1" u="sng" dirty="0">
              <a:effectLst/>
              <a:latin typeface="Arial (Body)"/>
              <a:ea typeface="Times New Roman" panose="02020603050405020304" pitchFamily="18" charset="0"/>
              <a:cs typeface="Times New Roman" panose="02020603050405020304" pitchFamily="18" charset="0"/>
            </a:endParaRPr>
          </a:p>
          <a:p>
            <a:pPr marL="171450" marR="0" indent="-171450">
              <a:spcBef>
                <a:spcPts val="1200"/>
              </a:spcBef>
              <a:spcAft>
                <a:spcPts val="600"/>
              </a:spcAft>
              <a:buFont typeface="Wingdings" panose="05000000000000000000" pitchFamily="2" charset="2"/>
              <a:buChar char="§"/>
            </a:pPr>
            <a:r>
              <a:rPr lang="en-US" sz="1200" b="1" u="sng" dirty="0">
                <a:effectLst/>
                <a:latin typeface="Arial (Body)"/>
                <a:ea typeface="Times New Roman" panose="02020603050405020304" pitchFamily="18" charset="0"/>
                <a:cs typeface="Times New Roman" panose="02020603050405020304" pitchFamily="18" charset="0"/>
              </a:rPr>
              <a:t>Perguntar:</a:t>
            </a:r>
            <a:r>
              <a:rPr lang="en-US" sz="1200" b="1" u="none" dirty="0">
                <a:effectLst/>
                <a:latin typeface="Arial (Body)"/>
                <a:ea typeface="Times New Roman" panose="02020603050405020304" pitchFamily="18" charset="0"/>
                <a:cs typeface="Times New Roman" panose="02020603050405020304" pitchFamily="18" charset="0"/>
              </a:rPr>
              <a:t> </a:t>
            </a:r>
            <a:r>
              <a:rPr lang="en-US" sz="1200" dirty="0">
                <a:effectLst/>
                <a:latin typeface="Arial (Body)"/>
                <a:ea typeface="Times New Roman" panose="02020603050405020304" pitchFamily="18" charset="0"/>
                <a:cs typeface="Arial" panose="020B0604020202020204" pitchFamily="34" charset="0"/>
              </a:rPr>
              <a:t>É possível que o salto no número de registo de 821 para 823 não seja um erro? </a:t>
            </a:r>
            <a:r>
              <a:rPr lang="en-US" sz="1200" b="1" dirty="0">
                <a:effectLst/>
                <a:latin typeface="Arial (Body)"/>
                <a:ea typeface="Times New Roman" panose="02020603050405020304" pitchFamily="18" charset="0"/>
                <a:cs typeface="Arial" panose="020B0604020202020204" pitchFamily="34" charset="0"/>
              </a:rPr>
              <a:t>Resposta: </a:t>
            </a:r>
            <a:r>
              <a:rPr lang="en-US" sz="1200" i="1" dirty="0">
                <a:effectLst/>
                <a:latin typeface="Arial (Body)"/>
                <a:ea typeface="Times New Roman" panose="02020603050405020304" pitchFamily="18" charset="0"/>
                <a:cs typeface="Arial" panose="020B0604020202020204" pitchFamily="34" charset="0"/>
              </a:rPr>
              <a:t>Sim. O registo pode ter sido eliminado porque os dados não eram utilizáveis. Por exemplo, um </a:t>
            </a:r>
            <a:r>
              <a:rPr lang="en-US" sz="1200" i="1" dirty="0">
                <a:effectLst/>
                <a:latin typeface="Arial (Body)"/>
                <a:ea typeface="Times New Roman" panose="02020603050405020304" pitchFamily="18" charset="0"/>
                <a:cs typeface="Times New Roman" panose="02020603050405020304" pitchFamily="18" charset="0"/>
              </a:rPr>
              <a:t>dador veio ao banco de sangue. Depois de preencher os critérios de seleção de dadores e de lhe ser atribuído o número de identificação 822, por qualquer razão o processo de doação não foi concluído.</a:t>
            </a:r>
          </a:p>
          <a:p>
            <a:pPr marL="171450" marR="0" indent="-171450">
              <a:spcBef>
                <a:spcPts val="1200"/>
              </a:spcBef>
              <a:spcAft>
                <a:spcPts val="600"/>
              </a:spcAft>
              <a:buFont typeface="Wingdings" panose="05000000000000000000" pitchFamily="2" charset="2"/>
              <a:buChar char="§"/>
            </a:pPr>
            <a:endParaRPr lang="en-US" sz="1200" b="1" i="1" u="sng" dirty="0">
              <a:effectLst/>
              <a:latin typeface="Arial (Body)"/>
              <a:ea typeface="Times New Roman" panose="02020603050405020304" pitchFamily="18" charset="0"/>
              <a:cs typeface="Times New Roman" panose="02020603050405020304" pitchFamily="18" charset="0"/>
            </a:endParaRPr>
          </a:p>
          <a:p>
            <a:pPr marL="171450" marR="0" indent="-171450">
              <a:spcBef>
                <a:spcPts val="1200"/>
              </a:spcBef>
              <a:spcAft>
                <a:spcPts val="600"/>
              </a:spcAft>
              <a:buFont typeface="Wingdings" panose="05000000000000000000" pitchFamily="2" charset="2"/>
              <a:buChar char="§"/>
            </a:pPr>
            <a:r>
              <a:rPr lang="en-US" sz="1200" b="1" i="0" u="sng" dirty="0">
                <a:effectLst/>
                <a:latin typeface="Arial (Body)"/>
                <a:ea typeface="Times New Roman" panose="02020603050405020304" pitchFamily="18" charset="0"/>
                <a:cs typeface="Times New Roman" panose="02020603050405020304" pitchFamily="18" charset="0"/>
              </a:rPr>
              <a:t>Resumir dizendo:</a:t>
            </a:r>
            <a:r>
              <a:rPr lang="en-US" sz="1200" b="1" i="0" u="none" dirty="0">
                <a:effectLst/>
                <a:latin typeface="Arial (Body)"/>
                <a:ea typeface="Times New Roman" panose="02020603050405020304" pitchFamily="18" charset="0"/>
                <a:cs typeface="Times New Roman" panose="02020603050405020304" pitchFamily="18" charset="0"/>
              </a:rPr>
              <a:t> </a:t>
            </a:r>
            <a:r>
              <a:rPr lang="en-US" sz="1200" dirty="0">
                <a:effectLst/>
                <a:latin typeface="Arial (Body)"/>
                <a:ea typeface="Times New Roman" panose="02020603050405020304" pitchFamily="18" charset="0"/>
                <a:cs typeface="Arial" panose="020B0604020202020204" pitchFamily="34" charset="0"/>
              </a:rPr>
              <a:t>A melhor maneira de minimizar os esforços de limpeza de dados é introduzi-los corretamente à primeira!</a:t>
            </a:r>
            <a:endParaRPr lang="en-US" sz="1200" dirty="0">
              <a:effectLst/>
              <a:latin typeface="Arial (Body)"/>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pPr>
              <a:defRPr/>
            </a:pPr>
            <a:fld id="{743A8890-BACE-475F-A8B3-9202A2AC36D6}" type="slidenum">
              <a:rPr lang="en-US" altLang="en-US" smtClean="0"/>
              <a:t>12</a:t>
            </a:fld>
            <a:endParaRPr lang="en-US" altLang="en-US"/>
          </a:p>
        </p:txBody>
      </p:sp>
    </p:spTree>
    <p:extLst>
      <p:ext uri="{BB962C8B-B14F-4D97-AF65-F5344CB8AC3E}">
        <p14:creationId xmlns:p14="http://schemas.microsoft.com/office/powerpoint/2010/main" val="368464001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txBody>
          <a:bodyPr/>
          <a:lstStyle/>
          <a:p>
            <a:endParaRPr lang="pt-BR"/>
          </a:p>
        </p:txBody>
      </p:sp>
      <p:sp>
        <p:nvSpPr>
          <p:cNvPr id="3" name="Notes Placeholder 2"/>
          <p:cNvSpPr>
            <a:spLocks noGrp="1"/>
          </p:cNvSpPr>
          <p:nvPr>
            <p:ph type="body" idx="1"/>
          </p:nvPr>
        </p:nvSpPr>
        <p:spPr/>
        <p:txBody>
          <a:bodyPr/>
          <a:lstStyle/>
          <a:p>
            <a:r>
              <a:rPr lang="en-US" sz="1200" b="1" dirty="0">
                <a:latin typeface="Arial (Body)"/>
              </a:rPr>
              <a:t>Notas do instrutor: </a:t>
            </a:r>
          </a:p>
          <a:p>
            <a:pPr marL="0" marR="0" indent="0">
              <a:lnSpc>
                <a:spcPct val="115000"/>
              </a:lnSpc>
              <a:spcBef>
                <a:spcPts val="0"/>
              </a:spcBef>
              <a:spcAft>
                <a:spcPts val="600"/>
              </a:spcAft>
              <a:buFont typeface="Arial" panose="020B0604020202020204" pitchFamily="34" charset="0"/>
              <a:buNone/>
            </a:pPr>
            <a:endParaRPr lang="en-US" sz="1200" b="1" i="0" u="none" strike="noStrike" cap="none" dirty="0">
              <a:solidFill>
                <a:schemeClr val="tx1"/>
              </a:solidFill>
              <a:effectLst/>
              <a:latin typeface="Arial (Body)"/>
              <a:ea typeface="Calibri"/>
              <a:cs typeface="Times New Roman" panose="02020603050405020304" pitchFamily="18" charset="0"/>
              <a:sym typeface="Calibri"/>
            </a:endParaRPr>
          </a:p>
          <a:p>
            <a:pPr marL="171450" marR="0" indent="-171450">
              <a:lnSpc>
                <a:spcPct val="115000"/>
              </a:lnSpc>
              <a:spcBef>
                <a:spcPts val="0"/>
              </a:spcBef>
              <a:spcAft>
                <a:spcPts val="600"/>
              </a:spcAft>
              <a:buFont typeface="Wingdings" panose="05000000000000000000" pitchFamily="2" charset="2"/>
              <a:buChar char="§"/>
            </a:pPr>
            <a:r>
              <a:rPr lang="en-US" sz="1200" b="1" i="0" u="sng" strike="noStrike" cap="none" dirty="0" err="1">
                <a:solidFill>
                  <a:srgbClr val="000000"/>
                </a:solidFill>
                <a:latin typeface="Arial (Body)"/>
                <a:ea typeface="Calibri"/>
                <a:cs typeface="Calibri"/>
                <a:sym typeface="Calibri"/>
              </a:rPr>
              <a:t>Dizer</a:t>
            </a:r>
            <a:r>
              <a:rPr lang="en-US" sz="1200" b="1" i="0" u="sng" strike="noStrike" cap="none" dirty="0">
                <a:solidFill>
                  <a:srgbClr val="000000"/>
                </a:solidFill>
                <a:latin typeface="Arial (Body)"/>
                <a:ea typeface="Calibri"/>
                <a:cs typeface="Calibri"/>
                <a:sym typeface="Calibri"/>
              </a:rPr>
              <a:t>:</a:t>
            </a:r>
            <a:r>
              <a:rPr lang="en-US" sz="1200" b="1" i="0" u="none" strike="noStrike" cap="none" dirty="0">
                <a:solidFill>
                  <a:srgbClr val="000000"/>
                </a:solidFill>
                <a:latin typeface="Arial (Body)"/>
                <a:ea typeface="Calibri"/>
                <a:cs typeface="Calibri"/>
                <a:sym typeface="Calibri"/>
              </a:rPr>
              <a:t>  </a:t>
            </a:r>
            <a:r>
              <a:rPr lang="en-US" sz="1200" b="0" dirty="0">
                <a:effectLst/>
                <a:latin typeface="Arial (Body)"/>
                <a:ea typeface="Times New Roman" panose="02020603050405020304" pitchFamily="18" charset="0"/>
                <a:cs typeface="Times New Roman" panose="02020603050405020304" pitchFamily="18" charset="0"/>
              </a:rPr>
              <a:t>Há muitas razões para os problemas de qualidade dos dados. Durante a recolha de dados, podem ocorrer problemas de má qualidade dos dados devido a tais factores: </a:t>
            </a:r>
            <a:endParaRPr lang="en-US" sz="1200" b="0" i="0" u="none" dirty="0">
              <a:effectLst/>
              <a:latin typeface="Arial (Body)"/>
              <a:ea typeface="Times New Roman" panose="02020603050405020304" pitchFamily="18" charset="0"/>
              <a:cs typeface="Times New Roman" panose="02020603050405020304" pitchFamily="18" charset="0"/>
            </a:endParaRPr>
          </a:p>
          <a:p>
            <a:pPr marL="171450" marR="0" indent="-171450">
              <a:lnSpc>
                <a:spcPct val="115000"/>
              </a:lnSpc>
              <a:spcBef>
                <a:spcPts val="0"/>
              </a:spcBef>
              <a:spcAft>
                <a:spcPts val="600"/>
              </a:spcAft>
              <a:buFont typeface="Wingdings" panose="05000000000000000000" pitchFamily="2" charset="2"/>
              <a:buChar char="§"/>
            </a:pPr>
            <a:endParaRPr lang="en-US" sz="1200" b="0" i="0" u="none" dirty="0">
              <a:effectLst/>
              <a:latin typeface="Arial (Body)"/>
              <a:ea typeface="Calibri" panose="020F0502020204030204" pitchFamily="34" charset="0"/>
              <a:cs typeface="Times New Roman" panose="02020603050405020304" pitchFamily="18" charset="0"/>
            </a:endParaRPr>
          </a:p>
          <a:p>
            <a:pPr marL="171450" marR="0" indent="-171450">
              <a:lnSpc>
                <a:spcPct val="115000"/>
              </a:lnSpc>
              <a:spcBef>
                <a:spcPts val="0"/>
              </a:spcBef>
              <a:spcAft>
                <a:spcPts val="600"/>
              </a:spcAft>
              <a:buFont typeface="Wingdings" panose="05000000000000000000" pitchFamily="2" charset="2"/>
              <a:buChar char="§"/>
            </a:pPr>
            <a:r>
              <a:rPr lang="en-US" sz="1200" b="1" i="0" u="sng" dirty="0">
                <a:effectLst/>
                <a:latin typeface="Arial (Body)"/>
                <a:ea typeface="Calibri" panose="020F0502020204030204" pitchFamily="34" charset="0"/>
                <a:cs typeface="Arial" panose="020B0604020202020204" pitchFamily="34" charset="0"/>
              </a:rPr>
              <a:t>Ler</a:t>
            </a:r>
            <a:r>
              <a:rPr lang="en-US" sz="1200" b="1" i="0" u="none" dirty="0">
                <a:effectLst/>
                <a:latin typeface="Arial (Body)"/>
                <a:ea typeface="Calibri" panose="020F0502020204030204" pitchFamily="34" charset="0"/>
                <a:cs typeface="Arial" panose="020B0604020202020204" pitchFamily="34" charset="0"/>
              </a:rPr>
              <a:t> </a:t>
            </a:r>
            <a:r>
              <a:rPr lang="en-US" sz="1200" b="0" i="0" dirty="0">
                <a:effectLst/>
                <a:latin typeface="Arial (Body)"/>
                <a:ea typeface="Calibri" panose="020F0502020204030204" pitchFamily="34" charset="0"/>
                <a:cs typeface="Arial" panose="020B0604020202020204" pitchFamily="34" charset="0"/>
              </a:rPr>
              <a:t>a partir de uma lista com marcadores. </a:t>
            </a:r>
            <a:r>
              <a:rPr lang="en-US" sz="1200" b="1" dirty="0">
                <a:effectLst/>
                <a:latin typeface="Arial (Body)"/>
                <a:ea typeface="Calibri" panose="020F0502020204030204" pitchFamily="34" charset="0"/>
                <a:cs typeface="Arial" panose="020B0604020202020204" pitchFamily="34" charset="0"/>
              </a:rPr>
              <a:t>&lt;CLICAR&gt;</a:t>
            </a:r>
          </a:p>
          <a:p>
            <a:pPr marL="171450" marR="0" indent="-171450">
              <a:lnSpc>
                <a:spcPct val="115000"/>
              </a:lnSpc>
              <a:spcBef>
                <a:spcPts val="0"/>
              </a:spcBef>
              <a:spcAft>
                <a:spcPts val="600"/>
              </a:spcAft>
              <a:buFont typeface="Wingdings" panose="05000000000000000000" pitchFamily="2" charset="2"/>
              <a:buChar char="§"/>
            </a:pPr>
            <a:endParaRPr lang="en-US" sz="1200" b="1" i="0" u="sng" strike="noStrike" cap="none" dirty="0">
              <a:solidFill>
                <a:srgbClr val="000000"/>
              </a:solidFill>
              <a:effectLst/>
              <a:latin typeface="Arial (Body)"/>
              <a:ea typeface="Calibri"/>
              <a:cs typeface="Arial" panose="020B0604020202020204" pitchFamily="34" charset="0"/>
              <a:sym typeface="Calibri"/>
            </a:endParaRPr>
          </a:p>
          <a:p>
            <a:pPr marL="171450" marR="0" indent="-171450">
              <a:lnSpc>
                <a:spcPct val="115000"/>
              </a:lnSpc>
              <a:spcBef>
                <a:spcPts val="0"/>
              </a:spcBef>
              <a:spcAft>
                <a:spcPts val="600"/>
              </a:spcAft>
              <a:buFont typeface="Wingdings" panose="05000000000000000000" pitchFamily="2" charset="2"/>
              <a:buChar char="§"/>
            </a:pPr>
            <a:r>
              <a:rPr lang="en-US" sz="1200" b="1" i="0" u="sng" strike="noStrike" cap="none" dirty="0">
                <a:solidFill>
                  <a:srgbClr val="000000"/>
                </a:solidFill>
                <a:latin typeface="Arial (Body)"/>
                <a:ea typeface="Calibri"/>
                <a:cs typeface="Calibri"/>
                <a:sym typeface="Calibri"/>
              </a:rPr>
              <a:t>Dizer:</a:t>
            </a:r>
            <a:r>
              <a:rPr lang="en-US" sz="1200" b="1" i="0" u="none" strike="noStrike" cap="none" dirty="0">
                <a:solidFill>
                  <a:srgbClr val="000000"/>
                </a:solidFill>
                <a:latin typeface="Arial (Body)"/>
                <a:ea typeface="Calibri"/>
                <a:cs typeface="Calibri"/>
                <a:sym typeface="Calibri"/>
              </a:rPr>
              <a:t> </a:t>
            </a:r>
            <a:r>
              <a:rPr lang="en-US" sz="1200" dirty="0">
                <a:effectLst/>
                <a:latin typeface="Arial (Body)"/>
                <a:ea typeface="Calibri" panose="020F0502020204030204" pitchFamily="34" charset="0"/>
                <a:cs typeface="Arial" panose="020B0604020202020204" pitchFamily="34" charset="0"/>
              </a:rPr>
              <a:t>Os erros também podem ocorrer durante a </a:t>
            </a:r>
            <a:r>
              <a:rPr lang="en-US" sz="1200" b="0" dirty="0">
                <a:effectLst/>
                <a:latin typeface="Arial (Body)"/>
                <a:ea typeface="Calibri" panose="020F0502020204030204" pitchFamily="34" charset="0"/>
                <a:cs typeface="Arial" panose="020B0604020202020204" pitchFamily="34" charset="0"/>
              </a:rPr>
              <a:t>introdução de dados</a:t>
            </a:r>
            <a:r>
              <a:rPr lang="en-US" sz="1200" dirty="0">
                <a:effectLst/>
                <a:latin typeface="Arial (Body)"/>
                <a:ea typeface="Calibri" panose="020F0502020204030204" pitchFamily="34" charset="0"/>
                <a:cs typeface="Arial" panose="020B0604020202020204" pitchFamily="34" charset="0"/>
              </a:rPr>
              <a:t>, a gestão de dados e a análise de dados. Algumas razões incluem...</a:t>
            </a:r>
          </a:p>
          <a:p>
            <a:pPr marL="171450" marR="0" indent="-171450">
              <a:lnSpc>
                <a:spcPct val="115000"/>
              </a:lnSpc>
              <a:spcBef>
                <a:spcPts val="0"/>
              </a:spcBef>
              <a:spcAft>
                <a:spcPts val="600"/>
              </a:spcAft>
              <a:buFont typeface="Wingdings" panose="05000000000000000000" pitchFamily="2" charset="2"/>
              <a:buChar char="§"/>
            </a:pPr>
            <a:endParaRPr lang="en-US" sz="1200" b="1" i="0" u="sng" dirty="0">
              <a:effectLst/>
              <a:latin typeface="Arial (Body)"/>
              <a:ea typeface="Calibri" panose="020F0502020204030204" pitchFamily="34" charset="0"/>
              <a:cs typeface="Arial" panose="020B0604020202020204" pitchFamily="34" charset="0"/>
            </a:endParaRPr>
          </a:p>
          <a:p>
            <a:pPr marL="171450" marR="0" indent="-171450">
              <a:lnSpc>
                <a:spcPct val="115000"/>
              </a:lnSpc>
              <a:spcBef>
                <a:spcPts val="0"/>
              </a:spcBef>
              <a:spcAft>
                <a:spcPts val="600"/>
              </a:spcAft>
              <a:buFont typeface="Wingdings" panose="05000000000000000000" pitchFamily="2" charset="2"/>
              <a:buChar char="§"/>
            </a:pPr>
            <a:r>
              <a:rPr lang="en-US" sz="1200" b="1" i="0" u="sng" dirty="0">
                <a:effectLst/>
                <a:latin typeface="Arial (Body)"/>
                <a:ea typeface="Calibri" panose="020F0502020204030204" pitchFamily="34" charset="0"/>
                <a:cs typeface="Arial" panose="020B0604020202020204" pitchFamily="34" charset="0"/>
              </a:rPr>
              <a:t>Ler</a:t>
            </a:r>
            <a:r>
              <a:rPr lang="en-US" sz="1200" b="1" i="0" u="none" dirty="0">
                <a:effectLst/>
                <a:latin typeface="Arial (Body)"/>
                <a:ea typeface="Calibri" panose="020F0502020204030204" pitchFamily="34" charset="0"/>
                <a:cs typeface="Arial" panose="020B0604020202020204" pitchFamily="34" charset="0"/>
              </a:rPr>
              <a:t> </a:t>
            </a:r>
            <a:r>
              <a:rPr lang="en-US" sz="1200" b="0" i="0" dirty="0">
                <a:effectLst/>
                <a:latin typeface="Arial (Body)"/>
                <a:ea typeface="Calibri" panose="020F0502020204030204" pitchFamily="34" charset="0"/>
                <a:cs typeface="Arial" panose="020B0604020202020204" pitchFamily="34" charset="0"/>
              </a:rPr>
              <a:t>a partir da lista com marcadores.</a:t>
            </a:r>
            <a:endParaRPr lang="en-US" sz="1200" b="0" i="0" u="none" dirty="0">
              <a:effectLst/>
              <a:latin typeface="Arial (Body)"/>
              <a:ea typeface="Calibri" panose="020F0502020204030204" pitchFamily="34" charset="0"/>
              <a:cs typeface="Arial" panose="020B0604020202020204" pitchFamily="34" charset="0"/>
            </a:endParaRPr>
          </a:p>
          <a:p>
            <a:pPr marL="171450" marR="0" indent="-171450">
              <a:lnSpc>
                <a:spcPct val="115000"/>
              </a:lnSpc>
              <a:spcBef>
                <a:spcPts val="0"/>
              </a:spcBef>
              <a:spcAft>
                <a:spcPts val="600"/>
              </a:spcAft>
              <a:buFont typeface="Wingdings" panose="05000000000000000000" pitchFamily="2" charset="2"/>
              <a:buChar char="§"/>
            </a:pPr>
            <a:endParaRPr lang="en-US" sz="1200" b="0" i="0" u="none" dirty="0">
              <a:effectLst/>
              <a:latin typeface="Arial (Body)"/>
              <a:cs typeface="Arial" panose="020B0604020202020204" pitchFamily="34" charset="0"/>
            </a:endParaRPr>
          </a:p>
          <a:p>
            <a:pPr marL="171450" marR="0" indent="-171450">
              <a:lnSpc>
                <a:spcPct val="115000"/>
              </a:lnSpc>
              <a:spcBef>
                <a:spcPts val="0"/>
              </a:spcBef>
              <a:spcAft>
                <a:spcPts val="600"/>
              </a:spcAft>
              <a:buFont typeface="Wingdings" panose="05000000000000000000" pitchFamily="2" charset="2"/>
              <a:buChar char="§"/>
            </a:pPr>
            <a:r>
              <a:rPr lang="en-US" sz="1200" b="1" u="sng" dirty="0">
                <a:latin typeface="Arial (Body)"/>
              </a:rPr>
              <a:t>Resumir</a:t>
            </a:r>
            <a:r>
              <a:rPr lang="en-US" sz="1200" b="1" u="none" dirty="0">
                <a:latin typeface="Arial (Body)"/>
              </a:rPr>
              <a:t> </a:t>
            </a:r>
            <a:r>
              <a:rPr lang="en-US" sz="1200" dirty="0">
                <a:latin typeface="Arial (Body)"/>
              </a:rPr>
              <a:t>dizendo: E esta é apenas uma lista parcial!</a:t>
            </a:r>
          </a:p>
        </p:txBody>
      </p:sp>
      <p:sp>
        <p:nvSpPr>
          <p:cNvPr id="4" name="Slide Number Placeholder 3"/>
          <p:cNvSpPr>
            <a:spLocks noGrp="1"/>
          </p:cNvSpPr>
          <p:nvPr>
            <p:ph type="sldNum" sz="quarter" idx="5"/>
          </p:nvPr>
        </p:nvSpPr>
        <p:spPr/>
        <p:txBody>
          <a:bodyPr/>
          <a:lstStyle/>
          <a:p>
            <a:pPr>
              <a:defRPr/>
            </a:pPr>
            <a:fld id="{743A8890-BACE-475F-A8B3-9202A2AC36D6}" type="slidenum">
              <a:rPr lang="en-US" altLang="en-US" smtClean="0"/>
              <a:t>13</a:t>
            </a:fld>
            <a:endParaRPr lang="en-US" altLang="en-US"/>
          </a:p>
        </p:txBody>
      </p:sp>
    </p:spTree>
    <p:extLst>
      <p:ext uri="{BB962C8B-B14F-4D97-AF65-F5344CB8AC3E}">
        <p14:creationId xmlns:p14="http://schemas.microsoft.com/office/powerpoint/2010/main" val="402128070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txBody>
          <a:bodyPr/>
          <a:lstStyle/>
          <a:p>
            <a:endParaRPr lang="pt-BR"/>
          </a:p>
        </p:txBody>
      </p:sp>
      <p:sp>
        <p:nvSpPr>
          <p:cNvPr id="3" name="Notes Placeholder 2"/>
          <p:cNvSpPr>
            <a:spLocks noGrp="1"/>
          </p:cNvSpPr>
          <p:nvPr>
            <p:ph type="body" idx="1"/>
          </p:nvPr>
        </p:nvSpPr>
        <p:spPr/>
        <p:txBody>
          <a:bodyPr/>
          <a:lstStyle/>
          <a:p>
            <a:r>
              <a:rPr lang="en-US" sz="1200" b="1" dirty="0">
                <a:latin typeface="Arial (Body)"/>
              </a:rPr>
              <a:t>Notas do instrutor: </a:t>
            </a:r>
          </a:p>
          <a:p>
            <a:pPr marL="171450" marR="0" indent="-171450">
              <a:lnSpc>
                <a:spcPct val="115000"/>
              </a:lnSpc>
              <a:spcBef>
                <a:spcPts val="1200"/>
              </a:spcBef>
              <a:spcAft>
                <a:spcPts val="600"/>
              </a:spcAft>
              <a:buFont typeface="Arial" panose="020B0604020202020204" pitchFamily="34" charset="0"/>
              <a:buChar char="•"/>
            </a:pPr>
            <a:endParaRPr lang="en-US" sz="1200" b="0" i="0" u="none" strike="noStrike" cap="none" dirty="0">
              <a:solidFill>
                <a:schemeClr val="tx1"/>
              </a:solidFill>
              <a:effectLst/>
              <a:latin typeface="Arial (Body)"/>
              <a:ea typeface="Calibri"/>
              <a:cs typeface="Arial" panose="020B0604020202020204" pitchFamily="34" charset="0"/>
              <a:sym typeface="Calibri"/>
            </a:endParaRPr>
          </a:p>
          <a:p>
            <a:pPr marL="171450" marR="0" indent="-171450">
              <a:lnSpc>
                <a:spcPct val="115000"/>
              </a:lnSpc>
              <a:spcBef>
                <a:spcPts val="1200"/>
              </a:spcBef>
              <a:spcAft>
                <a:spcPts val="600"/>
              </a:spcAft>
              <a:buFont typeface="Wingdings" panose="05000000000000000000" pitchFamily="2" charset="2"/>
              <a:buChar char="§"/>
            </a:pPr>
            <a:r>
              <a:rPr lang="en-US" sz="1200" b="1" i="0" u="sng" strike="noStrike" cap="none" dirty="0">
                <a:solidFill>
                  <a:srgbClr val="000000"/>
                </a:solidFill>
                <a:latin typeface="Arial (Body)"/>
                <a:ea typeface="Calibri"/>
                <a:cs typeface="Calibri"/>
                <a:sym typeface="Calibri"/>
              </a:rPr>
              <a:t>Dizer:</a:t>
            </a:r>
            <a:r>
              <a:rPr lang="en-US" sz="1200" b="1" i="0" u="none" strike="noStrike" cap="none" dirty="0">
                <a:solidFill>
                  <a:srgbClr val="000000"/>
                </a:solidFill>
                <a:latin typeface="Arial (Body)"/>
                <a:ea typeface="Calibri"/>
                <a:cs typeface="Calibri"/>
                <a:sym typeface="Calibri"/>
              </a:rPr>
              <a:t> </a:t>
            </a:r>
            <a:r>
              <a:rPr lang="en-US" sz="1200" dirty="0">
                <a:effectLst/>
                <a:latin typeface="Arial (Body)"/>
                <a:ea typeface="Times New Roman" panose="02020603050405020304" pitchFamily="18" charset="0"/>
                <a:cs typeface="Arial" panose="020B0604020202020204" pitchFamily="34" charset="0"/>
              </a:rPr>
              <a:t>A má qualidade dos dados de vigilância pode ter um impacto grave.  Em primeiro lugar, dependemos da vigilância para nos informarmos sobre as doenças que estão a ocorrer na comunidade. Se estivermos a receber dados de má qualidade, ou mesmo nenhuns dados, podemos:</a:t>
            </a:r>
            <a:endParaRPr lang="en-US" sz="1200" dirty="0">
              <a:effectLst/>
              <a:latin typeface="Arial (Body)"/>
              <a:ea typeface="Times New Roman" panose="02020603050405020304" pitchFamily="18" charset="0"/>
              <a:cs typeface="Times New Roman" panose="02020603050405020304" pitchFamily="18" charset="0"/>
            </a:endParaRPr>
          </a:p>
          <a:p>
            <a:pPr marL="800100" marR="0" lvl="1" indent="-342900">
              <a:lnSpc>
                <a:spcPct val="115000"/>
              </a:lnSpc>
              <a:spcBef>
                <a:spcPts val="0"/>
              </a:spcBef>
              <a:spcAft>
                <a:spcPts val="600"/>
              </a:spcAft>
              <a:buFont typeface="Courier New" panose="02070309020205020404" pitchFamily="49" charset="0"/>
              <a:buChar char="o"/>
            </a:pPr>
            <a:r>
              <a:rPr lang="en-US" sz="1200" dirty="0">
                <a:effectLst/>
                <a:latin typeface="Arial (Body)"/>
                <a:ea typeface="Times New Roman" panose="02020603050405020304" pitchFamily="18" charset="0"/>
                <a:cs typeface="Arial" panose="020B0604020202020204" pitchFamily="34" charset="0"/>
              </a:rPr>
              <a:t>casos perdidos de doenças de importância para a saúde pública ou animal, como a poliomielite</a:t>
            </a:r>
            <a:endParaRPr lang="en-US" sz="1200" dirty="0">
              <a:effectLst/>
              <a:latin typeface="Arial (Body)"/>
              <a:ea typeface="Times New Roman" panose="02020603050405020304" pitchFamily="18" charset="0"/>
              <a:cs typeface="Times New Roman" panose="02020603050405020304" pitchFamily="18" charset="0"/>
            </a:endParaRPr>
          </a:p>
          <a:p>
            <a:pPr marL="800100" marR="0" lvl="1" indent="-342900">
              <a:lnSpc>
                <a:spcPct val="115000"/>
              </a:lnSpc>
              <a:spcBef>
                <a:spcPts val="1200"/>
              </a:spcBef>
              <a:spcAft>
                <a:spcPts val="600"/>
              </a:spcAft>
              <a:buFont typeface="Courier New" panose="02070309020205020404" pitchFamily="49" charset="0"/>
              <a:buChar char="o"/>
            </a:pPr>
            <a:r>
              <a:rPr lang="en-US" sz="1200" dirty="0">
                <a:effectLst/>
                <a:latin typeface="Arial (Body)"/>
                <a:ea typeface="Times New Roman" panose="02020603050405020304" pitchFamily="18" charset="0"/>
                <a:cs typeface="Arial" panose="020B0604020202020204" pitchFamily="34" charset="0"/>
              </a:rPr>
              <a:t>evitar completamente os surtos ou, pelo menos, evitá-los precocemente, quando são mais fáceis de controlar</a:t>
            </a:r>
            <a:endParaRPr lang="en-US" sz="1200" dirty="0">
              <a:effectLst/>
              <a:latin typeface="Arial (Body)"/>
              <a:ea typeface="Times New Roman" panose="02020603050405020304" pitchFamily="18" charset="0"/>
              <a:cs typeface="Times New Roman" panose="02020603050405020304" pitchFamily="18" charset="0"/>
            </a:endParaRPr>
          </a:p>
          <a:p>
            <a:pPr marL="800100" marR="0" lvl="1" indent="-342900">
              <a:lnSpc>
                <a:spcPct val="115000"/>
              </a:lnSpc>
              <a:spcBef>
                <a:spcPts val="1200"/>
              </a:spcBef>
              <a:spcAft>
                <a:spcPts val="600"/>
              </a:spcAft>
              <a:buFont typeface="Courier New" panose="02070309020205020404" pitchFamily="49" charset="0"/>
              <a:buChar char="o"/>
            </a:pPr>
            <a:r>
              <a:rPr lang="en-US" sz="1200" dirty="0">
                <a:effectLst/>
                <a:latin typeface="Arial (Body)"/>
                <a:ea typeface="Times New Roman" panose="02020603050405020304" pitchFamily="18" charset="0"/>
                <a:cs typeface="Arial" panose="020B0604020202020204" pitchFamily="34" charset="0"/>
              </a:rPr>
              <a:t>direcionar os recursos para as zonas onde a notificação é melhor, não necessariamente para as zonas onde a doença é mais comum, mas onde a notificação é fraca</a:t>
            </a:r>
            <a:endParaRPr lang="en-US" sz="1200" dirty="0">
              <a:effectLst/>
              <a:latin typeface="Arial (Body)"/>
              <a:ea typeface="Times New Roman" panose="02020603050405020304" pitchFamily="18" charset="0"/>
              <a:cs typeface="Times New Roman" panose="02020603050405020304" pitchFamily="18" charset="0"/>
            </a:endParaRPr>
          </a:p>
          <a:p>
            <a:pPr marL="800100" marR="0" lvl="1" indent="-342900">
              <a:lnSpc>
                <a:spcPct val="115000"/>
              </a:lnSpc>
              <a:spcBef>
                <a:spcPts val="1200"/>
              </a:spcBef>
              <a:spcAft>
                <a:spcPts val="600"/>
              </a:spcAft>
              <a:buFont typeface="Courier New" panose="02070309020205020404" pitchFamily="49" charset="0"/>
              <a:buChar char="o"/>
            </a:pPr>
            <a:r>
              <a:rPr lang="en-US" sz="1200" dirty="0">
                <a:effectLst/>
                <a:latin typeface="Arial (Body)"/>
                <a:ea typeface="Times New Roman" panose="02020603050405020304" pitchFamily="18" charset="0"/>
                <a:cs typeface="Arial" panose="020B0604020202020204" pitchFamily="34" charset="0"/>
              </a:rPr>
              <a:t>não solicitar recursos suficientes para os programas, porque nem sequer sabemos que temos um problema ou a dimensão do problema </a:t>
            </a:r>
            <a:r>
              <a:rPr lang="en-US" sz="1200" b="1" dirty="0">
                <a:effectLst/>
                <a:latin typeface="Arial (Body)"/>
                <a:ea typeface="Times New Roman" panose="02020603050405020304" pitchFamily="18" charset="0"/>
                <a:cs typeface="Arial" panose="020B0604020202020204" pitchFamily="34" charset="0"/>
              </a:rPr>
              <a:t>&lt;CLICAR&gt;</a:t>
            </a:r>
          </a:p>
          <a:p>
            <a:pPr marL="800100" marR="0" lvl="1" indent="-342900">
              <a:lnSpc>
                <a:spcPct val="115000"/>
              </a:lnSpc>
              <a:spcBef>
                <a:spcPts val="1200"/>
              </a:spcBef>
              <a:spcAft>
                <a:spcPts val="600"/>
              </a:spcAft>
              <a:buFont typeface="Courier New" panose="02070309020205020404" pitchFamily="49" charset="0"/>
              <a:buChar char="o"/>
            </a:pPr>
            <a:endParaRPr lang="en-US" sz="1200" b="1" i="0" u="sng" strike="noStrike" cap="none" dirty="0">
              <a:solidFill>
                <a:srgbClr val="000000"/>
              </a:solidFill>
              <a:effectLst/>
              <a:latin typeface="Arial (Body)"/>
              <a:ea typeface="Calibri"/>
              <a:cs typeface="Arial" panose="020B0604020202020204" pitchFamily="34" charset="0"/>
              <a:sym typeface="Calibri"/>
            </a:endParaRPr>
          </a:p>
          <a:p>
            <a:pPr marL="171450" marR="0" lvl="0" indent="-171450">
              <a:lnSpc>
                <a:spcPct val="115000"/>
              </a:lnSpc>
              <a:spcBef>
                <a:spcPts val="1200"/>
              </a:spcBef>
              <a:spcAft>
                <a:spcPts val="600"/>
              </a:spcAft>
              <a:buFont typeface="Wingdings" panose="05000000000000000000" pitchFamily="2" charset="2"/>
              <a:buChar char="§"/>
            </a:pPr>
            <a:r>
              <a:rPr lang="en-US" sz="1200" b="1" i="0" u="sng" strike="noStrike" cap="none" dirty="0">
                <a:solidFill>
                  <a:srgbClr val="000000"/>
                </a:solidFill>
                <a:latin typeface="Arial (Body)"/>
                <a:ea typeface="Calibri"/>
                <a:cs typeface="Calibri"/>
                <a:sym typeface="Calibri"/>
              </a:rPr>
              <a:t>Dizer:</a:t>
            </a:r>
            <a:r>
              <a:rPr lang="en-US" sz="1200" b="1" i="0" u="none" strike="noStrike" cap="none" dirty="0">
                <a:solidFill>
                  <a:srgbClr val="000000"/>
                </a:solidFill>
                <a:latin typeface="Arial (Body)"/>
                <a:ea typeface="Calibri"/>
                <a:cs typeface="Calibri"/>
                <a:sym typeface="Calibri"/>
              </a:rPr>
              <a:t> </a:t>
            </a:r>
            <a:r>
              <a:rPr lang="en-US" sz="1200" dirty="0">
                <a:effectLst/>
                <a:latin typeface="Arial (Body)"/>
                <a:ea typeface="Times New Roman" panose="02020603050405020304" pitchFamily="18" charset="0"/>
                <a:cs typeface="Arial" panose="020B0604020202020204" pitchFamily="34" charset="0"/>
              </a:rPr>
              <a:t>Da mesma forma, a vigilância é uma das ferramentas que utilizamos para monitorizar se os nossos programas de controlo e prevenção de doenças estão a funcionar. Sem uma boa vigilância, não podemos monitorizar e avaliar adequadamente esses programas. </a:t>
            </a:r>
            <a:r>
              <a:rPr lang="en-US" sz="1200" b="1" dirty="0">
                <a:effectLst/>
                <a:latin typeface="Arial (Body)"/>
                <a:ea typeface="Times New Roman" panose="02020603050405020304" pitchFamily="18" charset="0"/>
                <a:cs typeface="Times New Roman" panose="02020603050405020304" pitchFamily="18" charset="0"/>
              </a:rPr>
              <a:t>&lt;CLICAR&gt;</a:t>
            </a:r>
          </a:p>
          <a:p>
            <a:pPr marL="171450" marR="0" lvl="0" indent="-171450">
              <a:lnSpc>
                <a:spcPct val="115000"/>
              </a:lnSpc>
              <a:spcBef>
                <a:spcPts val="1200"/>
              </a:spcBef>
              <a:spcAft>
                <a:spcPts val="600"/>
              </a:spcAft>
              <a:buFont typeface="Wingdings" panose="05000000000000000000" pitchFamily="2" charset="2"/>
              <a:buChar char="§"/>
            </a:pPr>
            <a:endParaRPr lang="en-US" sz="1200" b="1" i="0" u="sng" strike="noStrike" cap="none" dirty="0">
              <a:solidFill>
                <a:srgbClr val="000000"/>
              </a:solidFill>
              <a:effectLst/>
              <a:latin typeface="Arial (Body)"/>
              <a:ea typeface="Calibri"/>
              <a:cs typeface="Times New Roman" panose="02020603050405020304" pitchFamily="18" charset="0"/>
              <a:sym typeface="Calibri"/>
            </a:endParaRPr>
          </a:p>
          <a:p>
            <a:pPr marL="171450" marR="0" lvl="0" indent="-171450">
              <a:lnSpc>
                <a:spcPct val="115000"/>
              </a:lnSpc>
              <a:spcBef>
                <a:spcPts val="1200"/>
              </a:spcBef>
              <a:spcAft>
                <a:spcPts val="600"/>
              </a:spcAft>
              <a:buFont typeface="Wingdings" panose="05000000000000000000" pitchFamily="2" charset="2"/>
              <a:buChar char="§"/>
            </a:pPr>
            <a:r>
              <a:rPr lang="en-US" sz="1200" b="1" i="0" u="sng" strike="noStrike" cap="none" dirty="0">
                <a:solidFill>
                  <a:srgbClr val="000000"/>
                </a:solidFill>
                <a:latin typeface="Arial (Body)"/>
                <a:ea typeface="Calibri"/>
                <a:cs typeface="Calibri"/>
                <a:sym typeface="Calibri"/>
              </a:rPr>
              <a:t>Dizer:</a:t>
            </a:r>
            <a:r>
              <a:rPr lang="en-US" sz="1200" b="1" i="0" u="none" strike="noStrike" cap="none" dirty="0">
                <a:solidFill>
                  <a:srgbClr val="000000"/>
                </a:solidFill>
                <a:latin typeface="Arial (Body)"/>
                <a:ea typeface="Calibri"/>
                <a:cs typeface="Calibri"/>
                <a:sym typeface="Calibri"/>
              </a:rPr>
              <a:t> </a:t>
            </a:r>
            <a:r>
              <a:rPr lang="en-US" sz="1200" dirty="0">
                <a:effectLst/>
                <a:latin typeface="Arial (Body)"/>
                <a:ea typeface="Times New Roman" panose="02020603050405020304" pitchFamily="18" charset="0"/>
                <a:cs typeface="Times New Roman" panose="02020603050405020304" pitchFamily="18" charset="0"/>
              </a:rPr>
              <a:t>Finalmente, o Ministério da Saúde e outros ministérios perdem a credibilidade, a confiança e o apoio do público se parecerem não saber o que se está a passar.</a:t>
            </a:r>
          </a:p>
          <a:p>
            <a:pPr marL="0" marR="0">
              <a:lnSpc>
                <a:spcPct val="115000"/>
              </a:lnSpc>
              <a:spcBef>
                <a:spcPts val="600"/>
              </a:spcBef>
              <a:spcAft>
                <a:spcPts val="600"/>
              </a:spcAft>
            </a:pPr>
            <a:endParaRPr lang="en-US" sz="1200" b="1" dirty="0">
              <a:effectLst/>
              <a:latin typeface="Arial (Body)"/>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pPr>
              <a:defRPr/>
            </a:pPr>
            <a:fld id="{743A8890-BACE-475F-A8B3-9202A2AC36D6}" type="slidenum">
              <a:rPr lang="en-US" altLang="en-US" smtClean="0"/>
              <a:t>14</a:t>
            </a:fld>
            <a:endParaRPr lang="en-US" altLang="en-US"/>
          </a:p>
        </p:txBody>
      </p:sp>
    </p:spTree>
    <p:extLst>
      <p:ext uri="{BB962C8B-B14F-4D97-AF65-F5344CB8AC3E}">
        <p14:creationId xmlns:p14="http://schemas.microsoft.com/office/powerpoint/2010/main" val="24016540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txBody>
          <a:bodyPr/>
          <a:lstStyle/>
          <a:p>
            <a:endParaRPr lang="pt-BR"/>
          </a:p>
        </p:txBody>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Body)"/>
                <a:ea typeface="+mn-ea"/>
                <a:cs typeface="+mn-cs"/>
              </a:rPr>
              <a:t>Notas do instrutor: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prstClr val="black"/>
              </a:solidFill>
              <a:effectLst/>
              <a:uLnTx/>
              <a:uFillTx/>
              <a:latin typeface="Arial (Body)"/>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1" i="0" u="sng" strike="noStrike" kern="1200" cap="none" spc="0" normalizeH="0" baseline="0" noProof="0" dirty="0">
                <a:ln>
                  <a:noFill/>
                </a:ln>
                <a:solidFill>
                  <a:prstClr val="black"/>
                </a:solidFill>
                <a:effectLst/>
                <a:uLnTx/>
                <a:uFillTx/>
                <a:latin typeface="Arial (Body)"/>
                <a:ea typeface="+mn-ea"/>
                <a:cs typeface="+mn-cs"/>
              </a:rPr>
              <a:t>Ler</a:t>
            </a:r>
            <a:r>
              <a:rPr kumimoji="0" lang="en-US" sz="1200" b="1" i="0" u="none" strike="noStrike" kern="1200" cap="none" spc="0" normalizeH="0" baseline="0" noProof="0" dirty="0">
                <a:ln>
                  <a:noFill/>
                </a:ln>
                <a:solidFill>
                  <a:prstClr val="black"/>
                </a:solidFill>
                <a:effectLst/>
                <a:uLnTx/>
                <a:uFillTx/>
                <a:latin typeface="Arial (Body)"/>
                <a:ea typeface="+mn-ea"/>
                <a:cs typeface="+mn-cs"/>
              </a:rPr>
              <a:t> </a:t>
            </a:r>
            <a:r>
              <a:rPr kumimoji="0" lang="en-US" sz="1200" b="0" i="0" u="none" strike="noStrike" kern="1200" cap="none" spc="0" normalizeH="0" baseline="0" noProof="0" dirty="0">
                <a:ln>
                  <a:noFill/>
                </a:ln>
                <a:solidFill>
                  <a:prstClr val="black"/>
                </a:solidFill>
                <a:effectLst/>
                <a:uLnTx/>
                <a:uFillTx/>
                <a:latin typeface="Arial (Body)"/>
                <a:ea typeface="+mn-ea"/>
                <a:cs typeface="+mn-cs"/>
              </a:rPr>
              <a:t>a pergunta em voz alta.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US" sz="1200" b="0" i="0" u="none" strike="noStrike" kern="1200" cap="none" spc="0" normalizeH="0" baseline="0" noProof="0" dirty="0">
              <a:ln>
                <a:noFill/>
              </a:ln>
              <a:solidFill>
                <a:prstClr val="black"/>
              </a:solidFill>
              <a:effectLst/>
              <a:uLnTx/>
              <a:uFillTx/>
              <a:latin typeface="Arial (Body)"/>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1" i="0" u="sng" strike="noStrike" kern="1200" cap="none" spc="0" normalizeH="0" baseline="0" noProof="0" dirty="0">
                <a:ln>
                  <a:noFill/>
                </a:ln>
                <a:solidFill>
                  <a:prstClr val="black"/>
                </a:solidFill>
                <a:effectLst/>
                <a:uLnTx/>
                <a:uFillTx/>
                <a:latin typeface="Arial (Body)"/>
                <a:ea typeface="+mn-ea"/>
                <a:cs typeface="+mn-cs"/>
              </a:rPr>
              <a:t>Peça</a:t>
            </a:r>
            <a:r>
              <a:rPr kumimoji="0" lang="en-US" sz="1200" b="1" i="0" u="none" strike="noStrike" kern="1200" cap="none" spc="0" normalizeH="0" baseline="0" noProof="0" dirty="0">
                <a:ln>
                  <a:noFill/>
                </a:ln>
                <a:solidFill>
                  <a:prstClr val="black"/>
                </a:solidFill>
                <a:effectLst/>
                <a:uLnTx/>
                <a:uFillTx/>
                <a:latin typeface="Arial (Body)"/>
                <a:ea typeface="+mn-ea"/>
                <a:cs typeface="+mn-cs"/>
              </a:rPr>
              <a:t> </a:t>
            </a:r>
            <a:r>
              <a:rPr kumimoji="0" lang="en-US" sz="1200" b="0" i="0" u="none" strike="noStrike" kern="1200" cap="none" spc="0" normalizeH="0" baseline="0" noProof="0" dirty="0">
                <a:ln>
                  <a:noFill/>
                </a:ln>
                <a:solidFill>
                  <a:prstClr val="black"/>
                </a:solidFill>
                <a:effectLst/>
                <a:uLnTx/>
                <a:uFillTx/>
                <a:latin typeface="Arial (Body)"/>
                <a:ea typeface="+mn-ea"/>
                <a:cs typeface="+mn-cs"/>
              </a:rPr>
              <a:t>a 3 ou 4 voluntários para partilharem as suas respostas.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US" sz="1200" b="0" i="0" u="none" strike="noStrike" kern="1200" cap="none" spc="0" normalizeH="0" baseline="0" noProof="0" dirty="0">
              <a:ln>
                <a:noFill/>
              </a:ln>
              <a:solidFill>
                <a:prstClr val="black"/>
              </a:solidFill>
              <a:effectLst/>
              <a:uLnTx/>
              <a:uFillTx/>
              <a:latin typeface="Arial (Body)"/>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1" i="0" u="sng" strike="noStrike" kern="1200" cap="none" spc="0" normalizeH="0" baseline="0" noProof="0" dirty="0">
                <a:ln>
                  <a:noFill/>
                </a:ln>
                <a:solidFill>
                  <a:prstClr val="black"/>
                </a:solidFill>
                <a:effectLst/>
                <a:uLnTx/>
                <a:uFillTx/>
                <a:latin typeface="Arial (Body)"/>
                <a:ea typeface="+mn-ea"/>
                <a:cs typeface="+mn-cs"/>
              </a:rPr>
              <a:t>Permitir</a:t>
            </a:r>
            <a:r>
              <a:rPr kumimoji="0" lang="en-US" sz="1200" b="1" i="0" u="none" strike="noStrike" kern="1200" cap="none" spc="0" normalizeH="0" baseline="0" noProof="0" dirty="0">
                <a:ln>
                  <a:noFill/>
                </a:ln>
                <a:solidFill>
                  <a:prstClr val="black"/>
                </a:solidFill>
                <a:effectLst/>
                <a:uLnTx/>
                <a:uFillTx/>
                <a:latin typeface="Arial (Body)"/>
                <a:ea typeface="+mn-ea"/>
                <a:cs typeface="+mn-cs"/>
              </a:rPr>
              <a:t> </a:t>
            </a:r>
            <a:r>
              <a:rPr kumimoji="0" lang="en-US" sz="1200" b="0" i="0" u="none" strike="noStrike" kern="1200" cap="none" spc="0" normalizeH="0" baseline="0" noProof="0" dirty="0">
                <a:ln>
                  <a:noFill/>
                </a:ln>
                <a:solidFill>
                  <a:prstClr val="black"/>
                </a:solidFill>
                <a:effectLst/>
                <a:uLnTx/>
                <a:uFillTx/>
                <a:latin typeface="Arial (Body)"/>
                <a:ea typeface="+mn-ea"/>
                <a:cs typeface="+mn-cs"/>
              </a:rPr>
              <a:t>o debate durante 3-5 minutos. </a:t>
            </a:r>
            <a:r>
              <a:rPr kumimoji="0" lang="en-US" sz="1200" b="1" i="0" u="none" strike="noStrike" kern="1200" cap="none" spc="0" normalizeH="0" baseline="0" noProof="0" dirty="0">
                <a:ln>
                  <a:noFill/>
                </a:ln>
                <a:solidFill>
                  <a:prstClr val="black"/>
                </a:solidFill>
                <a:effectLst/>
                <a:uLnTx/>
                <a:uFillTx/>
                <a:latin typeface="Arial (Body)"/>
                <a:ea typeface="+mn-ea"/>
                <a:cs typeface="+mn-cs"/>
              </a:rPr>
              <a:t>&lt;CLICAR&gt; </a:t>
            </a:r>
            <a:r>
              <a:rPr kumimoji="0" lang="en-US" sz="1200" b="0" i="0" u="none" strike="noStrike" kern="1200" cap="none" spc="0" normalizeH="0" baseline="0" noProof="0" dirty="0">
                <a:ln>
                  <a:noFill/>
                </a:ln>
                <a:solidFill>
                  <a:prstClr val="black"/>
                </a:solidFill>
                <a:effectLst/>
                <a:uLnTx/>
                <a:uFillTx/>
                <a:latin typeface="Arial (Body)"/>
                <a:ea typeface="+mn-ea"/>
                <a:cs typeface="+mn-cs"/>
              </a:rPr>
              <a:t>para avançar para o diapositivo seguinte com as respostas </a:t>
            </a:r>
            <a:r>
              <a:rPr kumimoji="0" lang="en-US" sz="1200" b="0" i="1" u="none" strike="noStrike" kern="1200" cap="none" spc="0" normalizeH="0" baseline="0" noProof="0" dirty="0">
                <a:ln>
                  <a:noFill/>
                </a:ln>
                <a:solidFill>
                  <a:prstClr val="black"/>
                </a:solidFill>
                <a:effectLst/>
                <a:uLnTx/>
                <a:uFillTx/>
                <a:latin typeface="Arial (Body)"/>
                <a:ea typeface="+mn-ea"/>
                <a:cs typeface="+mn-cs"/>
              </a:rPr>
              <a:t>possíveis. </a:t>
            </a:r>
          </a:p>
          <a:p>
            <a:endParaRPr lang="en-US" dirty="0"/>
          </a:p>
        </p:txBody>
      </p:sp>
      <p:sp>
        <p:nvSpPr>
          <p:cNvPr id="4" name="Slide Number Placeholder 3"/>
          <p:cNvSpPr>
            <a:spLocks noGrp="1"/>
          </p:cNvSpPr>
          <p:nvPr>
            <p:ph type="sldNum" sz="quarter" idx="5"/>
          </p:nvPr>
        </p:nvSpPr>
        <p:spPr/>
        <p:txBody>
          <a:bodyPr/>
          <a:lstStyle/>
          <a:p>
            <a:pPr>
              <a:defRPr/>
            </a:pPr>
            <a:fld id="{743A8890-BACE-475F-A8B3-9202A2AC36D6}" type="slidenum">
              <a:rPr lang="en-US" altLang="en-US" smtClean="0"/>
              <a:t>15</a:t>
            </a:fld>
            <a:endParaRPr lang="en-US" altLang="en-US"/>
          </a:p>
        </p:txBody>
      </p:sp>
    </p:spTree>
    <p:extLst>
      <p:ext uri="{BB962C8B-B14F-4D97-AF65-F5344CB8AC3E}">
        <p14:creationId xmlns:p14="http://schemas.microsoft.com/office/powerpoint/2010/main" val="34493505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txBody>
          <a:bodyPr/>
          <a:lstStyle/>
          <a:p>
            <a:endParaRPr lang="pt-BR"/>
          </a:p>
        </p:txBody>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Body)"/>
                <a:ea typeface="+mn-ea"/>
                <a:cs typeface="+mn-cs"/>
              </a:rPr>
              <a:t>Notas do instrutor: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prstClr val="black"/>
              </a:solidFill>
              <a:effectLst/>
              <a:uLnTx/>
              <a:uFillTx/>
              <a:latin typeface="Arial (Body)"/>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1" i="0" u="sng" strike="noStrike" kern="1200" cap="none" spc="0" normalizeH="0" baseline="0" noProof="0" dirty="0">
                <a:ln>
                  <a:noFill/>
                </a:ln>
                <a:solidFill>
                  <a:prstClr val="black"/>
                </a:solidFill>
                <a:effectLst/>
                <a:uLnTx/>
                <a:uFillTx/>
                <a:latin typeface="Arial (Body)"/>
                <a:ea typeface="+mn-ea"/>
                <a:cs typeface="+mn-cs"/>
              </a:rPr>
              <a:t>Facilite</a:t>
            </a:r>
            <a:r>
              <a:rPr kumimoji="0" lang="en-US" sz="1200" b="1" i="0" u="none" strike="noStrike" kern="1200" cap="none" spc="0" normalizeH="0" baseline="0" noProof="0" dirty="0">
                <a:ln>
                  <a:noFill/>
                </a:ln>
                <a:solidFill>
                  <a:prstClr val="black"/>
                </a:solidFill>
                <a:effectLst/>
                <a:uLnTx/>
                <a:uFillTx/>
                <a:latin typeface="Arial (Body)"/>
                <a:ea typeface="+mn-ea"/>
                <a:cs typeface="+mn-cs"/>
              </a:rPr>
              <a:t> </a:t>
            </a:r>
            <a:r>
              <a:rPr kumimoji="0" lang="en-US" sz="1200" b="0" i="0" u="none" strike="noStrike" kern="1200" cap="none" spc="0" normalizeH="0" baseline="0" noProof="0" dirty="0">
                <a:ln>
                  <a:noFill/>
                </a:ln>
                <a:solidFill>
                  <a:prstClr val="black"/>
                </a:solidFill>
                <a:effectLst/>
                <a:uLnTx/>
                <a:uFillTx/>
                <a:latin typeface="Arial (Body)"/>
                <a:ea typeface="+mn-ea"/>
                <a:cs typeface="+mn-cs"/>
              </a:rPr>
              <a:t>o debate sobre o conteúdo deste diapositivo (</a:t>
            </a:r>
            <a:r>
              <a:rPr kumimoji="0" lang="en-US" sz="1200" b="0" i="1" u="none" strike="noStrike" kern="1200" cap="none" spc="0" normalizeH="0" baseline="0" noProof="0" dirty="0">
                <a:ln>
                  <a:noFill/>
                </a:ln>
                <a:solidFill>
                  <a:prstClr val="black"/>
                </a:solidFill>
                <a:effectLst/>
                <a:uLnTx/>
                <a:uFillTx/>
                <a:latin typeface="Arial (Body)"/>
                <a:ea typeface="+mn-ea"/>
                <a:cs typeface="+mn-cs"/>
              </a:rPr>
              <a:t>compare com as respostas dadas pelos participantes</a:t>
            </a:r>
            <a:r>
              <a:rPr kumimoji="0" lang="en-US" sz="1200" b="0" i="0" u="none" strike="noStrike" kern="1200" cap="none" spc="0" normalizeH="0" baseline="0" noProof="0" dirty="0">
                <a:ln>
                  <a:noFill/>
                </a:ln>
                <a:solidFill>
                  <a:prstClr val="black"/>
                </a:solidFill>
                <a:effectLst/>
                <a:uLnTx/>
                <a:uFillTx/>
                <a:latin typeface="Arial (Body)"/>
                <a:ea typeface="+mn-ea"/>
                <a:cs typeface="+mn-cs"/>
              </a:rPr>
              <a:t>).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US" sz="1200" b="0" i="0" u="none" strike="noStrike" kern="1200" cap="none" spc="0" normalizeH="0" baseline="0" noProof="0" dirty="0">
              <a:ln>
                <a:noFill/>
              </a:ln>
              <a:solidFill>
                <a:prstClr val="black"/>
              </a:solidFill>
              <a:effectLst/>
              <a:uLnTx/>
              <a:uFillTx/>
              <a:latin typeface="Arial (Body)"/>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1" i="0" u="sng" strike="noStrike" kern="1200" cap="none" spc="0" normalizeH="0" baseline="0" noProof="0" dirty="0">
                <a:ln>
                  <a:noFill/>
                </a:ln>
                <a:solidFill>
                  <a:prstClr val="black"/>
                </a:solidFill>
                <a:effectLst/>
                <a:uLnTx/>
                <a:uFillTx/>
                <a:latin typeface="Arial (Body)"/>
                <a:ea typeface="+mn-ea"/>
                <a:cs typeface="+mn-cs"/>
              </a:rPr>
              <a:t>Dê</a:t>
            </a:r>
            <a:r>
              <a:rPr kumimoji="0" lang="en-US" sz="1200" b="1" i="0" u="none" strike="noStrike" kern="1200" cap="none" spc="0" normalizeH="0" baseline="0" noProof="0" dirty="0">
                <a:ln>
                  <a:noFill/>
                </a:ln>
                <a:solidFill>
                  <a:prstClr val="black"/>
                </a:solidFill>
                <a:effectLst/>
                <a:uLnTx/>
                <a:uFillTx/>
                <a:latin typeface="Arial (Body)"/>
                <a:ea typeface="+mn-ea"/>
                <a:cs typeface="+mn-cs"/>
              </a:rPr>
              <a:t> </a:t>
            </a:r>
            <a:r>
              <a:rPr kumimoji="0" lang="en-US" sz="1200" b="0" i="0" u="none" strike="noStrike" kern="1200" cap="none" spc="0" normalizeH="0" baseline="0" noProof="0" dirty="0">
                <a:ln>
                  <a:noFill/>
                </a:ln>
                <a:solidFill>
                  <a:prstClr val="black"/>
                </a:solidFill>
                <a:effectLst/>
                <a:uLnTx/>
                <a:uFillTx/>
                <a:latin typeface="Arial (Body)"/>
                <a:ea typeface="+mn-ea"/>
                <a:cs typeface="+mn-cs"/>
              </a:rPr>
              <a:t>5 minutos para o debate.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a:p>
            <a:pPr marL="0" indent="0">
              <a:buFont typeface="Arial" panose="020B0604020202020204" pitchFamily="34" charset="0"/>
              <a:buNone/>
            </a:pPr>
            <a:endParaRPr lang="en-US" b="0" dirty="0"/>
          </a:p>
          <a:p>
            <a:pPr marL="0" indent="0">
              <a:buFont typeface="Arial" panose="020B0604020202020204" pitchFamily="34" charset="0"/>
              <a:buNone/>
            </a:pPr>
            <a:endParaRPr lang="en-US" b="0" dirty="0"/>
          </a:p>
          <a:p>
            <a:pPr marL="171450" indent="-171450">
              <a:buFont typeface="Arial" panose="020B0604020202020204" pitchFamily="34" charset="0"/>
              <a:buChar char="•"/>
            </a:pPr>
            <a:endParaRPr lang="en-US" b="0"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pPr>
              <a:defRPr/>
            </a:pPr>
            <a:fld id="{743A8890-BACE-475F-A8B3-9202A2AC36D6}" type="slidenum">
              <a:rPr lang="en-US" altLang="en-US" smtClean="0"/>
              <a:t>16</a:t>
            </a:fld>
            <a:endParaRPr lang="en-US" altLang="en-US"/>
          </a:p>
        </p:txBody>
      </p:sp>
    </p:spTree>
    <p:extLst>
      <p:ext uri="{BB962C8B-B14F-4D97-AF65-F5344CB8AC3E}">
        <p14:creationId xmlns:p14="http://schemas.microsoft.com/office/powerpoint/2010/main" val="320101721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txBody>
          <a:bodyPr/>
          <a:lstStyle/>
          <a:p>
            <a:endParaRPr lang="pt-BR"/>
          </a:p>
        </p:txBody>
      </p:sp>
      <p:sp>
        <p:nvSpPr>
          <p:cNvPr id="3" name="Notes Placeholder 2"/>
          <p:cNvSpPr>
            <a:spLocks noGrp="1"/>
          </p:cNvSpPr>
          <p:nvPr>
            <p:ph type="body" idx="1"/>
          </p:nvPr>
        </p:nvSpPr>
        <p:spPr/>
        <p:txBody>
          <a:bodyPr/>
          <a:lstStyle/>
          <a:p>
            <a:r>
              <a:rPr lang="en-US" b="1" dirty="0">
                <a:latin typeface="Arial (Body)"/>
              </a:rPr>
              <a:t>Notas do instrutor: </a:t>
            </a:r>
          </a:p>
          <a:p>
            <a:endParaRPr lang="en-US" b="1" dirty="0">
              <a:latin typeface="Arial (Body)"/>
            </a:endParaRPr>
          </a:p>
          <a:p>
            <a:pPr marL="171450" marR="0" lvl="0" indent="-171450" algn="l" defTabSz="914400" rtl="0" eaLnBrk="0" fontAlgn="base" latinLnBrk="0" hangingPunct="0">
              <a:lnSpc>
                <a:spcPct val="115000"/>
              </a:lnSpc>
              <a:spcBef>
                <a:spcPts val="600"/>
              </a:spcBef>
              <a:spcAft>
                <a:spcPts val="600"/>
              </a:spcAft>
              <a:buClrTx/>
              <a:buSzTx/>
              <a:buFont typeface="Wingdings" panose="05000000000000000000" pitchFamily="2" charset="2"/>
              <a:buChar char="§"/>
              <a:tabLst/>
              <a:defRPr/>
            </a:pPr>
            <a:r>
              <a:rPr lang="en-US" sz="1200" b="1" u="sng" dirty="0">
                <a:latin typeface="Arial (Body)"/>
                <a:ea typeface="Times New Roman" panose="02020603050405020304" pitchFamily="18" charset="0"/>
                <a:cs typeface="Times New Roman" panose="02020603050405020304" pitchFamily="18" charset="0"/>
              </a:rPr>
              <a:t>Dizer:</a:t>
            </a:r>
            <a:r>
              <a:rPr lang="en-US" sz="1200" b="1" u="none" dirty="0">
                <a:latin typeface="Arial (Body)"/>
                <a:ea typeface="Times New Roman" panose="02020603050405020304" pitchFamily="18" charset="0"/>
                <a:cs typeface="Times New Roman" panose="02020603050405020304" pitchFamily="18" charset="0"/>
              </a:rPr>
              <a:t> </a:t>
            </a:r>
            <a:r>
              <a:rPr lang="en-US" sz="1200" dirty="0">
                <a:effectLst/>
                <a:latin typeface="Arial (Body)"/>
                <a:ea typeface="Times New Roman" panose="02020603050405020304" pitchFamily="18" charset="0"/>
                <a:cs typeface="Arial" panose="020B0604020202020204" pitchFamily="34" charset="0"/>
              </a:rPr>
              <a:t>Podemos tomar medidas para promover uma melhor qualidade dos dados utilizando formulários, procedimentos e termos normalizados. </a:t>
            </a:r>
            <a:r>
              <a:rPr lang="en-US" sz="1200" b="1" dirty="0">
                <a:latin typeface="Arial (Body)"/>
                <a:ea typeface="Times New Roman"/>
                <a:cs typeface="Times New Roman"/>
                <a:sym typeface="Times New Roman"/>
              </a:rPr>
              <a:t>&lt;CLICAR&gt;</a:t>
            </a:r>
          </a:p>
          <a:p>
            <a:pPr marL="628650" marR="0" lvl="1" indent="-171450" algn="l" defTabSz="914400" rtl="0" eaLnBrk="0" fontAlgn="base" latinLnBrk="0" hangingPunct="0">
              <a:lnSpc>
                <a:spcPct val="115000"/>
              </a:lnSpc>
              <a:spcBef>
                <a:spcPts val="600"/>
              </a:spcBef>
              <a:spcAft>
                <a:spcPts val="600"/>
              </a:spcAft>
              <a:buClrTx/>
              <a:buSzTx/>
              <a:buFont typeface="Courier New" panose="02070309020205020404" pitchFamily="49" charset="0"/>
              <a:buChar char="o"/>
              <a:tabLst/>
              <a:defRPr/>
            </a:pPr>
            <a:r>
              <a:rPr lang="en-US" sz="1200" dirty="0">
                <a:effectLst/>
                <a:latin typeface="Arial (Body)"/>
                <a:ea typeface="Times New Roman" panose="02020603050405020304" pitchFamily="18" charset="0"/>
                <a:cs typeface="Arial" panose="020B0604020202020204" pitchFamily="34" charset="0"/>
              </a:rPr>
              <a:t>Garantir a disponibilidade de recursos para a transferência de dados. </a:t>
            </a:r>
            <a:r>
              <a:rPr lang="en-US" sz="1200" b="1" dirty="0">
                <a:latin typeface="Arial (Body)"/>
                <a:ea typeface="Times New Roman"/>
                <a:cs typeface="Times New Roman"/>
                <a:sym typeface="Times New Roman"/>
              </a:rPr>
              <a:t>&lt;CLICAR&gt;</a:t>
            </a:r>
          </a:p>
          <a:p>
            <a:pPr marL="628650" marR="0" lvl="1" indent="-171450" algn="l" defTabSz="914400" rtl="0" eaLnBrk="0" fontAlgn="base" latinLnBrk="0" hangingPunct="0">
              <a:lnSpc>
                <a:spcPct val="115000"/>
              </a:lnSpc>
              <a:spcBef>
                <a:spcPts val="600"/>
              </a:spcBef>
              <a:spcAft>
                <a:spcPts val="600"/>
              </a:spcAft>
              <a:buClrTx/>
              <a:buSzTx/>
              <a:buFont typeface="Courier New" panose="02070309020205020404" pitchFamily="49" charset="0"/>
              <a:buChar char="o"/>
              <a:tabLst/>
              <a:defRPr/>
            </a:pPr>
            <a:r>
              <a:rPr lang="en-US" sz="1200" dirty="0">
                <a:effectLst/>
                <a:latin typeface="Arial (Body)"/>
                <a:ea typeface="Times New Roman" panose="02020603050405020304" pitchFamily="18" charset="0"/>
                <a:cs typeface="Arial" panose="020B0604020202020204" pitchFamily="34" charset="0"/>
              </a:rPr>
              <a:t>Assegurar que sejam distribuídas diretrizes escritas e que estas estejam disponíveis em todos os locais de apresentação de relatórios </a:t>
            </a:r>
            <a:r>
              <a:rPr lang="en-US" sz="1200" b="1" dirty="0">
                <a:latin typeface="Arial (Body)"/>
                <a:ea typeface="Times New Roman"/>
                <a:cs typeface="Times New Roman"/>
                <a:sym typeface="Times New Roman"/>
              </a:rPr>
              <a:t>&lt;CLICAR&gt;</a:t>
            </a:r>
            <a:r>
              <a:rPr lang="en-US" sz="1200" dirty="0">
                <a:effectLst/>
                <a:latin typeface="Arial (Body)"/>
                <a:ea typeface="Times New Roman" panose="02020603050405020304" pitchFamily="18" charset="0"/>
                <a:cs typeface="Arial" panose="020B0604020202020204" pitchFamily="34" charset="0"/>
              </a:rPr>
              <a:t>.</a:t>
            </a:r>
          </a:p>
          <a:p>
            <a:pPr marL="628650" marR="0" lvl="1" indent="-171450" algn="l" defTabSz="914400" rtl="0" eaLnBrk="0" fontAlgn="base" latinLnBrk="0" hangingPunct="0">
              <a:lnSpc>
                <a:spcPct val="115000"/>
              </a:lnSpc>
              <a:spcBef>
                <a:spcPts val="600"/>
              </a:spcBef>
              <a:spcAft>
                <a:spcPts val="600"/>
              </a:spcAft>
              <a:buClrTx/>
              <a:buSzTx/>
              <a:buFont typeface="Courier New" panose="02070309020205020404" pitchFamily="49" charset="0"/>
              <a:buChar char="o"/>
              <a:tabLst/>
              <a:defRPr/>
            </a:pPr>
            <a:r>
              <a:rPr lang="en-US" sz="1200" b="0" dirty="0">
                <a:latin typeface="Arial (Body)"/>
                <a:ea typeface="Times New Roman"/>
                <a:cs typeface="Times New Roman"/>
                <a:sym typeface="Times New Roman"/>
              </a:rPr>
              <a:t>Fornecer formação em matéria de vigilância, sua importância e práticas. </a:t>
            </a:r>
            <a:r>
              <a:rPr lang="en-US" sz="1200" b="1" dirty="0">
                <a:latin typeface="Arial (Body)"/>
                <a:ea typeface="Times New Roman"/>
                <a:cs typeface="Times New Roman"/>
                <a:sym typeface="Times New Roman"/>
              </a:rPr>
              <a:t>&lt;CLICAR&gt;</a:t>
            </a:r>
          </a:p>
          <a:p>
            <a:pPr marL="628650" marR="0" lvl="1" indent="-171450" algn="l" defTabSz="914400" rtl="0" eaLnBrk="0" fontAlgn="base" latinLnBrk="0" hangingPunct="0">
              <a:lnSpc>
                <a:spcPct val="115000"/>
              </a:lnSpc>
              <a:spcBef>
                <a:spcPts val="600"/>
              </a:spcBef>
              <a:spcAft>
                <a:spcPts val="600"/>
              </a:spcAft>
              <a:buClrTx/>
              <a:buSzTx/>
              <a:buFont typeface="Courier New" panose="02070309020205020404" pitchFamily="49" charset="0"/>
              <a:buChar char="o"/>
              <a:tabLst/>
              <a:defRPr/>
            </a:pPr>
            <a:r>
              <a:rPr lang="en-US" sz="1200" b="0" dirty="0">
                <a:latin typeface="Arial (Body)"/>
                <a:ea typeface="Times New Roman"/>
                <a:cs typeface="Times New Roman"/>
                <a:sym typeface="Times New Roman"/>
              </a:rPr>
              <a:t>Realização de controlos regulares da qualidade dos dados. </a:t>
            </a:r>
            <a:r>
              <a:rPr lang="en-US" sz="1200" b="1" dirty="0">
                <a:latin typeface="Arial (Body)"/>
                <a:ea typeface="Times New Roman"/>
                <a:cs typeface="Times New Roman"/>
                <a:sym typeface="Times New Roman"/>
              </a:rPr>
              <a:t>&lt;CLICAR&gt;</a:t>
            </a:r>
          </a:p>
          <a:p>
            <a:pPr marL="628650" marR="0" lvl="1" indent="-171450" algn="l" defTabSz="914400" rtl="0" eaLnBrk="0" fontAlgn="base" latinLnBrk="0" hangingPunct="0">
              <a:lnSpc>
                <a:spcPct val="115000"/>
              </a:lnSpc>
              <a:spcBef>
                <a:spcPts val="600"/>
              </a:spcBef>
              <a:spcAft>
                <a:spcPts val="600"/>
              </a:spcAft>
              <a:buClrTx/>
              <a:buSzTx/>
              <a:buFont typeface="Courier New" panose="02070309020205020404" pitchFamily="49" charset="0"/>
              <a:buChar char="o"/>
              <a:tabLst/>
              <a:defRPr/>
            </a:pPr>
            <a:r>
              <a:rPr lang="en-US" sz="1200" b="0" dirty="0">
                <a:latin typeface="Arial (Body)"/>
                <a:ea typeface="Times New Roman"/>
                <a:cs typeface="Times New Roman"/>
                <a:sym typeface="Times New Roman"/>
              </a:rPr>
              <a:t>Fornecer feedback consistente e atempado</a:t>
            </a:r>
            <a:endParaRPr lang="en-US" sz="1200" dirty="0">
              <a:effectLst/>
              <a:latin typeface="Arial (Body)"/>
              <a:ea typeface="Times New Roman" panose="02020603050405020304" pitchFamily="18" charset="0"/>
              <a:cs typeface="Arial" panose="020B0604020202020204" pitchFamily="34" charset="0"/>
            </a:endParaRPr>
          </a:p>
          <a:p>
            <a:pPr marL="0" marR="0">
              <a:lnSpc>
                <a:spcPct val="115000"/>
              </a:lnSpc>
              <a:spcBef>
                <a:spcPts val="0"/>
              </a:spcBef>
              <a:spcAft>
                <a:spcPts val="600"/>
              </a:spcAft>
            </a:pPr>
            <a:endParaRPr lang="en-US" sz="1200" b="1" dirty="0">
              <a:effectLst/>
              <a:latin typeface="Arial (Body)"/>
              <a:ea typeface="Times New Roman" panose="02020603050405020304" pitchFamily="18" charset="0"/>
              <a:cs typeface="Times New Roman" panose="02020603050405020304" pitchFamily="18" charset="0"/>
            </a:endParaRPr>
          </a:p>
          <a:p>
            <a:pPr marL="171450" marR="0" indent="-171450">
              <a:lnSpc>
                <a:spcPct val="115000"/>
              </a:lnSpc>
              <a:spcBef>
                <a:spcPts val="0"/>
              </a:spcBef>
              <a:spcAft>
                <a:spcPts val="600"/>
              </a:spcAft>
              <a:buFont typeface="Wingdings" panose="05000000000000000000" pitchFamily="2" charset="2"/>
              <a:buChar char="v"/>
            </a:pPr>
            <a:r>
              <a:rPr lang="en-US" sz="1200" b="1" i="1" dirty="0">
                <a:effectLst/>
                <a:latin typeface="Arial (Body)"/>
                <a:ea typeface="Times New Roman" panose="02020603050405020304" pitchFamily="18" charset="0"/>
                <a:cs typeface="Arial" panose="020B0604020202020204" pitchFamily="34" charset="0"/>
              </a:rPr>
              <a:t>Se não existirem diretrizes escritas, o pessoal do FETP pode oferecer-se para colaborar com o Ministério da Saúde ou outros ministérios na elaboração dessas diretrizes. Depois do FETP-Frontline, os responsáveis distritais pela vigilância podem realizar a sua própria formação do pessoal das unidades sanitárias sobre a importância e a utilização da vigilância, bem como sobre os procedimentos.</a:t>
            </a:r>
            <a:endParaRPr lang="en-US" sz="1200" b="1" i="1" dirty="0">
              <a:effectLst/>
              <a:latin typeface="Arial (Body)"/>
              <a:ea typeface="Times New Roman" panose="02020603050405020304" pitchFamily="18" charset="0"/>
              <a:cs typeface="Times New Roman" panose="02020603050405020304" pitchFamily="18" charset="0"/>
            </a:endParaRPr>
          </a:p>
          <a:p>
            <a:pPr marL="914400" marR="0" lvl="1">
              <a:lnSpc>
                <a:spcPct val="115000"/>
              </a:lnSpc>
              <a:spcBef>
                <a:spcPts val="1200"/>
              </a:spcBef>
              <a:spcAft>
                <a:spcPts val="600"/>
              </a:spcAft>
            </a:pPr>
            <a:r>
              <a:rPr lang="en-US" sz="1200" b="1" i="1" dirty="0">
                <a:effectLst/>
                <a:latin typeface="Arial (Body)"/>
                <a:ea typeface="Times New Roman" panose="02020603050405020304" pitchFamily="18" charset="0"/>
                <a:cs typeface="Arial" panose="020B0604020202020204" pitchFamily="34" charset="0"/>
              </a:rPr>
              <a:t> </a:t>
            </a:r>
            <a:endParaRPr lang="en-US" sz="1200" b="1" i="1" dirty="0">
              <a:effectLst/>
              <a:latin typeface="Arial (Body)"/>
              <a:ea typeface="Times New Roman" panose="02020603050405020304" pitchFamily="18" charset="0"/>
              <a:cs typeface="Times New Roman" panose="02020603050405020304" pitchFamily="18" charset="0"/>
            </a:endParaRPr>
          </a:p>
          <a:p>
            <a:pPr marL="800100" marR="0" lvl="1" indent="-342900">
              <a:lnSpc>
                <a:spcPct val="115000"/>
              </a:lnSpc>
              <a:spcBef>
                <a:spcPts val="1200"/>
              </a:spcBef>
              <a:spcAft>
                <a:spcPts val="600"/>
              </a:spcAft>
              <a:buFont typeface="Symbol" panose="05050102010706020507" pitchFamily="18" charset="2"/>
              <a:buChar char=""/>
            </a:pPr>
            <a:r>
              <a:rPr lang="en-US" sz="1200" b="1" i="1" dirty="0">
                <a:effectLst/>
                <a:latin typeface="Arial (Body)"/>
                <a:ea typeface="Times New Roman" panose="02020603050405020304" pitchFamily="18" charset="0"/>
                <a:cs typeface="Arial" panose="020B0604020202020204" pitchFamily="34" charset="0"/>
              </a:rPr>
              <a:t>As visitas regulares ao terreno e as auditorias de qualidade dos dados nos estabelecimentos e na agência distrital de vigilância da saúde pública podem ajudar a responder às seguintes perguntas:</a:t>
            </a:r>
            <a:endParaRPr lang="en-US" sz="1200" b="1" i="1" dirty="0">
              <a:effectLst/>
              <a:latin typeface="Arial (Body)"/>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0"/>
              </a:spcAft>
              <a:buFont typeface="Courier New" panose="02070309020205020404" pitchFamily="49" charset="0"/>
              <a:buChar char="o"/>
            </a:pPr>
            <a:r>
              <a:rPr lang="en-US" sz="1200" b="1" i="1" dirty="0">
                <a:effectLst/>
                <a:latin typeface="Arial (Body)"/>
                <a:ea typeface="Times New Roman" panose="02020603050405020304" pitchFamily="18" charset="0"/>
                <a:cs typeface="Arial" panose="020B0604020202020204" pitchFamily="34" charset="0"/>
              </a:rPr>
              <a:t>Que dados são recolhidos e de que fonte(s)?</a:t>
            </a:r>
            <a:endParaRPr lang="en-US" sz="1200" b="1" i="1" dirty="0">
              <a:effectLst/>
              <a:latin typeface="Arial (Body)"/>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0"/>
              </a:spcAft>
              <a:buFont typeface="Courier New" panose="02070309020205020404" pitchFamily="49" charset="0"/>
              <a:buChar char="o"/>
            </a:pPr>
            <a:r>
              <a:rPr lang="en-US" sz="1200" b="1" i="1" dirty="0">
                <a:effectLst/>
                <a:latin typeface="Arial (Body)"/>
                <a:ea typeface="Times New Roman" panose="02020603050405020304" pitchFamily="18" charset="0"/>
                <a:cs typeface="Arial" panose="020B0604020202020204" pitchFamily="34" charset="0"/>
              </a:rPr>
              <a:t>Onde e como são armazenados os dados registados?</a:t>
            </a:r>
            <a:endParaRPr lang="en-US" sz="1200" b="1" i="1" dirty="0">
              <a:effectLst/>
              <a:latin typeface="Arial (Body)"/>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0"/>
              </a:spcAft>
              <a:buFont typeface="Courier New" panose="02070309020205020404" pitchFamily="49" charset="0"/>
              <a:buChar char="o"/>
            </a:pPr>
            <a:r>
              <a:rPr lang="en-US" sz="1200" b="1" i="1" dirty="0">
                <a:effectLst/>
                <a:latin typeface="Arial (Body)"/>
                <a:ea typeface="Times New Roman" panose="02020603050405020304" pitchFamily="18" charset="0"/>
                <a:cs typeface="Arial" panose="020B0604020202020204" pitchFamily="34" charset="0"/>
              </a:rPr>
              <a:t>Como são utilizados os dados e como passam dos sistemas para os utilizadores dos dados?</a:t>
            </a:r>
            <a:endParaRPr lang="en-US" sz="1200" b="1" i="1" dirty="0">
              <a:effectLst/>
              <a:latin typeface="Arial (Body)"/>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1200"/>
              </a:spcAft>
              <a:buFont typeface="Courier New" panose="02070309020205020404" pitchFamily="49" charset="0"/>
              <a:buChar char="o"/>
            </a:pPr>
            <a:r>
              <a:rPr lang="en-US" sz="1200" b="1" i="1" dirty="0">
                <a:effectLst/>
                <a:latin typeface="Arial (Body)"/>
                <a:ea typeface="Times New Roman" panose="02020603050405020304" pitchFamily="18" charset="0"/>
                <a:cs typeface="Arial" panose="020B0604020202020204" pitchFamily="34" charset="0"/>
              </a:rPr>
              <a:t>Quem é responsável pelos dados a nível operacional e estratégico?</a:t>
            </a:r>
          </a:p>
          <a:p>
            <a:pPr marL="1200150" marR="0" lvl="2" indent="-285750">
              <a:lnSpc>
                <a:spcPct val="115000"/>
              </a:lnSpc>
              <a:spcBef>
                <a:spcPts val="0"/>
              </a:spcBef>
              <a:spcAft>
                <a:spcPts val="1200"/>
              </a:spcAft>
              <a:buFont typeface="Courier New" panose="02070309020205020404" pitchFamily="49" charset="0"/>
              <a:buChar char="o"/>
            </a:pPr>
            <a:r>
              <a:rPr lang="en-US" sz="1200" b="1" i="1" dirty="0">
                <a:effectLst/>
                <a:latin typeface="Arial (Body)"/>
                <a:ea typeface="Times New Roman" panose="02020603050405020304" pitchFamily="18" charset="0"/>
                <a:cs typeface="Arial" panose="020B0604020202020204" pitchFamily="34" charset="0"/>
              </a:rPr>
              <a:t>Que lacunas de formação existem para introduzir ou apresentar dados de elevada qualidade?</a:t>
            </a:r>
          </a:p>
          <a:p>
            <a:pPr marL="1200150" marR="0" lvl="2" indent="-285750">
              <a:lnSpc>
                <a:spcPct val="115000"/>
              </a:lnSpc>
              <a:spcBef>
                <a:spcPts val="0"/>
              </a:spcBef>
              <a:spcAft>
                <a:spcPts val="1200"/>
              </a:spcAft>
              <a:buFont typeface="Courier New" panose="02070309020205020404" pitchFamily="49" charset="0"/>
              <a:buChar char="o"/>
            </a:pPr>
            <a:r>
              <a:rPr lang="en-US" sz="1200" b="1" i="1" dirty="0">
                <a:effectLst/>
                <a:latin typeface="Arial (Body)"/>
                <a:ea typeface="Times New Roman" panose="02020603050405020304" pitchFamily="18" charset="0"/>
                <a:cs typeface="Arial" panose="020B0604020202020204" pitchFamily="34" charset="0"/>
              </a:rPr>
              <a:t>O que é a experiência do utilizador e como podem ser simplificados os processos de introdução de dados ou de elaboração de relatórios? </a:t>
            </a:r>
          </a:p>
          <a:p>
            <a:pPr marL="1200150" marR="0" lvl="2" indent="-285750">
              <a:lnSpc>
                <a:spcPct val="115000"/>
              </a:lnSpc>
              <a:spcBef>
                <a:spcPts val="0"/>
              </a:spcBef>
              <a:spcAft>
                <a:spcPts val="1200"/>
              </a:spcAft>
              <a:buFont typeface="Courier New" panose="02070309020205020404" pitchFamily="49" charset="0"/>
              <a:buChar char="o"/>
            </a:pPr>
            <a:r>
              <a:rPr lang="en-US" sz="1200" b="1" i="1" dirty="0">
                <a:effectLst/>
                <a:latin typeface="Arial (Body)"/>
                <a:ea typeface="Times New Roman" panose="02020603050405020304" pitchFamily="18" charset="0"/>
                <a:cs typeface="Arial" panose="020B0604020202020204" pitchFamily="34" charset="0"/>
              </a:rPr>
              <a:t>Existem recursos adequados, tais como financiamento e pessoal formado?</a:t>
            </a:r>
            <a:endParaRPr lang="en-US" sz="1200" b="1" i="1" dirty="0">
              <a:effectLst/>
              <a:latin typeface="Arial (Body)"/>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1200"/>
              </a:spcAft>
              <a:buFont typeface="Courier New" panose="02070309020205020404" pitchFamily="49" charset="0"/>
              <a:buChar char="o"/>
            </a:pPr>
            <a:endParaRPr lang="en-US" sz="1200" b="1" i="1" dirty="0">
              <a:effectLst/>
              <a:latin typeface="Arial (Body)"/>
              <a:ea typeface="Times New Roman" panose="02020603050405020304" pitchFamily="18" charset="0"/>
              <a:cs typeface="Times New Roman" panose="02020603050405020304" pitchFamily="18" charset="0"/>
            </a:endParaRPr>
          </a:p>
          <a:p>
            <a:pPr marL="800100" marR="0" lvl="1" indent="-342900" algn="l" defTabSz="914400" rtl="0" eaLnBrk="0" fontAlgn="base" latinLnBrk="0" hangingPunct="0">
              <a:lnSpc>
                <a:spcPct val="115000"/>
              </a:lnSpc>
              <a:spcBef>
                <a:spcPts val="0"/>
              </a:spcBef>
              <a:spcAft>
                <a:spcPts val="1200"/>
              </a:spcAft>
              <a:buClrTx/>
              <a:buSzTx/>
              <a:buFont typeface="Symbol" panose="05050102010706020507" pitchFamily="18" charset="2"/>
              <a:buChar char=""/>
              <a:tabLst/>
              <a:defRPr/>
            </a:pPr>
            <a:r>
              <a:rPr lang="en-US" sz="1200" b="1" i="1" dirty="0">
                <a:effectLst/>
                <a:latin typeface="Arial (Body)"/>
                <a:ea typeface="Times New Roman" panose="02020603050405020304" pitchFamily="18" charset="0"/>
                <a:cs typeface="Times New Roman" panose="02020603050405020304" pitchFamily="18" charset="0"/>
              </a:rPr>
              <a:t>Podem ser desenvolvidos processos, procedimentos e formação para resolver os pontos fracos identificados através de auditorias à qualidade dos dados.</a:t>
            </a:r>
          </a:p>
          <a:p>
            <a:pPr marL="800100" marR="0" lvl="1" indent="-342900">
              <a:lnSpc>
                <a:spcPct val="115000"/>
              </a:lnSpc>
              <a:spcBef>
                <a:spcPts val="0"/>
              </a:spcBef>
              <a:spcAft>
                <a:spcPts val="1200"/>
              </a:spcAft>
              <a:buFont typeface="Symbol" panose="05050102010706020507" pitchFamily="18" charset="2"/>
              <a:buChar char=""/>
            </a:pPr>
            <a:endParaRPr lang="en-US" sz="1200" b="1" i="1" dirty="0">
              <a:effectLst/>
              <a:latin typeface="Arial (Body)"/>
              <a:ea typeface="Times New Roman" panose="02020603050405020304" pitchFamily="18" charset="0"/>
              <a:cs typeface="Times New Roman" panose="02020603050405020304" pitchFamily="18" charset="0"/>
            </a:endParaRPr>
          </a:p>
          <a:p>
            <a:pPr marL="800100" marR="0" lvl="1" indent="-342900">
              <a:lnSpc>
                <a:spcPct val="115000"/>
              </a:lnSpc>
              <a:spcBef>
                <a:spcPts val="0"/>
              </a:spcBef>
              <a:spcAft>
                <a:spcPts val="1200"/>
              </a:spcAft>
              <a:buFont typeface="Symbol" panose="05050102010706020507" pitchFamily="18" charset="2"/>
              <a:buChar char=""/>
            </a:pPr>
            <a:r>
              <a:rPr lang="en-US" sz="1200" b="1" i="1" dirty="0">
                <a:effectLst/>
                <a:latin typeface="Arial (Body)"/>
                <a:ea typeface="Times New Roman" panose="02020603050405020304" pitchFamily="18" charset="0"/>
                <a:cs typeface="Times New Roman" panose="02020603050405020304" pitchFamily="18" charset="0"/>
              </a:rPr>
              <a:t>Promover a qualidade, fornecendo feedback relevante e consistente às unidades de saúde. O feedback deve ser construtivo e refletir que os funcionários distritais responsáveis estão a rever regularmente os dados que estão a ser comunicados. As análises regulares dos dados de vigilância das doenças e a partilha dessas análises com os profissionais de saúde do seu distrito são tipos essenciais de feedback. Isto também transmite a mensagem de que os dados são importantes e úteis para melhorar a saúde pública.</a:t>
            </a:r>
          </a:p>
          <a:p>
            <a:pPr marL="0" marR="0" lvl="0" indent="0">
              <a:lnSpc>
                <a:spcPct val="115000"/>
              </a:lnSpc>
              <a:spcBef>
                <a:spcPts val="0"/>
              </a:spcBef>
              <a:spcAft>
                <a:spcPts val="1200"/>
              </a:spcAft>
              <a:buFont typeface="Symbol" panose="05050102010706020507" pitchFamily="18" charset="2"/>
              <a:buNone/>
            </a:pPr>
            <a:endParaRPr lang="en-US" sz="1200" b="1" i="1" dirty="0">
              <a:effectLst/>
              <a:latin typeface="Arial (Body)"/>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pPr>
              <a:defRPr/>
            </a:pPr>
            <a:fld id="{743A8890-BACE-475F-A8B3-9202A2AC36D6}" type="slidenum">
              <a:rPr lang="en-US" altLang="en-US" smtClean="0"/>
              <a:t>17</a:t>
            </a:fld>
            <a:endParaRPr lang="en-US" altLang="en-US"/>
          </a:p>
        </p:txBody>
      </p:sp>
    </p:spTree>
    <p:extLst>
      <p:ext uri="{BB962C8B-B14F-4D97-AF65-F5344CB8AC3E}">
        <p14:creationId xmlns:p14="http://schemas.microsoft.com/office/powerpoint/2010/main" val="32242263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txBody>
          <a:bodyPr/>
          <a:lstStyle/>
          <a:p>
            <a:endParaRPr lang="pt-BR"/>
          </a:p>
        </p:txBody>
      </p:sp>
      <p:sp>
        <p:nvSpPr>
          <p:cNvPr id="3" name="Notes Placeholder 2"/>
          <p:cNvSpPr>
            <a:spLocks noGrp="1"/>
          </p:cNvSpPr>
          <p:nvPr>
            <p:ph type="body" idx="1"/>
          </p:nvPr>
        </p:nvSpPr>
        <p:spPr/>
        <p:txBody>
          <a:bodyPr/>
          <a:lstStyle/>
          <a:p>
            <a:r>
              <a:rPr lang="en-US" sz="1200" b="1" dirty="0">
                <a:latin typeface="Arial (Body)"/>
              </a:rPr>
              <a:t>Notas do instrutor: </a:t>
            </a:r>
          </a:p>
          <a:p>
            <a:pPr marL="0" indent="0">
              <a:buFont typeface="Arial" panose="020B0604020202020204" pitchFamily="34" charset="0"/>
              <a:buNone/>
            </a:pPr>
            <a:endParaRPr lang="en-US" sz="1200" b="1" u="none" dirty="0">
              <a:latin typeface="Arial (Body)"/>
            </a:endParaRPr>
          </a:p>
          <a:p>
            <a:pPr marL="171450" indent="-171450">
              <a:buFont typeface="Wingdings" panose="05000000000000000000" pitchFamily="2" charset="2"/>
              <a:buChar char="§"/>
            </a:pPr>
            <a:r>
              <a:rPr lang="en-US" sz="1200" b="1" u="sng" dirty="0">
                <a:latin typeface="Arial (Body)"/>
              </a:rPr>
              <a:t>Descrever</a:t>
            </a:r>
            <a:r>
              <a:rPr lang="en-US" sz="1200" b="1" u="none" dirty="0">
                <a:latin typeface="Arial (Body)"/>
              </a:rPr>
              <a:t> </a:t>
            </a:r>
            <a:r>
              <a:rPr lang="en-US" sz="1200" b="0" dirty="0">
                <a:latin typeface="Arial (Body)"/>
              </a:rPr>
              <a:t>o slide (</a:t>
            </a:r>
            <a:r>
              <a:rPr lang="en-US" sz="1200" b="0" i="1" dirty="0">
                <a:latin typeface="Arial (Body)"/>
              </a:rPr>
              <a:t>ver notas de contexto de facilitação </a:t>
            </a:r>
            <a:r>
              <a:rPr lang="en-US" sz="1200" b="1" i="1" dirty="0">
                <a:latin typeface="Arial (Body)"/>
              </a:rPr>
              <a:t>a negrito </a:t>
            </a:r>
            <a:r>
              <a:rPr lang="en-US" sz="1200" b="0" i="1" dirty="0">
                <a:latin typeface="Arial (Body)"/>
              </a:rPr>
              <a:t>abaixo</a:t>
            </a:r>
            <a:r>
              <a:rPr lang="en-US" sz="1200" b="0" dirty="0">
                <a:latin typeface="Arial (Body)"/>
              </a:rPr>
              <a:t>)</a:t>
            </a:r>
          </a:p>
          <a:p>
            <a:pPr marL="285750" marR="0" indent="-285750">
              <a:lnSpc>
                <a:spcPct val="115000"/>
              </a:lnSpc>
              <a:spcBef>
                <a:spcPts val="1200"/>
              </a:spcBef>
              <a:spcAft>
                <a:spcPts val="600"/>
              </a:spcAft>
              <a:buFont typeface="Wingdings" panose="05000000000000000000" pitchFamily="2" charset="2"/>
              <a:buChar char="v"/>
            </a:pPr>
            <a:endParaRPr lang="en-US" sz="1200" b="0" dirty="0">
              <a:effectLst/>
              <a:latin typeface="Arial (Body)"/>
              <a:ea typeface="Times New Roman" panose="02020603050405020304" pitchFamily="18" charset="0"/>
              <a:cs typeface="Arial" panose="020B0604020202020204" pitchFamily="34" charset="0"/>
            </a:endParaRPr>
          </a:p>
          <a:p>
            <a:pPr marL="742950" marR="0" lvl="1" indent="-285750">
              <a:lnSpc>
                <a:spcPct val="115000"/>
              </a:lnSpc>
              <a:spcBef>
                <a:spcPts val="1200"/>
              </a:spcBef>
              <a:spcAft>
                <a:spcPts val="600"/>
              </a:spcAft>
              <a:buFont typeface="Wingdings" panose="05000000000000000000" pitchFamily="2" charset="2"/>
              <a:buChar char="v"/>
            </a:pPr>
            <a:r>
              <a:rPr lang="en-US" sz="1200" b="1" i="1" dirty="0">
                <a:effectLst/>
                <a:latin typeface="Arial (Body)"/>
                <a:ea typeface="Times New Roman" panose="02020603050405020304" pitchFamily="18" charset="0"/>
                <a:cs typeface="Arial" panose="020B0604020202020204" pitchFamily="34" charset="0"/>
              </a:rPr>
              <a:t>A tabela de três colunas (topo do diapositivo) apresenta a atualidade dos relatórios das 10 unidades sanitárias de um distrito. A primeira coluna contém o nome de cada estabelecimento no distrito (no nosso exemplo, codificado como </a:t>
            </a:r>
            <a:r>
              <a:rPr lang="en-US" sz="1200" b="1" i="1" dirty="0">
                <a:effectLst/>
                <a:latin typeface="Arial (Body)"/>
                <a:ea typeface="Times New Roman" panose="02020603050405020304" pitchFamily="18" charset="0"/>
                <a:cs typeface="Times New Roman" panose="02020603050405020304" pitchFamily="18" charset="0"/>
              </a:rPr>
              <a:t>A-J</a:t>
            </a:r>
            <a:r>
              <a:rPr lang="en-US" sz="1200" b="1" i="1" dirty="0">
                <a:effectLst/>
                <a:latin typeface="Arial (Body)"/>
                <a:ea typeface="Times New Roman" panose="02020603050405020304" pitchFamily="18" charset="0"/>
                <a:cs typeface="Arial" panose="020B0604020202020204" pitchFamily="34" charset="0"/>
              </a:rPr>
              <a:t>). A coluna do meio mostra se a unidade de saúde comunicou a tempo, com atraso ou não comunicou de todo na semana mais recente. A coluna da direita mostra a percentagem acumulada de relatórios atempados até à data, ou seja, a percentagem de semanas deste ano em que cada estabelecimento apresentou relatórios atempados. Os participantes utilizarão este formato durante o trabalho de campo. A legenda da tabela (parte inferior do slide) é codificada por cores: um "NR" vermelho representa nenhum relatório recebido, um "L" amarelo representa atraso e um "T" verde representa pontualidade.</a:t>
            </a:r>
            <a:endParaRPr lang="en-US" sz="1200" b="1" i="1" u="none" dirty="0">
              <a:effectLst/>
              <a:latin typeface="Arial (Body)"/>
              <a:ea typeface="Times New Roman" panose="02020603050405020304" pitchFamily="18" charset="0"/>
              <a:cs typeface="Times New Roman" panose="02020603050405020304" pitchFamily="18" charset="0"/>
            </a:endParaRPr>
          </a:p>
          <a:p>
            <a:pPr marL="742950" marR="0" lvl="1" indent="-285750">
              <a:lnSpc>
                <a:spcPct val="115000"/>
              </a:lnSpc>
              <a:spcBef>
                <a:spcPts val="1200"/>
              </a:spcBef>
              <a:spcAft>
                <a:spcPts val="600"/>
              </a:spcAft>
              <a:buFont typeface="Wingdings" panose="05000000000000000000" pitchFamily="2" charset="2"/>
              <a:buChar char="v"/>
            </a:pPr>
            <a:endParaRPr lang="en-US" sz="1200" b="1" i="1" u="none" dirty="0">
              <a:effectLst/>
              <a:latin typeface="Arial (Body)"/>
              <a:cs typeface="Times New Roman" panose="02020603050405020304" pitchFamily="18" charset="0"/>
              <a:sym typeface="Calibri"/>
            </a:endParaRPr>
          </a:p>
          <a:p>
            <a:pPr marL="171450" marR="0" lvl="0" indent="-171450">
              <a:lnSpc>
                <a:spcPct val="115000"/>
              </a:lnSpc>
              <a:spcBef>
                <a:spcPts val="1200"/>
              </a:spcBef>
              <a:spcAft>
                <a:spcPts val="600"/>
              </a:spcAft>
              <a:buFont typeface="Wingdings" panose="05000000000000000000" pitchFamily="2" charset="2"/>
              <a:buChar char="§"/>
            </a:pPr>
            <a:r>
              <a:rPr lang="en-US" sz="1200" b="1" u="sng" dirty="0" err="1">
                <a:latin typeface="Arial (Body)"/>
                <a:cs typeface="Calibri"/>
                <a:sym typeface="Calibri"/>
              </a:rPr>
              <a:t>Dizer</a:t>
            </a:r>
            <a:r>
              <a:rPr lang="en-US" sz="1200" b="1" u="sng" dirty="0">
                <a:latin typeface="Arial (Body)"/>
                <a:cs typeface="Calibri"/>
                <a:sym typeface="Calibri"/>
              </a:rPr>
              <a:t>:</a:t>
            </a:r>
            <a:r>
              <a:rPr lang="en-US" sz="1200" b="1" u="none" dirty="0">
                <a:latin typeface="Arial (Body)"/>
                <a:cs typeface="Calibri"/>
                <a:sym typeface="Calibri"/>
              </a:rPr>
              <a:t> </a:t>
            </a:r>
            <a:r>
              <a:rPr lang="en-US" sz="1200" dirty="0">
                <a:effectLst/>
                <a:latin typeface="Arial (Body)"/>
                <a:ea typeface="Times New Roman" panose="02020603050405020304" pitchFamily="18" charset="0"/>
                <a:cs typeface="Arial" panose="020B0604020202020204" pitchFamily="34" charset="0"/>
              </a:rPr>
              <a:t>O exemplo neste diapositivo ilustra a forma como o feedback pode ser fornecido às instalações.</a:t>
            </a:r>
            <a:endParaRPr lang="en-US" sz="1200" dirty="0">
              <a:effectLst/>
              <a:latin typeface="Arial (Body)"/>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pPr>
              <a:defRPr/>
            </a:pPr>
            <a:fld id="{743A8890-BACE-475F-A8B3-9202A2AC36D6}" type="slidenum">
              <a:rPr lang="en-US" altLang="en-US" smtClean="0"/>
              <a:t>18</a:t>
            </a:fld>
            <a:endParaRPr lang="en-US" altLang="en-US"/>
          </a:p>
        </p:txBody>
      </p:sp>
    </p:spTree>
    <p:extLst>
      <p:ext uri="{BB962C8B-B14F-4D97-AF65-F5344CB8AC3E}">
        <p14:creationId xmlns:p14="http://schemas.microsoft.com/office/powerpoint/2010/main" val="33024431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txBody>
          <a:bodyPr/>
          <a:lstStyle/>
          <a:p>
            <a:endParaRPr lang="pt-BR"/>
          </a:p>
        </p:txBody>
      </p:sp>
      <p:sp>
        <p:nvSpPr>
          <p:cNvPr id="3" name="Notes Placeholder 2"/>
          <p:cNvSpPr>
            <a:spLocks noGrp="1"/>
          </p:cNvSpPr>
          <p:nvPr>
            <p:ph type="body" idx="1"/>
          </p:nvPr>
        </p:nvSpPr>
        <p:spPr/>
        <p:txBody>
          <a:bodyPr/>
          <a:lstStyle/>
          <a:p>
            <a:r>
              <a:rPr lang="en-US" sz="1200" b="1" dirty="0">
                <a:latin typeface="Arial (Body)"/>
              </a:rPr>
              <a:t>Notas do instrutor: </a:t>
            </a:r>
          </a:p>
          <a:p>
            <a:pPr marL="0" marR="0">
              <a:lnSpc>
                <a:spcPct val="115000"/>
              </a:lnSpc>
              <a:spcBef>
                <a:spcPts val="0"/>
              </a:spcBef>
              <a:spcAft>
                <a:spcPts val="0"/>
              </a:spcAft>
            </a:pPr>
            <a:r>
              <a:rPr lang="en-US" sz="1200" dirty="0">
                <a:effectLst/>
                <a:latin typeface="Arial (Body)"/>
                <a:ea typeface="Times New Roman" panose="02020603050405020304" pitchFamily="18" charset="0"/>
                <a:cs typeface="Times New Roman" panose="02020603050405020304" pitchFamily="18" charset="0"/>
              </a:rPr>
              <a:t> </a:t>
            </a:r>
          </a:p>
          <a:p>
            <a:pPr marL="171450" marR="0" indent="-171450">
              <a:lnSpc>
                <a:spcPct val="115000"/>
              </a:lnSpc>
              <a:spcBef>
                <a:spcPts val="0"/>
              </a:spcBef>
              <a:spcAft>
                <a:spcPts val="0"/>
              </a:spcAft>
              <a:buFont typeface="Wingdings" panose="05000000000000000000" pitchFamily="2" charset="2"/>
              <a:buChar char="§"/>
            </a:pPr>
            <a:r>
              <a:rPr lang="en-US" sz="1200" b="1" u="sng" dirty="0">
                <a:latin typeface="Arial (Body)"/>
                <a:cs typeface="Calibri"/>
                <a:sym typeface="Calibri"/>
              </a:rPr>
              <a:t>Instruções:</a:t>
            </a:r>
            <a:r>
              <a:rPr lang="en-US" sz="1200" b="1" u="none" dirty="0">
                <a:latin typeface="Arial (Body)"/>
                <a:cs typeface="Calibri"/>
                <a:sym typeface="Calibri"/>
              </a:rPr>
              <a:t> </a:t>
            </a:r>
            <a:r>
              <a:rPr lang="en-US" sz="1200" dirty="0">
                <a:effectLst/>
                <a:latin typeface="Arial (Body)"/>
                <a:ea typeface="Times New Roman" panose="02020603050405020304" pitchFamily="18" charset="0"/>
                <a:cs typeface="Times New Roman" panose="02020603050405020304" pitchFamily="18" charset="0"/>
              </a:rPr>
              <a:t>O slide anterior mostrou uma tabela de atualidade para uma única semana.  Os relatórios semanais podem ser compilados numa tabela maior.  Ao analisar os resultados da atualidade ao longo do tempo, podem surgir padrões. </a:t>
            </a:r>
            <a:r>
              <a:rPr lang="en-US" sz="1200" dirty="0">
                <a:effectLst/>
                <a:latin typeface="Arial (Body)"/>
                <a:ea typeface="Times New Roman" panose="02020603050405020304" pitchFamily="18" charset="0"/>
              </a:rPr>
              <a:t>Esperemos que cada vez mais células se tornem verdes após a formação FETP-Frontline!</a:t>
            </a:r>
            <a:endParaRPr lang="en-US" sz="1200" dirty="0">
              <a:latin typeface="Arial (Body)"/>
            </a:endParaRPr>
          </a:p>
        </p:txBody>
      </p:sp>
      <p:sp>
        <p:nvSpPr>
          <p:cNvPr id="4" name="Slide Number Placeholder 3"/>
          <p:cNvSpPr>
            <a:spLocks noGrp="1"/>
          </p:cNvSpPr>
          <p:nvPr>
            <p:ph type="sldNum" sz="quarter" idx="5"/>
          </p:nvPr>
        </p:nvSpPr>
        <p:spPr/>
        <p:txBody>
          <a:bodyPr/>
          <a:lstStyle/>
          <a:p>
            <a:pPr>
              <a:defRPr/>
            </a:pPr>
            <a:fld id="{743A8890-BACE-475F-A8B3-9202A2AC36D6}" type="slidenum">
              <a:rPr lang="en-US" altLang="en-US" smtClean="0"/>
              <a:t>19</a:t>
            </a:fld>
            <a:endParaRPr lang="en-US" altLang="en-US"/>
          </a:p>
        </p:txBody>
      </p:sp>
    </p:spTree>
    <p:extLst>
      <p:ext uri="{BB962C8B-B14F-4D97-AF65-F5344CB8AC3E}">
        <p14:creationId xmlns:p14="http://schemas.microsoft.com/office/powerpoint/2010/main" val="38435408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19138"/>
            <a:ext cx="6400800" cy="3600450"/>
          </a:xfrm>
        </p:spPr>
        <p:txBody>
          <a:bodyPr/>
          <a:lstStyle/>
          <a:p>
            <a:endParaRPr lang="pt-BR"/>
          </a:p>
        </p:txBody>
      </p:sp>
      <p:sp>
        <p:nvSpPr>
          <p:cNvPr id="3" name="Notes Placeholder 2"/>
          <p:cNvSpPr>
            <a:spLocks noGrp="1"/>
          </p:cNvSpPr>
          <p:nvPr>
            <p:ph type="body" idx="1"/>
          </p:nvPr>
        </p:nvSpPr>
        <p:spPr/>
        <p:txBody>
          <a:bodyPr/>
          <a:lstStyle/>
          <a:p>
            <a:r>
              <a:rPr lang="en-US" b="1" dirty="0">
                <a:latin typeface="Arial (Body)"/>
              </a:rPr>
              <a:t>Notas do instrutor:</a:t>
            </a:r>
          </a:p>
          <a:p>
            <a:endParaRPr lang="en-US" b="1" dirty="0">
              <a:latin typeface="Arial (Body)"/>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v"/>
              <a:tabLst/>
              <a:defRPr/>
            </a:pPr>
            <a:r>
              <a:rPr lang="en-US" b="1" i="1" dirty="0">
                <a:latin typeface="Arial (Body)"/>
              </a:rPr>
              <a:t>Estes ícones destinam-se a servir de sinais.  Cada ícone destina-se a ajudar a navegar no conteúdo e a saber o que está à frente.</a:t>
            </a:r>
          </a:p>
          <a:p>
            <a:endParaRPr lang="en-US" b="1" dirty="0">
              <a:latin typeface="Arial (Body)"/>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u="sng" dirty="0" err="1">
                <a:latin typeface="Arial (Body)"/>
                <a:cs typeface="Calibri"/>
                <a:sym typeface="Calibri"/>
              </a:rPr>
              <a:t>Dizer</a:t>
            </a:r>
            <a:r>
              <a:rPr lang="en-US" sz="1200" b="1" u="sng" dirty="0">
                <a:latin typeface="Arial (Body)"/>
                <a:cs typeface="Calibri"/>
                <a:sym typeface="Calibri"/>
              </a:rPr>
              <a:t>:</a:t>
            </a:r>
            <a:r>
              <a:rPr lang="en-US" sz="1200" b="1" u="none" dirty="0">
                <a:latin typeface="Arial (Body)"/>
                <a:cs typeface="Calibri"/>
                <a:sym typeface="Calibri"/>
              </a:rPr>
              <a:t> </a:t>
            </a:r>
            <a:r>
              <a:rPr lang="en-US" sz="1200" b="0" dirty="0">
                <a:latin typeface="Arial (Body)"/>
                <a:cs typeface="Calibri"/>
                <a:sym typeface="Calibri"/>
              </a:rPr>
              <a:t>Como lembrete</a:t>
            </a:r>
            <a:r>
              <a:rPr lang="en-US" b="0" dirty="0">
                <a:latin typeface="Arial (Body)"/>
              </a:rPr>
              <a:t>, </a:t>
            </a:r>
            <a:r>
              <a:rPr lang="en-US" dirty="0">
                <a:latin typeface="Arial (Body)"/>
              </a:rPr>
              <a:t>verá ícones utilizados nas apresentações do FETP Frontline. </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US" dirty="0">
              <a:latin typeface="Arial (Body)"/>
            </a:endParaRPr>
          </a:p>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61907406-920C-426E-8A32-950F522D608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t>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2643896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txBody>
          <a:bodyPr/>
          <a:lstStyle/>
          <a:p>
            <a:endParaRPr lang="pt-BR"/>
          </a:p>
        </p:txBody>
      </p:sp>
      <p:sp>
        <p:nvSpPr>
          <p:cNvPr id="3" name="Notes Placeholder 2"/>
          <p:cNvSpPr>
            <a:spLocks noGrp="1"/>
          </p:cNvSpPr>
          <p:nvPr>
            <p:ph type="body" idx="1"/>
          </p:nvPr>
        </p:nvSpPr>
        <p:spPr/>
        <p:txBody>
          <a:bodyPr/>
          <a:lstStyle/>
          <a:p>
            <a:r>
              <a:rPr lang="en-US" sz="1200" b="1" dirty="0">
                <a:latin typeface="Arial (Body)"/>
              </a:rPr>
              <a:t>Notas do instrutor: </a:t>
            </a:r>
          </a:p>
          <a:p>
            <a:endParaRPr lang="en-US" sz="1200" b="1" i="1" dirty="0">
              <a:effectLst/>
              <a:latin typeface="Arial (Body)"/>
              <a:ea typeface="Times New Roman" panose="02020603050405020304" pitchFamily="18" charset="0"/>
              <a:cs typeface="Arial" panose="020B0604020202020204" pitchFamily="34" charset="0"/>
            </a:endParaRPr>
          </a:p>
          <a:p>
            <a:pPr marL="171450" indent="-171450">
              <a:buFont typeface="Wingdings" panose="05000000000000000000" pitchFamily="2" charset="2"/>
              <a:buChar char="v"/>
            </a:pPr>
            <a:r>
              <a:rPr lang="en-US" sz="1200" b="1" i="1" dirty="0">
                <a:effectLst/>
                <a:latin typeface="Arial (Body)"/>
                <a:ea typeface="Times New Roman" panose="02020603050405020304" pitchFamily="18" charset="0"/>
                <a:cs typeface="Arial" panose="020B0604020202020204" pitchFamily="34" charset="0"/>
              </a:rPr>
              <a:t>O gráfico de barras ilustra a exaustividade dos dados por local de notificação do VIH para o primeiro trimestre (janeiro, fevereiro e março) de 2023. O objetivo para a exaustividade dos dados é de 80%. </a:t>
            </a:r>
            <a:endParaRPr lang="en-US" sz="1200" b="1" i="1" u="none" dirty="0">
              <a:effectLst/>
              <a:latin typeface="Arial (Body)"/>
              <a:ea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v"/>
            </a:pPr>
            <a:endParaRPr lang="en-US" sz="1200" b="1" i="1" u="none" dirty="0">
              <a:effectLst/>
              <a:latin typeface="Arial (Body)"/>
              <a:cs typeface="Times New Roman" panose="02020603050405020304" pitchFamily="18" charset="0"/>
            </a:endParaRPr>
          </a:p>
          <a:p>
            <a:pPr marL="171450" indent="-171450">
              <a:buFont typeface="Wingdings" panose="05000000000000000000" pitchFamily="2" charset="2"/>
              <a:buChar char="§"/>
            </a:pPr>
            <a:r>
              <a:rPr lang="en-US" sz="1200" b="1" u="sng" dirty="0">
                <a:effectLst/>
                <a:latin typeface="Arial (Body)"/>
              </a:rPr>
              <a:t>Pergunta:</a:t>
            </a:r>
            <a:r>
              <a:rPr lang="en-US" sz="1200" b="1" u="none" dirty="0">
                <a:effectLst/>
                <a:latin typeface="Arial (Body)"/>
              </a:rPr>
              <a:t> </a:t>
            </a:r>
            <a:r>
              <a:rPr lang="en-US" sz="1200" b="0" dirty="0">
                <a:effectLst/>
                <a:latin typeface="Arial (Body)"/>
              </a:rPr>
              <a:t>Quantos sítios comunicaram um nível igual ou superior ao objetivo de 80% de dados completos?  </a:t>
            </a:r>
            <a:r>
              <a:rPr lang="en-US" sz="1200" b="1" i="1" dirty="0">
                <a:effectLst/>
                <a:latin typeface="Arial (Body)"/>
                <a:ea typeface="Times New Roman" panose="02020603050405020304" pitchFamily="18" charset="0"/>
                <a:cs typeface="Arial" panose="020B0604020202020204" pitchFamily="34" charset="0"/>
              </a:rPr>
              <a:t>Resposta: </a:t>
            </a:r>
            <a:r>
              <a:rPr lang="en-US" sz="1200" i="1" dirty="0">
                <a:effectLst/>
                <a:latin typeface="Arial (Body)"/>
                <a:ea typeface="Times New Roman" panose="02020603050405020304" pitchFamily="18" charset="0"/>
                <a:cs typeface="Arial" panose="020B0604020202020204" pitchFamily="34" charset="0"/>
              </a:rPr>
              <a:t>Oito dos 15 apresentaram 80% de dados completos.</a:t>
            </a:r>
            <a:endParaRPr lang="en-US" sz="1200" dirty="0">
              <a:effectLst/>
              <a:latin typeface="Arial (Body)"/>
              <a:ea typeface="Times New Roman" panose="02020603050405020304" pitchFamily="18" charset="0"/>
              <a:cs typeface="Times New Roman" panose="02020603050405020304" pitchFamily="18" charset="0"/>
            </a:endParaRPr>
          </a:p>
          <a:p>
            <a:pPr marL="0" marR="0">
              <a:lnSpc>
                <a:spcPct val="115000"/>
              </a:lnSpc>
              <a:spcBef>
                <a:spcPts val="1200"/>
              </a:spcBef>
              <a:spcAft>
                <a:spcPts val="600"/>
              </a:spcAft>
            </a:pPr>
            <a:endParaRPr lang="en-US" sz="1200" dirty="0">
              <a:effectLst/>
              <a:latin typeface="Arial (Body)"/>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latin typeface="Arial (Body)"/>
                <a:cs typeface="Calibri"/>
                <a:sym typeface="Calibri"/>
              </a:rPr>
              <a:t>Comentário:</a:t>
            </a:r>
            <a:r>
              <a:rPr lang="en-US" sz="1200" b="1" u="none" dirty="0">
                <a:latin typeface="Arial (Body)"/>
                <a:cs typeface="Calibri"/>
                <a:sym typeface="Calibri"/>
              </a:rPr>
              <a:t> </a:t>
            </a:r>
            <a:r>
              <a:rPr lang="en-US" sz="1200" u="none" dirty="0">
                <a:effectLst/>
                <a:latin typeface="Arial (Body)"/>
                <a:ea typeface="Times New Roman" panose="02020603050405020304" pitchFamily="18" charset="0"/>
                <a:cs typeface="Arial" panose="020B0604020202020204" pitchFamily="34" charset="0"/>
              </a:rPr>
              <a:t>U</a:t>
            </a:r>
            <a:r>
              <a:rPr lang="en-US" sz="1200" dirty="0">
                <a:effectLst/>
                <a:latin typeface="Arial (Body)"/>
                <a:ea typeface="Times New Roman" panose="02020603050405020304" pitchFamily="18" charset="0"/>
                <a:cs typeface="Arial" panose="020B0604020202020204" pitchFamily="34" charset="0"/>
              </a:rPr>
              <a:t>ma agência comunicou dados a 100%. A Clínica X é a que menos conseguiu completar os dados, com 36%.  O gráfico de barras ilustra o feedback real fornecido às organizações não governamentais (ONG) que prestavam serviços de prevenção do VIH. O gráfico de barras facilita a comparação e o contraste entre as diferentes instalações. As agências foram colocadas por ordem aleatória no gráfico, e cada uma delas recebeu uma cópia deste gráfico com apenas o nome da sua própria agência. Estes dados permitiram-lhes comparar o seu desempenho com o desempenho de outras instalações, evitando ao mesmo tempo o embaraço no seio do grupo. Foram entregues certificados a todas as agências que atingiram o objetivo de 80% de dados completos, estabelecido no início do ano. A informação fornecida motivou as agências com menor desempenho a melhorar o desempenho dos relatórios. O objetivo do feedback era informar e motivar os trabalhadores, melhorando assim a comunicação de informações, o que pode melhorar a tomada de decisões.</a:t>
            </a:r>
            <a:endParaRPr lang="en-US" sz="1200" dirty="0">
              <a:effectLst/>
              <a:latin typeface="Arial (Body)"/>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pPr>
              <a:defRPr/>
            </a:pPr>
            <a:fld id="{743A8890-BACE-475F-A8B3-9202A2AC36D6}" type="slidenum">
              <a:rPr lang="en-US" altLang="en-US" smtClean="0"/>
              <a:t>20</a:t>
            </a:fld>
            <a:endParaRPr lang="en-US" altLang="en-US"/>
          </a:p>
        </p:txBody>
      </p:sp>
    </p:spTree>
    <p:extLst>
      <p:ext uri="{BB962C8B-B14F-4D97-AF65-F5344CB8AC3E}">
        <p14:creationId xmlns:p14="http://schemas.microsoft.com/office/powerpoint/2010/main" val="12161858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txBody>
          <a:bodyPr/>
          <a:lstStyle/>
          <a:p>
            <a:endParaRPr lang="pt-BR"/>
          </a:p>
        </p:txBody>
      </p:sp>
      <p:sp>
        <p:nvSpPr>
          <p:cNvPr id="3" name="Notes Placeholder 2"/>
          <p:cNvSpPr>
            <a:spLocks noGrp="1"/>
          </p:cNvSpPr>
          <p:nvPr>
            <p:ph type="body" idx="1"/>
          </p:nvPr>
        </p:nvSpPr>
        <p:spPr/>
        <p:txBody>
          <a:bodyPr/>
          <a:lstStyle/>
          <a:p>
            <a:pPr marL="457200" marR="0" indent="-457200">
              <a:lnSpc>
                <a:spcPct val="115000"/>
              </a:lnSpc>
              <a:spcBef>
                <a:spcPts val="1200"/>
              </a:spcBef>
              <a:spcAft>
                <a:spcPts val="600"/>
              </a:spcAft>
            </a:pPr>
            <a:r>
              <a:rPr lang="en-US" sz="1200" b="1" dirty="0">
                <a:effectLst/>
                <a:latin typeface="Arial (Body)"/>
                <a:ea typeface="Times New Roman" panose="02020603050405020304" pitchFamily="18" charset="0"/>
                <a:cs typeface="Times New Roman" panose="02020603050405020304" pitchFamily="18" charset="0"/>
              </a:rPr>
              <a:t>Notas do instrutor:</a:t>
            </a:r>
          </a:p>
          <a:p>
            <a:pPr marL="171450" marR="0" indent="-171450">
              <a:lnSpc>
                <a:spcPct val="115000"/>
              </a:lnSpc>
              <a:spcBef>
                <a:spcPts val="1200"/>
              </a:spcBef>
              <a:spcAft>
                <a:spcPts val="600"/>
              </a:spcAft>
              <a:buFont typeface="Arial" panose="020B0604020202020204" pitchFamily="34" charset="0"/>
              <a:buChar char="•"/>
            </a:pPr>
            <a:endParaRPr lang="en-US" sz="1200" b="1" u="sng" dirty="0">
              <a:latin typeface="Arial (Body)"/>
              <a:cs typeface="Calibri"/>
              <a:sym typeface="Calibri"/>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latin typeface="Arial (Body)"/>
                <a:cs typeface="Calibri"/>
                <a:sym typeface="Calibri"/>
              </a:rPr>
              <a:t>Dizer:</a:t>
            </a:r>
            <a:r>
              <a:rPr lang="en-US" sz="1200" b="1" u="none" dirty="0">
                <a:latin typeface="Arial (Body)"/>
                <a:cs typeface="Calibri"/>
                <a:sym typeface="Calibri"/>
              </a:rPr>
              <a:t> </a:t>
            </a:r>
            <a:r>
              <a:rPr lang="en-US" sz="1200" b="1" dirty="0">
                <a:effectLst/>
                <a:latin typeface="Arial (Body)"/>
                <a:ea typeface="Times New Roman" panose="02020603050405020304" pitchFamily="18" charset="0"/>
                <a:cs typeface="Times New Roman" panose="02020603050405020304" pitchFamily="18" charset="0"/>
              </a:rPr>
              <a:t>Existem </a:t>
            </a:r>
            <a:r>
              <a:rPr lang="en-US" sz="1200" dirty="0">
                <a:effectLst/>
                <a:latin typeface="Arial (Body)"/>
                <a:ea typeface="Times New Roman" panose="02020603050405020304" pitchFamily="18" charset="0"/>
                <a:cs typeface="Arial" panose="020B0604020202020204" pitchFamily="34" charset="0"/>
              </a:rPr>
              <a:t>algumas formas eficazes de dar feedback construtivo aos locais de notificação (normalmente clínicas e hospitais) sem embaraçar ou perturbar ninguém. Lembre-se, tudo começa com uma relação positiva, por isso visite o gabinete local e estabeleça uma relação positiva. Depois de o fazer, siga estas sugestões para dar um feedback construtivo. </a:t>
            </a:r>
            <a:r>
              <a:rPr lang="en-US" sz="1200" b="1" dirty="0">
                <a:effectLst/>
                <a:latin typeface="Arial (Body)"/>
              </a:rPr>
              <a:t>&lt;CLICAR&gt; </a:t>
            </a:r>
          </a:p>
          <a:p>
            <a:pPr marL="171450" marR="0" indent="-171450">
              <a:lnSpc>
                <a:spcPct val="115000"/>
              </a:lnSpc>
              <a:spcBef>
                <a:spcPts val="1200"/>
              </a:spcBef>
              <a:spcAft>
                <a:spcPts val="600"/>
              </a:spcAft>
              <a:buFont typeface="Wingdings" panose="05000000000000000000" pitchFamily="2" charset="2"/>
              <a:buChar char="§"/>
            </a:pPr>
            <a:endParaRPr lang="en-US" sz="1200" b="1" u="sng" dirty="0">
              <a:effectLst/>
              <a:latin typeface="Arial (Body)"/>
              <a:cs typeface="Calibri"/>
              <a:sym typeface="Calibri"/>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latin typeface="Arial (Body)"/>
                <a:cs typeface="Calibri"/>
                <a:sym typeface="Calibri"/>
              </a:rPr>
              <a:t>Diga:</a:t>
            </a:r>
            <a:r>
              <a:rPr lang="en-US" sz="1200" b="1" u="none" dirty="0">
                <a:latin typeface="Arial (Body)"/>
                <a:cs typeface="Calibri"/>
                <a:sym typeface="Calibri"/>
              </a:rPr>
              <a:t> </a:t>
            </a:r>
            <a:r>
              <a:rPr lang="en-US" sz="1200" b="0" u="none" dirty="0">
                <a:effectLst/>
                <a:latin typeface="Arial (Body)"/>
                <a:cs typeface="Calibri"/>
                <a:sym typeface="Calibri"/>
              </a:rPr>
              <a:t>O primeiro é </a:t>
            </a:r>
            <a:r>
              <a:rPr lang="en-US" sz="1200" b="0" dirty="0">
                <a:effectLst/>
                <a:latin typeface="Arial (Body)"/>
                <a:ea typeface="Times New Roman" panose="02020603050405020304" pitchFamily="18" charset="0"/>
                <a:cs typeface="Times New Roman" panose="02020603050405020304" pitchFamily="18" charset="0"/>
              </a:rPr>
              <a:t>começar </a:t>
            </a:r>
            <a:r>
              <a:rPr lang="en-US" sz="1200" b="0" dirty="0">
                <a:effectLst/>
                <a:latin typeface="Arial (Body)"/>
                <a:ea typeface="Times New Roman" panose="02020603050405020304" pitchFamily="18" charset="0"/>
                <a:cs typeface="Arial" panose="020B0604020202020204" pitchFamily="34" charset="0"/>
              </a:rPr>
              <a:t>e terminar a conversa apontando o que está a funcionar bem</a:t>
            </a:r>
            <a:r>
              <a:rPr lang="en-US" sz="1200" dirty="0">
                <a:effectLst/>
                <a:latin typeface="Arial (Body)"/>
                <a:ea typeface="Times New Roman" panose="02020603050405020304" pitchFamily="18" charset="0"/>
                <a:cs typeface="Arial" panose="020B0604020202020204" pitchFamily="34" charset="0"/>
              </a:rPr>
              <a:t>. </a:t>
            </a:r>
            <a:r>
              <a:rPr lang="en-US" sz="1200" b="1" dirty="0">
                <a:effectLst/>
                <a:latin typeface="Arial (Body)"/>
                <a:ea typeface="Times New Roman" panose="02020603050405020304" pitchFamily="18" charset="0"/>
                <a:cs typeface="Arial" panose="020B0604020202020204" pitchFamily="34" charset="0"/>
              </a:rPr>
              <a:t>&lt;CLICAR&gt; </a:t>
            </a:r>
            <a:r>
              <a:rPr lang="en-US" sz="1200" dirty="0">
                <a:effectLst/>
                <a:latin typeface="Arial (Body)"/>
                <a:ea typeface="Times New Roman" panose="02020603050405020304" pitchFamily="18" charset="0"/>
                <a:cs typeface="Times New Roman" panose="02020603050405020304" pitchFamily="18" charset="0"/>
              </a:rPr>
              <a:t>Faça perguntas para entender melhor o problema. </a:t>
            </a:r>
            <a:r>
              <a:rPr lang="en-US" sz="1200" b="1" dirty="0">
                <a:effectLst/>
                <a:latin typeface="Arial (Body)"/>
                <a:ea typeface="Times New Roman" panose="02020603050405020304" pitchFamily="18" charset="0"/>
                <a:cs typeface="Times New Roman" panose="02020603050405020304" pitchFamily="18" charset="0"/>
              </a:rPr>
              <a:t>&lt;CLICAR&gt; </a:t>
            </a:r>
            <a:r>
              <a:rPr lang="en-US" sz="1200" dirty="0">
                <a:effectLst/>
                <a:latin typeface="Arial (Body)"/>
                <a:ea typeface="Times New Roman" panose="02020603050405020304" pitchFamily="18" charset="0"/>
                <a:cs typeface="Times New Roman" panose="02020603050405020304" pitchFamily="18" charset="0"/>
              </a:rPr>
              <a:t>Pergunte à pessoa que perguntas ela pode ter para si. </a:t>
            </a:r>
            <a:r>
              <a:rPr lang="en-US" sz="1200" b="1" dirty="0">
                <a:effectLst/>
                <a:latin typeface="Arial (Body)"/>
                <a:ea typeface="Times New Roman" panose="02020603050405020304" pitchFamily="18" charset="0"/>
                <a:cs typeface="Times New Roman" panose="02020603050405020304" pitchFamily="18" charset="0"/>
              </a:rPr>
              <a:t>&lt;CLICAR&gt; </a:t>
            </a:r>
            <a:r>
              <a:rPr lang="en-US" sz="1200" dirty="0">
                <a:effectLst/>
                <a:latin typeface="Arial (Body)"/>
                <a:ea typeface="Times New Roman" panose="02020603050405020304" pitchFamily="18" charset="0"/>
                <a:cs typeface="Times New Roman" panose="02020603050405020304" pitchFamily="18" charset="0"/>
              </a:rPr>
              <a:t>Assegure à pessoa que o vosso objetivo comum é encontrar a solução adequada. </a:t>
            </a:r>
            <a:r>
              <a:rPr lang="en-US" sz="1200" b="1" dirty="0">
                <a:effectLst/>
                <a:latin typeface="Arial (Body)"/>
                <a:ea typeface="Times New Roman" panose="02020603050405020304" pitchFamily="18" charset="0"/>
                <a:cs typeface="Times New Roman" panose="02020603050405020304" pitchFamily="18" charset="0"/>
              </a:rPr>
              <a:t>&lt;CLICAR&gt; </a:t>
            </a:r>
            <a:r>
              <a:rPr lang="en-US" sz="1200" dirty="0">
                <a:effectLst/>
                <a:latin typeface="Arial (Body)"/>
                <a:ea typeface="Times New Roman" panose="02020603050405020304" pitchFamily="18" charset="0"/>
                <a:cs typeface="Times New Roman" panose="02020603050405020304" pitchFamily="18" charset="0"/>
              </a:rPr>
              <a:t>Explique as necessidades de dados - seja específico e preciso sobre o que é necessário e porquê. </a:t>
            </a:r>
            <a:r>
              <a:rPr lang="en-US" sz="1200" b="1" dirty="0">
                <a:effectLst/>
                <a:latin typeface="Arial (Body)"/>
                <a:ea typeface="Times New Roman" panose="02020603050405020304" pitchFamily="18" charset="0"/>
                <a:cs typeface="Times New Roman" panose="02020603050405020304" pitchFamily="18" charset="0"/>
              </a:rPr>
              <a:t>&lt;CLICAR&gt; </a:t>
            </a:r>
            <a:r>
              <a:rPr lang="en-US" sz="1200" dirty="0">
                <a:effectLst/>
                <a:latin typeface="Arial (Body)"/>
                <a:ea typeface="Times New Roman" panose="02020603050405020304" pitchFamily="18" charset="0"/>
                <a:cs typeface="Times New Roman" panose="02020603050405020304" pitchFamily="18" charset="0"/>
              </a:rPr>
              <a:t>Deixe a pessoa saber que está disponível para ajudar mesmo depois da conversa terminar. </a:t>
            </a:r>
            <a:r>
              <a:rPr lang="en-US" sz="1200" b="0" dirty="0">
                <a:effectLst/>
                <a:latin typeface="Arial (Body)"/>
                <a:ea typeface="Times New Roman" panose="02020603050405020304" pitchFamily="18" charset="0"/>
                <a:cs typeface="Times New Roman" panose="02020603050405020304" pitchFamily="18" charset="0"/>
              </a:rPr>
              <a:t>Lembre-se, visitar </a:t>
            </a:r>
            <a:r>
              <a:rPr lang="en-US" sz="1200" dirty="0">
                <a:effectLst/>
                <a:latin typeface="Arial (Body)"/>
                <a:ea typeface="Times New Roman" panose="02020603050405020304" pitchFamily="18" charset="0"/>
                <a:cs typeface="Times New Roman" panose="02020603050405020304" pitchFamily="18" charset="0"/>
              </a:rPr>
              <a:t>o local de campo e estabelecer relações é importante!</a:t>
            </a:r>
          </a:p>
          <a:p>
            <a:endParaRPr lang="en-US" dirty="0"/>
          </a:p>
        </p:txBody>
      </p:sp>
      <p:sp>
        <p:nvSpPr>
          <p:cNvPr id="4" name="Slide Number Placeholder 3"/>
          <p:cNvSpPr>
            <a:spLocks noGrp="1"/>
          </p:cNvSpPr>
          <p:nvPr>
            <p:ph type="sldNum" sz="quarter" idx="5"/>
          </p:nvPr>
        </p:nvSpPr>
        <p:spPr/>
        <p:txBody>
          <a:bodyPr/>
          <a:lstStyle/>
          <a:p>
            <a:pPr>
              <a:defRPr/>
            </a:pPr>
            <a:fld id="{743A8890-BACE-475F-A8B3-9202A2AC36D6}" type="slidenum">
              <a:rPr lang="en-US" altLang="en-US" smtClean="0"/>
              <a:t>21</a:t>
            </a:fld>
            <a:endParaRPr lang="en-US" altLang="en-US"/>
          </a:p>
        </p:txBody>
      </p:sp>
    </p:spTree>
    <p:extLst>
      <p:ext uri="{BB962C8B-B14F-4D97-AF65-F5344CB8AC3E}">
        <p14:creationId xmlns:p14="http://schemas.microsoft.com/office/powerpoint/2010/main" val="35857851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txBody>
          <a:bodyPr/>
          <a:lstStyle/>
          <a:p>
            <a:endParaRPr lang="pt-BR"/>
          </a:p>
        </p:txBody>
      </p:sp>
      <p:sp>
        <p:nvSpPr>
          <p:cNvPr id="3" name="Notes Placeholder 2"/>
          <p:cNvSpPr>
            <a:spLocks noGrp="1"/>
          </p:cNvSpPr>
          <p:nvPr>
            <p:ph type="body" idx="1"/>
          </p:nvPr>
        </p:nvSpPr>
        <p:spPr/>
        <p:txBody>
          <a:bodyPr/>
          <a:lstStyle/>
          <a:p>
            <a:pPr marL="0" marR="0">
              <a:spcBef>
                <a:spcPts val="1200"/>
              </a:spcBef>
              <a:spcAft>
                <a:spcPts val="600"/>
              </a:spcAft>
            </a:pPr>
            <a:r>
              <a:rPr lang="en-US" sz="1200" b="1" dirty="0">
                <a:effectLst/>
                <a:latin typeface="Arial (Body)"/>
              </a:rPr>
              <a:t>Notas do instrutor:</a:t>
            </a:r>
          </a:p>
          <a:p>
            <a:pPr marL="0" marR="0">
              <a:lnSpc>
                <a:spcPct val="115000"/>
              </a:lnSpc>
              <a:spcBef>
                <a:spcPts val="1200"/>
              </a:spcBef>
              <a:spcAft>
                <a:spcPts val="600"/>
              </a:spcAft>
            </a:pPr>
            <a:endParaRPr lang="en-US" sz="1200" dirty="0">
              <a:effectLst/>
              <a:latin typeface="Arial (Body)"/>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v"/>
            </a:pPr>
            <a:r>
              <a:rPr lang="en-US" sz="1200" b="1" i="1" dirty="0">
                <a:effectLst/>
                <a:latin typeface="Arial (Body)"/>
                <a:ea typeface="Times New Roman" panose="02020603050405020304" pitchFamily="18" charset="0"/>
                <a:cs typeface="Arial" panose="020B0604020202020204" pitchFamily="34" charset="0"/>
              </a:rPr>
              <a:t>Com base nos resultados </a:t>
            </a:r>
            <a:r>
              <a:rPr lang="en-US" sz="1200" b="1" i="1" u="sng" dirty="0">
                <a:effectLst/>
                <a:latin typeface="Arial (Body)"/>
                <a:ea typeface="Times New Roman" panose="02020603050405020304" pitchFamily="18" charset="0"/>
                <a:cs typeface="Arial" panose="020B0604020202020204" pitchFamily="34" charset="0"/>
              </a:rPr>
              <a:t>do 1.º trimestre</a:t>
            </a:r>
            <a:r>
              <a:rPr lang="en-US" sz="1200" b="1" i="1" dirty="0">
                <a:effectLst/>
                <a:latin typeface="Arial (Body)"/>
                <a:ea typeface="Times New Roman" panose="02020603050405020304" pitchFamily="18" charset="0"/>
                <a:cs typeface="Arial" panose="020B0604020202020204" pitchFamily="34" charset="0"/>
              </a:rPr>
              <a:t>, os locais de notificação do VIH (ONG) receberam feedback sobre os seus relatórios e foram incentivados a melhorar.  Este gráfico de barras ilustra a exaustividade dos dados por local de notificação para o </a:t>
            </a:r>
            <a:r>
              <a:rPr lang="en-US" sz="1200" b="1" i="1" u="sng" dirty="0">
                <a:effectLst/>
                <a:latin typeface="Arial (Body)"/>
                <a:ea typeface="Times New Roman" panose="02020603050405020304" pitchFamily="18" charset="0"/>
                <a:cs typeface="Arial" panose="020B0604020202020204" pitchFamily="34" charset="0"/>
              </a:rPr>
              <a:t>Trimestre 3 </a:t>
            </a:r>
            <a:r>
              <a:rPr lang="en-US" sz="1200" b="1" i="1" dirty="0">
                <a:effectLst/>
                <a:latin typeface="Arial (Body)"/>
                <a:ea typeface="Times New Roman" panose="02020603050405020304" pitchFamily="18" charset="0"/>
                <a:cs typeface="Arial" panose="020B0604020202020204" pitchFamily="34" charset="0"/>
              </a:rPr>
              <a:t>de 2023; os dados são de seis meses após o </a:t>
            </a:r>
            <a:r>
              <a:rPr lang="en-US" sz="1200" b="1" i="1" u="sng" dirty="0">
                <a:effectLst/>
                <a:latin typeface="Arial (Body)"/>
                <a:ea typeface="Times New Roman" panose="02020603050405020304" pitchFamily="18" charset="0"/>
                <a:cs typeface="Arial" panose="020B0604020202020204" pitchFamily="34" charset="0"/>
              </a:rPr>
              <a:t>Trimestre 1</a:t>
            </a:r>
            <a:r>
              <a:rPr lang="en-US" sz="1200" b="1" i="1" dirty="0">
                <a:effectLst/>
                <a:latin typeface="Arial (Body)"/>
                <a:ea typeface="Times New Roman" panose="02020603050405020304" pitchFamily="18" charset="0"/>
                <a:cs typeface="Arial" panose="020B0604020202020204" pitchFamily="34" charset="0"/>
              </a:rPr>
              <a:t>, que foram apresentados anteriormente. Quatro instalações obtiveram uma pontuação de 100%, cinco outras obtiveram uma pontuação na casa dos 90 e a Clínica X obteve uma pontuação de 87%.</a:t>
            </a:r>
            <a:endParaRPr lang="en-US" sz="1200" b="1" i="1" dirty="0">
              <a:effectLst/>
              <a:latin typeface="Arial (Body)"/>
              <a:ea typeface="Times New Roman" panose="02020603050405020304" pitchFamily="18" charset="0"/>
              <a:cs typeface="Times New Roman" panose="02020603050405020304" pitchFamily="18" charset="0"/>
            </a:endParaRPr>
          </a:p>
          <a:p>
            <a:pPr marL="0" marR="0" indent="0">
              <a:lnSpc>
                <a:spcPct val="115000"/>
              </a:lnSpc>
              <a:spcBef>
                <a:spcPts val="1200"/>
              </a:spcBef>
              <a:spcAft>
                <a:spcPts val="600"/>
              </a:spcAft>
              <a:buFont typeface="Wingdings" panose="05000000000000000000" pitchFamily="2" charset="2"/>
              <a:buNone/>
            </a:pPr>
            <a:endParaRPr lang="en-US" sz="1200" b="0" u="none" dirty="0">
              <a:effectLst/>
              <a:latin typeface="Arial (Body)"/>
              <a:cs typeface="Arial" panose="020B0604020202020204" pitchFamily="34" charset="0"/>
              <a:sym typeface="Calibri"/>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latin typeface="Arial (Body)"/>
                <a:cs typeface="Calibri"/>
                <a:sym typeface="Calibri"/>
              </a:rPr>
              <a:t>Comentário:</a:t>
            </a:r>
            <a:r>
              <a:rPr lang="en-US" sz="1200" b="1" u="none" dirty="0">
                <a:latin typeface="Arial (Body)"/>
                <a:cs typeface="Calibri"/>
                <a:sym typeface="Calibri"/>
              </a:rPr>
              <a:t> </a:t>
            </a:r>
            <a:r>
              <a:rPr lang="en-US" sz="1200" dirty="0">
                <a:effectLst/>
                <a:latin typeface="Arial (Body)"/>
                <a:ea typeface="Times New Roman" panose="02020603050405020304" pitchFamily="18" charset="0"/>
                <a:cs typeface="Arial" panose="020B0604020202020204" pitchFamily="34" charset="0"/>
              </a:rPr>
              <a:t>O diapositivo anterior demonstrou que apenas um estabelecimento tinha 100% de dados completos, em comparação com quatro estabelecimentos neste diapositivo.  No </a:t>
            </a:r>
            <a:r>
              <a:rPr lang="en-US" sz="1200" b="1" dirty="0">
                <a:effectLst/>
                <a:latin typeface="Arial (Body)"/>
                <a:ea typeface="Times New Roman" panose="02020603050405020304" pitchFamily="18" charset="0"/>
                <a:cs typeface="Arial" panose="020B0604020202020204" pitchFamily="34" charset="0"/>
              </a:rPr>
              <a:t>Trimestre 1</a:t>
            </a:r>
            <a:r>
              <a:rPr lang="en-US" sz="1200" dirty="0">
                <a:effectLst/>
                <a:latin typeface="Arial (Body)"/>
                <a:ea typeface="Times New Roman" panose="02020603050405020304" pitchFamily="18" charset="0"/>
                <a:cs typeface="Arial" panose="020B0604020202020204" pitchFamily="34" charset="0"/>
              </a:rPr>
              <a:t>, sete instalações ficaram abaixo do objetivo de 80%; no </a:t>
            </a:r>
            <a:r>
              <a:rPr lang="en-US" sz="1200" b="1" dirty="0">
                <a:effectLst/>
                <a:latin typeface="Arial (Body)"/>
                <a:ea typeface="Times New Roman" panose="02020603050405020304" pitchFamily="18" charset="0"/>
                <a:cs typeface="Arial" panose="020B0604020202020204" pitchFamily="34" charset="0"/>
              </a:rPr>
              <a:t>Trimestre 3</a:t>
            </a:r>
            <a:r>
              <a:rPr lang="en-US" sz="1200" dirty="0">
                <a:effectLst/>
                <a:latin typeface="Arial (Body)"/>
                <a:ea typeface="Times New Roman" panose="02020603050405020304" pitchFamily="18" charset="0"/>
                <a:cs typeface="Arial" panose="020B0604020202020204" pitchFamily="34" charset="0"/>
              </a:rPr>
              <a:t>, apenas uma das 15 instalações não tinha atingido o objetivo de 80%.  Com base nestes resultados, o novo valor de referência para a exaustividade dos dados dos estabelecimentos foi aumentado para 95%.  A Clínica X, o estabelecimento com o pior desempenho, aumentou o grau de exaustividade dos seus dados de 36% para 87%. Anteriormente, a Clínica X tinha recebido avisos de que a exaustividade dos seus dados não era aceitável. No entanto, não resolveu seriamente as suas deficiências até receber o gráfico de desempenho.</a:t>
            </a:r>
            <a:endParaRPr lang="en-US" sz="1200" b="0" dirty="0">
              <a:effectLst/>
              <a:latin typeface="Arial (Body)"/>
              <a:ea typeface="Times New Roman" panose="02020603050405020304" pitchFamily="18" charset="0"/>
              <a:cs typeface="Times New Roman" panose="02020603050405020304" pitchFamily="18" charset="0"/>
            </a:endParaRPr>
          </a:p>
          <a:p>
            <a:pPr marL="285750" marR="0" indent="-285750">
              <a:lnSpc>
                <a:spcPct val="115000"/>
              </a:lnSpc>
              <a:spcBef>
                <a:spcPts val="1200"/>
              </a:spcBef>
              <a:spcAft>
                <a:spcPts val="600"/>
              </a:spcAft>
              <a:buFont typeface="Wingdings" panose="05000000000000000000" pitchFamily="2" charset="2"/>
              <a:buChar char="§"/>
            </a:pPr>
            <a:endParaRPr lang="en-US" sz="1200" b="0" dirty="0">
              <a:effectLst/>
              <a:latin typeface="Arial (Body)"/>
              <a:cs typeface="Times New Roman" panose="02020603050405020304" pitchFamily="18"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Body)"/>
              </a:rPr>
              <a:t>Pergunta:</a:t>
            </a:r>
            <a:r>
              <a:rPr lang="en-US" sz="1200" b="1" u="none" dirty="0">
                <a:effectLst/>
                <a:latin typeface="Arial (Body)"/>
              </a:rPr>
              <a:t> </a:t>
            </a:r>
            <a:r>
              <a:rPr lang="en-US" sz="1200" b="0" dirty="0">
                <a:effectLst/>
                <a:latin typeface="Arial (Body)"/>
              </a:rPr>
              <a:t>Como é que acha que o gráfico de informações sobre o desempenho fornecido pode ter levado a melhorias na exaustividade dos dados da Clínica X?</a:t>
            </a:r>
            <a:endParaRPr lang="en-US" sz="1200" b="1" i="0" dirty="0">
              <a:effectLst/>
              <a:latin typeface="Arial (Body)"/>
              <a:ea typeface="+mn-ea"/>
              <a:cs typeface="Arial" charset="0"/>
            </a:endParaRPr>
          </a:p>
          <a:p>
            <a:pPr marL="285750" marR="0" indent="-285750">
              <a:lnSpc>
                <a:spcPct val="115000"/>
              </a:lnSpc>
              <a:spcBef>
                <a:spcPts val="1200"/>
              </a:spcBef>
              <a:spcAft>
                <a:spcPts val="600"/>
              </a:spcAft>
              <a:buFont typeface="Wingdings" panose="05000000000000000000" pitchFamily="2" charset="2"/>
              <a:buChar char="§"/>
            </a:pPr>
            <a:endParaRPr lang="en-US" sz="1200" b="1" i="0" dirty="0">
              <a:effectLst/>
              <a:latin typeface="Arial (Body)"/>
              <a:ea typeface="+mn-ea"/>
              <a:cs typeface="Arial" charset="0"/>
            </a:endParaRPr>
          </a:p>
          <a:p>
            <a:pPr marL="171450" marR="0" indent="-171450">
              <a:lnSpc>
                <a:spcPct val="115000"/>
              </a:lnSpc>
              <a:spcBef>
                <a:spcPts val="1200"/>
              </a:spcBef>
              <a:spcAft>
                <a:spcPts val="600"/>
              </a:spcAft>
              <a:buFont typeface="Wingdings" panose="05000000000000000000" pitchFamily="2" charset="2"/>
              <a:buChar char="§"/>
            </a:pPr>
            <a:r>
              <a:rPr lang="en-US" sz="1200" b="1" i="0" u="sng" dirty="0">
                <a:effectLst/>
                <a:latin typeface="Arial (Body)"/>
                <a:ea typeface="+mn-ea"/>
                <a:cs typeface="Arial" charset="0"/>
              </a:rPr>
              <a:t>Facilite</a:t>
            </a:r>
            <a:r>
              <a:rPr lang="en-US" sz="1200" b="1" i="0" u="none" dirty="0">
                <a:effectLst/>
                <a:latin typeface="Arial (Body)"/>
                <a:ea typeface="+mn-ea"/>
                <a:cs typeface="Arial" charset="0"/>
              </a:rPr>
              <a:t> </a:t>
            </a:r>
            <a:r>
              <a:rPr lang="en-US" sz="1200" i="0" dirty="0">
                <a:effectLst/>
                <a:latin typeface="Arial (Body)"/>
                <a:ea typeface="Times New Roman" panose="02020603050405020304" pitchFamily="18" charset="0"/>
                <a:cs typeface="Arial" panose="020B0604020202020204" pitchFamily="34" charset="0"/>
              </a:rPr>
              <a:t>um debate com base nas respostas dos participantes.</a:t>
            </a:r>
          </a:p>
          <a:p>
            <a:pPr marL="171450" marR="0" indent="-171450">
              <a:lnSpc>
                <a:spcPct val="115000"/>
              </a:lnSpc>
              <a:spcBef>
                <a:spcPts val="1200"/>
              </a:spcBef>
              <a:spcAft>
                <a:spcPts val="600"/>
              </a:spcAft>
              <a:buFont typeface="Wingdings" panose="05000000000000000000" pitchFamily="2" charset="2"/>
              <a:buChar char="§"/>
            </a:pPr>
            <a:endParaRPr lang="en-US" sz="1200" i="0" dirty="0">
              <a:effectLst/>
              <a:latin typeface="Arial (Body)"/>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i="0" u="sng" dirty="0">
                <a:effectLst/>
                <a:latin typeface="Arial (Body)"/>
                <a:ea typeface="Times New Roman" panose="02020603050405020304" pitchFamily="18" charset="0"/>
                <a:cs typeface="Arial" panose="020B0604020202020204" pitchFamily="34" charset="0"/>
              </a:rPr>
              <a:t>Resumir</a:t>
            </a:r>
            <a:r>
              <a:rPr lang="en-US" sz="1200" b="1" i="0" u="none" dirty="0">
                <a:effectLst/>
                <a:latin typeface="Arial (Body)"/>
                <a:ea typeface="Times New Roman" panose="02020603050405020304" pitchFamily="18" charset="0"/>
                <a:cs typeface="Arial" panose="020B0604020202020204" pitchFamily="34" charset="0"/>
              </a:rPr>
              <a:t> </a:t>
            </a:r>
            <a:r>
              <a:rPr lang="en-US" sz="1200" i="0" dirty="0">
                <a:effectLst/>
                <a:latin typeface="Arial (Body)"/>
                <a:ea typeface="Times New Roman" panose="02020603050405020304" pitchFamily="18" charset="0"/>
                <a:cs typeface="Arial" panose="020B0604020202020204" pitchFamily="34" charset="0"/>
              </a:rPr>
              <a:t>o debate reconhecendo as respostas comuns dos participantes antes de passar ao diapositivo seguinte.</a:t>
            </a:r>
            <a:endParaRPr lang="en-US" sz="1200" i="0" dirty="0">
              <a:effectLst/>
              <a:latin typeface="Arial (Body)"/>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pPr>
              <a:defRPr/>
            </a:pPr>
            <a:fld id="{743A8890-BACE-475F-A8B3-9202A2AC36D6}" type="slidenum">
              <a:rPr lang="en-US" altLang="en-US" smtClean="0"/>
              <a:t>22</a:t>
            </a:fld>
            <a:endParaRPr lang="en-US" altLang="en-US"/>
          </a:p>
        </p:txBody>
      </p:sp>
    </p:spTree>
    <p:extLst>
      <p:ext uri="{BB962C8B-B14F-4D97-AF65-F5344CB8AC3E}">
        <p14:creationId xmlns:p14="http://schemas.microsoft.com/office/powerpoint/2010/main" val="5959533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txBody>
          <a:bodyPr/>
          <a:lstStyle/>
          <a:p>
            <a:endParaRPr lang="pt-BR"/>
          </a:p>
        </p:txBody>
      </p:sp>
      <p:sp>
        <p:nvSpPr>
          <p:cNvPr id="3" name="Notes Placeholder 2"/>
          <p:cNvSpPr>
            <a:spLocks noGrp="1"/>
          </p:cNvSpPr>
          <p:nvPr>
            <p:ph type="body" idx="1"/>
          </p:nvPr>
        </p:nvSpPr>
        <p:spPr/>
        <p:txBody>
          <a:bodyPr/>
          <a:lstStyle/>
          <a:p>
            <a:r>
              <a:rPr lang="en-US" sz="1200" b="1" dirty="0">
                <a:latin typeface="Arial (Body)"/>
              </a:rPr>
              <a:t>Notas do instrutor: </a:t>
            </a:r>
          </a:p>
          <a:p>
            <a:pPr marL="0" marR="0">
              <a:lnSpc>
                <a:spcPct val="115000"/>
              </a:lnSpc>
              <a:spcBef>
                <a:spcPts val="1200"/>
              </a:spcBef>
              <a:spcAft>
                <a:spcPts val="600"/>
              </a:spcAft>
            </a:pPr>
            <a:endParaRPr lang="en-US" sz="1200" dirty="0">
              <a:effectLst/>
              <a:latin typeface="Arial (Body)"/>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v"/>
            </a:pPr>
            <a:r>
              <a:rPr lang="en-US" sz="1200" b="1" i="1" dirty="0">
                <a:effectLst/>
                <a:latin typeface="Arial (Body)"/>
                <a:ea typeface="Times New Roman" panose="02020603050405020304" pitchFamily="18" charset="0"/>
                <a:cs typeface="Arial" panose="020B0604020202020204" pitchFamily="34" charset="0"/>
              </a:rPr>
              <a:t>Este é um diapositivo da Percentagem de estabelecimentos que comunicam dentro do prazo, por distrito do país do Benim, em África. As linhas representam os 22 distritos do Benim. As colunas são 13 semanas correspondentes à semana anterior ao início do programa FETP-Frontline, até ao final do programa. O programa FETP-Frontline inscreveu um participante de quase todos os distritos. Estes participantes informaram os seus estabelecimentos de que iriam verificar todas as semanas a atualidade da apresentação dos dados de vigilância.  No gráfico, verde é bom, vermelho é mau.</a:t>
            </a:r>
            <a:endParaRPr lang="en-US" sz="1200" b="1" i="1" dirty="0">
              <a:effectLst/>
              <a:latin typeface="Arial (Body)"/>
              <a:ea typeface="Times New Roman" panose="02020603050405020304" pitchFamily="18" charset="0"/>
              <a:cs typeface="Times New Roman" panose="02020603050405020304" pitchFamily="18" charset="0"/>
            </a:endParaRPr>
          </a:p>
          <a:p>
            <a:pPr marL="0" marR="0">
              <a:spcBef>
                <a:spcPts val="1200"/>
              </a:spcBef>
              <a:spcAft>
                <a:spcPts val="600"/>
              </a:spcAft>
            </a:pPr>
            <a:endParaRPr lang="en-US" sz="1200" b="1" dirty="0">
              <a:effectLst/>
              <a:latin typeface="Arial (Body)"/>
            </a:endParaRPr>
          </a:p>
          <a:p>
            <a:pPr marL="171450" marR="0" indent="-171450">
              <a:spcBef>
                <a:spcPts val="1200"/>
              </a:spcBef>
              <a:spcAft>
                <a:spcPts val="600"/>
              </a:spcAft>
              <a:buFont typeface="Wingdings" panose="05000000000000000000" pitchFamily="2" charset="2"/>
              <a:buChar char="§"/>
            </a:pPr>
            <a:r>
              <a:rPr lang="en-US" sz="1200" b="1" u="sng" dirty="0">
                <a:effectLst/>
                <a:latin typeface="Arial (Body)"/>
              </a:rPr>
              <a:t>Perguntar:</a:t>
            </a:r>
            <a:r>
              <a:rPr lang="en-US" sz="1200" b="1" u="none" dirty="0">
                <a:effectLst/>
                <a:latin typeface="Arial (Body)"/>
              </a:rPr>
              <a:t> </a:t>
            </a:r>
            <a:r>
              <a:rPr lang="en-US" sz="1200" b="0" dirty="0">
                <a:effectLst/>
                <a:latin typeface="Arial (Body)"/>
              </a:rPr>
              <a:t>O que é que viu durante a semana antes do início do FETP-Frontline?  </a:t>
            </a:r>
            <a:r>
              <a:rPr lang="en-US" sz="1200" b="1" i="0" dirty="0">
                <a:effectLst/>
                <a:latin typeface="Arial (Body)"/>
                <a:ea typeface="Times New Roman" panose="02020603050405020304" pitchFamily="18" charset="0"/>
                <a:cs typeface="Times New Roman" panose="02020603050405020304" pitchFamily="18" charset="0"/>
              </a:rPr>
              <a:t>Resposta</a:t>
            </a:r>
            <a:r>
              <a:rPr lang="en-US" sz="1200" b="1" i="1" dirty="0">
                <a:effectLst/>
                <a:latin typeface="Arial (Body)"/>
                <a:ea typeface="Times New Roman" panose="02020603050405020304" pitchFamily="18" charset="0"/>
                <a:cs typeface="Times New Roman" panose="02020603050405020304" pitchFamily="18" charset="0"/>
              </a:rPr>
              <a:t>: </a:t>
            </a:r>
            <a:r>
              <a:rPr lang="en-US" sz="1200" i="1" dirty="0">
                <a:effectLst/>
                <a:latin typeface="Arial (Body)"/>
                <a:ea typeface="Times New Roman" panose="02020603050405020304" pitchFamily="18" charset="0"/>
                <a:cs typeface="Times New Roman" panose="02020603050405020304" pitchFamily="18" charset="0"/>
              </a:rPr>
              <a:t>Principalmente laranja, cor-de-rosa e vermelho.</a:t>
            </a:r>
          </a:p>
          <a:p>
            <a:endParaRPr lang="en-US" sz="1200" dirty="0">
              <a:latin typeface="Arial (Body)"/>
            </a:endParaRPr>
          </a:p>
          <a:p>
            <a:endParaRPr lang="en-US" dirty="0"/>
          </a:p>
        </p:txBody>
      </p:sp>
      <p:sp>
        <p:nvSpPr>
          <p:cNvPr id="4" name="Slide Number Placeholder 3"/>
          <p:cNvSpPr>
            <a:spLocks noGrp="1"/>
          </p:cNvSpPr>
          <p:nvPr>
            <p:ph type="sldNum" sz="quarter" idx="5"/>
          </p:nvPr>
        </p:nvSpPr>
        <p:spPr/>
        <p:txBody>
          <a:bodyPr/>
          <a:lstStyle/>
          <a:p>
            <a:pPr>
              <a:defRPr/>
            </a:pPr>
            <a:fld id="{743A8890-BACE-475F-A8B3-9202A2AC36D6}" type="slidenum">
              <a:rPr lang="en-US" altLang="en-US" smtClean="0"/>
              <a:t>23</a:t>
            </a:fld>
            <a:endParaRPr lang="en-US" altLang="en-US"/>
          </a:p>
        </p:txBody>
      </p:sp>
    </p:spTree>
    <p:extLst>
      <p:ext uri="{BB962C8B-B14F-4D97-AF65-F5344CB8AC3E}">
        <p14:creationId xmlns:p14="http://schemas.microsoft.com/office/powerpoint/2010/main" val="207054136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txBody>
          <a:bodyPr/>
          <a:lstStyle/>
          <a:p>
            <a:endParaRPr lang="pt-BR"/>
          </a:p>
        </p:txBody>
      </p:sp>
      <p:sp>
        <p:nvSpPr>
          <p:cNvPr id="3" name="Notes Placeholder 2"/>
          <p:cNvSpPr>
            <a:spLocks noGrp="1"/>
          </p:cNvSpPr>
          <p:nvPr>
            <p:ph type="body" idx="1"/>
          </p:nvPr>
        </p:nvSpPr>
        <p:spPr/>
        <p:txBody>
          <a:bodyPr/>
          <a:lstStyle/>
          <a:p>
            <a:r>
              <a:rPr lang="en-US" sz="1200" b="1" dirty="0">
                <a:latin typeface="Arial (Body)"/>
              </a:rPr>
              <a:t>Notas do instrutor: </a:t>
            </a:r>
            <a:endParaRPr lang="en-US" sz="1200" b="1" u="none" dirty="0">
              <a:effectLst/>
              <a:latin typeface="Arial (Body)"/>
            </a:endParaRPr>
          </a:p>
          <a:p>
            <a:endParaRPr lang="en-US" sz="1200" b="1" u="none" dirty="0">
              <a:effectLst/>
              <a:latin typeface="Arial (Body)"/>
            </a:endParaRPr>
          </a:p>
          <a:p>
            <a:pPr marL="171450" indent="-171450">
              <a:buFont typeface="Wingdings" panose="05000000000000000000" pitchFamily="2" charset="2"/>
              <a:buChar char="§"/>
            </a:pPr>
            <a:r>
              <a:rPr lang="en-US" sz="1200" b="1" u="sng" dirty="0">
                <a:effectLst/>
                <a:latin typeface="Arial (Body)"/>
              </a:rPr>
              <a:t>Perguntar:</a:t>
            </a:r>
            <a:r>
              <a:rPr lang="en-US" sz="1200" b="1" u="none" dirty="0">
                <a:effectLst/>
                <a:latin typeface="Arial (Body)"/>
              </a:rPr>
              <a:t> </a:t>
            </a:r>
            <a:r>
              <a:rPr lang="en-US" sz="1200" b="0" dirty="0">
                <a:effectLst/>
                <a:latin typeface="Arial (Body)"/>
              </a:rPr>
              <a:t>A meio do curso, o que é que vê? </a:t>
            </a:r>
            <a:r>
              <a:rPr lang="en-US" sz="1200" b="1" i="0" dirty="0">
                <a:effectLst/>
                <a:latin typeface="Arial (Body)"/>
                <a:ea typeface="Times New Roman" panose="02020603050405020304" pitchFamily="18" charset="0"/>
                <a:cs typeface="Times New Roman" panose="02020603050405020304" pitchFamily="18" charset="0"/>
              </a:rPr>
              <a:t>Resposta: </a:t>
            </a:r>
            <a:r>
              <a:rPr lang="en-US" sz="1200" i="1" dirty="0">
                <a:effectLst/>
                <a:latin typeface="Arial (Body)"/>
                <a:ea typeface="Times New Roman" panose="02020603050405020304" pitchFamily="18" charset="0"/>
                <a:cs typeface="Times New Roman" panose="02020603050405020304" pitchFamily="18" charset="0"/>
              </a:rPr>
              <a:t>Mais verde.</a:t>
            </a:r>
          </a:p>
          <a:p>
            <a:endParaRPr lang="en-US" dirty="0"/>
          </a:p>
        </p:txBody>
      </p:sp>
      <p:sp>
        <p:nvSpPr>
          <p:cNvPr id="4" name="Slide Number Placeholder 3"/>
          <p:cNvSpPr>
            <a:spLocks noGrp="1"/>
          </p:cNvSpPr>
          <p:nvPr>
            <p:ph type="sldNum" sz="quarter" idx="5"/>
          </p:nvPr>
        </p:nvSpPr>
        <p:spPr/>
        <p:txBody>
          <a:bodyPr/>
          <a:lstStyle/>
          <a:p>
            <a:pPr>
              <a:defRPr/>
            </a:pPr>
            <a:fld id="{743A8890-BACE-475F-A8B3-9202A2AC36D6}" type="slidenum">
              <a:rPr lang="en-US" altLang="en-US" smtClean="0"/>
              <a:t>24</a:t>
            </a:fld>
            <a:endParaRPr lang="en-US" altLang="en-US"/>
          </a:p>
        </p:txBody>
      </p:sp>
    </p:spTree>
    <p:extLst>
      <p:ext uri="{BB962C8B-B14F-4D97-AF65-F5344CB8AC3E}">
        <p14:creationId xmlns:p14="http://schemas.microsoft.com/office/powerpoint/2010/main" val="270461301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txBody>
          <a:bodyPr/>
          <a:lstStyle/>
          <a:p>
            <a:endParaRPr lang="pt-BR"/>
          </a:p>
        </p:txBody>
      </p:sp>
      <p:sp>
        <p:nvSpPr>
          <p:cNvPr id="3" name="Notes Placeholder 2"/>
          <p:cNvSpPr>
            <a:spLocks noGrp="1"/>
          </p:cNvSpPr>
          <p:nvPr>
            <p:ph type="body" idx="1"/>
          </p:nvPr>
        </p:nvSpPr>
        <p:spPr/>
        <p:txBody>
          <a:bodyPr/>
          <a:lstStyle/>
          <a:p>
            <a:r>
              <a:rPr lang="en-US" sz="1200" b="1" dirty="0">
                <a:latin typeface="Arial (Body)"/>
              </a:rPr>
              <a:t>Notas do instrutor: </a:t>
            </a:r>
          </a:p>
          <a:p>
            <a:pPr marL="171450" marR="0" indent="-171450">
              <a:spcBef>
                <a:spcPts val="1200"/>
              </a:spcBef>
              <a:spcAft>
                <a:spcPts val="600"/>
              </a:spcAft>
              <a:buFont typeface="Arial" panose="020B0604020202020204" pitchFamily="34" charset="0"/>
              <a:buChar char="•"/>
            </a:pPr>
            <a:endParaRPr lang="en-US" sz="1200" b="1" u="sng" dirty="0">
              <a:effectLst/>
              <a:latin typeface="Arial (Body)"/>
            </a:endParaRPr>
          </a:p>
          <a:p>
            <a:pPr marL="171450" marR="0" indent="-171450">
              <a:spcBef>
                <a:spcPts val="1200"/>
              </a:spcBef>
              <a:spcAft>
                <a:spcPts val="600"/>
              </a:spcAft>
              <a:buFont typeface="Wingdings" panose="05000000000000000000" pitchFamily="2" charset="2"/>
              <a:buChar char="§"/>
            </a:pPr>
            <a:r>
              <a:rPr lang="en-US" sz="1200" b="1" u="sng" dirty="0">
                <a:effectLst/>
                <a:latin typeface="Arial (Body)"/>
              </a:rPr>
              <a:t>Perguntar:</a:t>
            </a:r>
            <a:r>
              <a:rPr lang="en-US" sz="1200" b="1" u="none" dirty="0">
                <a:effectLst/>
                <a:latin typeface="Arial (Body)"/>
              </a:rPr>
              <a:t> </a:t>
            </a:r>
            <a:r>
              <a:rPr lang="en-US" sz="1200" b="0" dirty="0">
                <a:effectLst/>
                <a:latin typeface="Arial (Body)"/>
              </a:rPr>
              <a:t>No final do FETP-Frontline, o que é que vê? </a:t>
            </a:r>
            <a:r>
              <a:rPr lang="en-US" sz="1200" b="1" i="0" dirty="0">
                <a:effectLst/>
                <a:latin typeface="Arial (Body)"/>
                <a:ea typeface="Times New Roman" panose="02020603050405020304" pitchFamily="18" charset="0"/>
                <a:cs typeface="Times New Roman" panose="02020603050405020304" pitchFamily="18" charset="0"/>
              </a:rPr>
              <a:t>Resposta: </a:t>
            </a:r>
            <a:r>
              <a:rPr lang="en-US" sz="1200" i="1" dirty="0">
                <a:effectLst/>
                <a:latin typeface="Arial (Body)"/>
                <a:ea typeface="Times New Roman" panose="02020603050405020304" pitchFamily="18" charset="0"/>
                <a:cs typeface="Times New Roman" panose="02020603050405020304" pitchFamily="18" charset="0"/>
              </a:rPr>
              <a:t> Maioritariamente verde.</a:t>
            </a:r>
          </a:p>
          <a:p>
            <a:pPr marL="171450" marR="0" indent="-171450">
              <a:spcBef>
                <a:spcPts val="1200"/>
              </a:spcBef>
              <a:spcAft>
                <a:spcPts val="600"/>
              </a:spcAft>
              <a:buFont typeface="Wingdings" panose="05000000000000000000" pitchFamily="2" charset="2"/>
              <a:buChar char="§"/>
            </a:pPr>
            <a:endParaRPr lang="en-US" sz="1200" b="1" i="1" u="sng" dirty="0">
              <a:effectLst/>
              <a:latin typeface="Arial (Body)"/>
              <a:cs typeface="Times New Roman" panose="02020603050405020304" pitchFamily="18" charset="0"/>
              <a:sym typeface="Calibri"/>
            </a:endParaRPr>
          </a:p>
          <a:p>
            <a:pPr marL="171450" marR="0" indent="-171450">
              <a:spcBef>
                <a:spcPts val="1200"/>
              </a:spcBef>
              <a:spcAft>
                <a:spcPts val="600"/>
              </a:spcAft>
              <a:buFont typeface="Wingdings" panose="05000000000000000000" pitchFamily="2" charset="2"/>
              <a:buChar char="§"/>
            </a:pPr>
            <a:r>
              <a:rPr lang="en-US" sz="1200" b="1" u="sng" dirty="0" err="1">
                <a:latin typeface="Arial (Body)"/>
                <a:cs typeface="Calibri"/>
                <a:sym typeface="Calibri"/>
              </a:rPr>
              <a:t>Dizer</a:t>
            </a:r>
            <a:r>
              <a:rPr lang="en-US" sz="1200" b="1" u="sng" dirty="0">
                <a:latin typeface="Arial (Body)"/>
                <a:cs typeface="Calibri"/>
                <a:sym typeface="Calibri"/>
              </a:rPr>
              <a:t>:</a:t>
            </a:r>
            <a:r>
              <a:rPr lang="en-US" sz="1200" b="1" u="none" dirty="0">
                <a:latin typeface="Arial (Body)"/>
                <a:cs typeface="Calibri"/>
                <a:sym typeface="Calibri"/>
              </a:rPr>
              <a:t> </a:t>
            </a:r>
            <a:r>
              <a:rPr lang="en-US" sz="1200" dirty="0" err="1">
                <a:effectLst/>
                <a:latin typeface="Arial (Body)"/>
                <a:ea typeface="Times New Roman" panose="02020603050405020304" pitchFamily="18" charset="0"/>
                <a:cs typeface="Times New Roman" panose="02020603050405020304" pitchFamily="18" charset="0"/>
              </a:rPr>
              <a:t>Isto</a:t>
            </a:r>
            <a:r>
              <a:rPr lang="en-US" sz="1200" dirty="0">
                <a:effectLst/>
                <a:latin typeface="Arial (Body)"/>
                <a:ea typeface="Times New Roman" panose="02020603050405020304" pitchFamily="18" charset="0"/>
                <a:cs typeface="Times New Roman" panose="02020603050405020304" pitchFamily="18" charset="0"/>
              </a:rPr>
              <a:t> demonstra que a monitorização e o feedback funcionam.  Esperamos que todos tenham um impacto semelhante! </a:t>
            </a:r>
          </a:p>
          <a:p>
            <a:endParaRPr lang="en-US" dirty="0"/>
          </a:p>
        </p:txBody>
      </p:sp>
      <p:sp>
        <p:nvSpPr>
          <p:cNvPr id="4" name="Slide Number Placeholder 3"/>
          <p:cNvSpPr>
            <a:spLocks noGrp="1"/>
          </p:cNvSpPr>
          <p:nvPr>
            <p:ph type="sldNum" sz="quarter" idx="5"/>
          </p:nvPr>
        </p:nvSpPr>
        <p:spPr/>
        <p:txBody>
          <a:bodyPr/>
          <a:lstStyle/>
          <a:p>
            <a:pPr>
              <a:defRPr/>
            </a:pPr>
            <a:fld id="{743A8890-BACE-475F-A8B3-9202A2AC36D6}" type="slidenum">
              <a:rPr lang="en-US" altLang="en-US" smtClean="0"/>
              <a:t>25</a:t>
            </a:fld>
            <a:endParaRPr lang="en-US" altLang="en-US"/>
          </a:p>
        </p:txBody>
      </p:sp>
    </p:spTree>
    <p:extLst>
      <p:ext uri="{BB962C8B-B14F-4D97-AF65-F5344CB8AC3E}">
        <p14:creationId xmlns:p14="http://schemas.microsoft.com/office/powerpoint/2010/main" val="385343098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txBody>
          <a:bodyPr/>
          <a:lstStyle/>
          <a:p>
            <a:endParaRPr lang="pt-BR"/>
          </a:p>
        </p:txBody>
      </p:sp>
      <p:sp>
        <p:nvSpPr>
          <p:cNvPr id="3" name="Notes Placeholder 2"/>
          <p:cNvSpPr>
            <a:spLocks noGrp="1"/>
          </p:cNvSpPr>
          <p:nvPr>
            <p:ph type="body" idx="1"/>
          </p:nvPr>
        </p:nvSpPr>
        <p:spPr/>
        <p:txBody>
          <a:bodyPr/>
          <a:lstStyle/>
          <a:p>
            <a:pPr marL="0" marR="0">
              <a:lnSpc>
                <a:spcPct val="115000"/>
              </a:lnSpc>
              <a:spcBef>
                <a:spcPts val="1200"/>
              </a:spcBef>
              <a:spcAft>
                <a:spcPts val="600"/>
              </a:spcAft>
            </a:pPr>
            <a:r>
              <a:rPr lang="en-US" sz="1200" b="1" dirty="0">
                <a:effectLst/>
                <a:latin typeface="Arial (Body)"/>
                <a:ea typeface="Times New Roman" panose="02020603050405020304" pitchFamily="18" charset="0"/>
                <a:cs typeface="Times New Roman" panose="02020603050405020304" pitchFamily="18" charset="0"/>
              </a:rPr>
              <a:t>Notas do instrutor:</a:t>
            </a:r>
            <a:endParaRPr lang="en-US" sz="1200" dirty="0">
              <a:effectLst/>
              <a:latin typeface="Arial (Body)"/>
              <a:ea typeface="Times New Roman" panose="02020603050405020304" pitchFamily="18" charset="0"/>
              <a:cs typeface="Times New Roman" panose="02020603050405020304" pitchFamily="18" charset="0"/>
            </a:endParaRPr>
          </a:p>
          <a:p>
            <a:pPr marL="0" marR="0" eaLnBrk="0" fontAlgn="base" hangingPunct="0">
              <a:spcBef>
                <a:spcPts val="430"/>
              </a:spcBef>
              <a:spcAft>
                <a:spcPts val="0"/>
              </a:spcAft>
            </a:pPr>
            <a:endParaRPr lang="en-US" sz="1200" i="1" kern="1200" dirty="0">
              <a:effectLst/>
              <a:latin typeface="Arial (Body)"/>
              <a:ea typeface="MS Mincho" panose="02020609040205080304" pitchFamily="49" charset="-128"/>
              <a:cs typeface="Times New Roman" panose="02020603050405020304" pitchFamily="18" charset="0"/>
            </a:endParaRPr>
          </a:p>
          <a:p>
            <a:pPr marL="171450" marR="0" lvl="0" indent="-171450" algn="l" defTabSz="914400" rtl="0" eaLnBrk="0" fontAlgn="base" latinLnBrk="0" hangingPunct="0">
              <a:lnSpc>
                <a:spcPct val="100000"/>
              </a:lnSpc>
              <a:spcBef>
                <a:spcPts val="430"/>
              </a:spcBef>
              <a:spcAft>
                <a:spcPts val="0"/>
              </a:spcAft>
              <a:buClrTx/>
              <a:buSzTx/>
              <a:buFont typeface="Wingdings" panose="05000000000000000000" pitchFamily="2" charset="2"/>
              <a:buChar char="v"/>
              <a:tabLst/>
              <a:defRPr/>
            </a:pPr>
            <a:r>
              <a:rPr lang="en-US" sz="1200" b="1" i="1" kern="1200" dirty="0">
                <a:solidFill>
                  <a:schemeClr val="tx1"/>
                </a:solidFill>
                <a:effectLst/>
                <a:latin typeface="Arial (Body)"/>
                <a:ea typeface="+mn-ea"/>
                <a:cs typeface="+mn-cs"/>
              </a:rPr>
              <a:t>Destaque para o </a:t>
            </a:r>
            <a:r>
              <a:rPr lang="en-US" b="1" i="1" dirty="0">
                <a:solidFill>
                  <a:srgbClr val="444444"/>
                </a:solidFill>
                <a:effectLst/>
                <a:latin typeface="Arial (Body)"/>
              </a:rPr>
              <a:t>Uma </a:t>
            </a:r>
            <a:r>
              <a:rPr lang="en-US" b="1" i="1" dirty="0" err="1">
                <a:solidFill>
                  <a:srgbClr val="444444"/>
                </a:solidFill>
                <a:effectLst/>
                <a:latin typeface="Arial (Body)"/>
              </a:rPr>
              <a:t>Só</a:t>
            </a:r>
            <a:r>
              <a:rPr lang="en-US" b="1" i="1" dirty="0">
                <a:solidFill>
                  <a:srgbClr val="444444"/>
                </a:solidFill>
                <a:effectLst/>
                <a:latin typeface="Arial (Body)"/>
              </a:rPr>
              <a:t> </a:t>
            </a:r>
            <a:r>
              <a:rPr lang="en-US" b="1" i="1" dirty="0" err="1">
                <a:solidFill>
                  <a:srgbClr val="444444"/>
                </a:solidFill>
                <a:effectLst/>
                <a:latin typeface="Arial (Body)"/>
              </a:rPr>
              <a:t>Saúde</a:t>
            </a:r>
            <a:r>
              <a:rPr lang="en-US" sz="1200" b="1" i="1" kern="1200" dirty="0">
                <a:solidFill>
                  <a:schemeClr val="tx1"/>
                </a:solidFill>
                <a:effectLst/>
                <a:latin typeface="Arial (Body)"/>
                <a:ea typeface="+mn-ea"/>
                <a:cs typeface="+mn-cs"/>
              </a:rPr>
              <a:t>: </a:t>
            </a:r>
            <a:r>
              <a:rPr lang="en-US" sz="1200" b="1" i="1" dirty="0">
                <a:latin typeface="Arial (Body)"/>
                <a:cs typeface="+mn-cs"/>
              </a:rPr>
              <a:t>Como </a:t>
            </a:r>
            <a:r>
              <a:rPr lang="en-US" sz="1200" b="1" i="1" kern="1200" dirty="0">
                <a:solidFill>
                  <a:schemeClr val="tx1"/>
                </a:solidFill>
                <a:effectLst/>
                <a:latin typeface="Arial (Body)"/>
                <a:ea typeface="+mn-ea"/>
                <a:cs typeface="+mn-cs"/>
              </a:rPr>
              <a:t>esta </a:t>
            </a:r>
            <a:r>
              <a:rPr lang="en-US" sz="1200" b="1" i="1" dirty="0">
                <a:latin typeface="Arial (Body)"/>
                <a:cs typeface="+mn-cs"/>
              </a:rPr>
              <a:t>apresentação discute, uma das possíveis causas da má qualidade dos dados é a incompatibilidade dos sistemas de informação. Tendo em conta este facto, vale a pena rever os graus de colaboração nos sistemas de </a:t>
            </a:r>
            <a:r>
              <a:rPr lang="en-US" sz="1200" b="1" i="1" dirty="0" err="1">
                <a:latin typeface="Arial (Body)"/>
                <a:cs typeface="+mn-cs"/>
              </a:rPr>
              <a:t>vigilância</a:t>
            </a:r>
            <a:r>
              <a:rPr lang="en-US" sz="1200" b="1" i="1" dirty="0">
                <a:latin typeface="Arial (Body)"/>
                <a:cs typeface="+mn-cs"/>
              </a:rPr>
              <a:t> </a:t>
            </a:r>
            <a:r>
              <a:rPr lang="en-US" b="1" i="1" dirty="0">
                <a:solidFill>
                  <a:srgbClr val="444444"/>
                </a:solidFill>
                <a:effectLst/>
                <a:latin typeface="Arial (Body)"/>
              </a:rPr>
              <a:t>Uma </a:t>
            </a:r>
            <a:r>
              <a:rPr lang="en-US" b="1" i="1" dirty="0" err="1">
                <a:solidFill>
                  <a:srgbClr val="444444"/>
                </a:solidFill>
                <a:effectLst/>
                <a:latin typeface="Arial (Body)"/>
              </a:rPr>
              <a:t>Só</a:t>
            </a:r>
            <a:r>
              <a:rPr lang="en-US" b="1" i="1" dirty="0">
                <a:solidFill>
                  <a:srgbClr val="444444"/>
                </a:solidFill>
                <a:effectLst/>
                <a:latin typeface="Arial (Body)"/>
              </a:rPr>
              <a:t> </a:t>
            </a:r>
            <a:r>
              <a:rPr lang="en-US" b="1" i="1" dirty="0" err="1">
                <a:solidFill>
                  <a:srgbClr val="444444"/>
                </a:solidFill>
                <a:effectLst/>
                <a:latin typeface="Arial (Body)"/>
              </a:rPr>
              <a:t>Saúde</a:t>
            </a:r>
            <a:r>
              <a:rPr lang="en-US" sz="1200" b="1" i="1" dirty="0">
                <a:latin typeface="Arial (Body)"/>
                <a:cs typeface="+mn-cs"/>
              </a:rPr>
              <a:t>. A forma como os dados são compilados e partilhados desempenha um papel importante na qualidade dos dados. </a:t>
            </a:r>
          </a:p>
          <a:p>
            <a:pPr marL="285750" marR="0" indent="-285750" eaLnBrk="0" fontAlgn="base" hangingPunct="0">
              <a:spcBef>
                <a:spcPts val="430"/>
              </a:spcBef>
              <a:spcAft>
                <a:spcPts val="0"/>
              </a:spcAft>
              <a:buFont typeface="Wingdings" panose="05000000000000000000" pitchFamily="2" charset="2"/>
              <a:buChar char="v"/>
            </a:pPr>
            <a:endParaRPr lang="en-US" sz="1200" b="1" i="1" kern="1200" dirty="0">
              <a:effectLst/>
              <a:latin typeface="Arial (Body)"/>
              <a:ea typeface="MS Mincho" panose="02020609040205080304" pitchFamily="49" charset="-128"/>
              <a:cs typeface="Times New Roman" panose="02020603050405020304" pitchFamily="18" charset="0"/>
            </a:endParaRPr>
          </a:p>
          <a:p>
            <a:pPr marL="171450" marR="0" indent="-171450" eaLnBrk="0" fontAlgn="base" hangingPunct="0">
              <a:spcBef>
                <a:spcPts val="430"/>
              </a:spcBef>
              <a:spcAft>
                <a:spcPts val="0"/>
              </a:spcAft>
              <a:buFont typeface="Wingdings" panose="05000000000000000000" pitchFamily="2" charset="2"/>
              <a:buChar char="v"/>
            </a:pPr>
            <a:r>
              <a:rPr lang="en-US" sz="1200" b="1" i="1" kern="1200" dirty="0">
                <a:effectLst/>
                <a:latin typeface="Arial (Body)"/>
                <a:ea typeface="MS Mincho" panose="02020609040205080304" pitchFamily="49" charset="-128"/>
                <a:cs typeface="Times New Roman" panose="02020603050405020304" pitchFamily="18" charset="0"/>
              </a:rPr>
              <a:t>Destaque para o </a:t>
            </a:r>
            <a:r>
              <a:rPr lang="en-US" b="1" i="1" dirty="0">
                <a:solidFill>
                  <a:srgbClr val="444444"/>
                </a:solidFill>
                <a:effectLst/>
                <a:latin typeface="Arial (Body)"/>
              </a:rPr>
              <a:t>Uma </a:t>
            </a:r>
            <a:r>
              <a:rPr lang="en-US" b="1" i="1" dirty="0" err="1">
                <a:solidFill>
                  <a:srgbClr val="444444"/>
                </a:solidFill>
                <a:effectLst/>
                <a:latin typeface="Arial (Body)"/>
              </a:rPr>
              <a:t>Só</a:t>
            </a:r>
            <a:r>
              <a:rPr lang="en-US" b="1" i="1" dirty="0">
                <a:solidFill>
                  <a:srgbClr val="444444"/>
                </a:solidFill>
                <a:effectLst/>
                <a:latin typeface="Arial (Body)"/>
              </a:rPr>
              <a:t> </a:t>
            </a:r>
            <a:r>
              <a:rPr lang="en-US" b="1" i="1" dirty="0" err="1">
                <a:solidFill>
                  <a:srgbClr val="444444"/>
                </a:solidFill>
                <a:effectLst/>
                <a:latin typeface="Arial (Body)"/>
              </a:rPr>
              <a:t>Saúde</a:t>
            </a:r>
            <a:r>
              <a:rPr lang="en-US" sz="1200" b="1" i="1" kern="1200" dirty="0">
                <a:effectLst/>
                <a:latin typeface="Arial (Body)"/>
                <a:ea typeface="MS Mincho" panose="02020609040205080304" pitchFamily="49" charset="-128"/>
                <a:cs typeface="Times New Roman" panose="02020603050405020304" pitchFamily="18" charset="0"/>
              </a:rPr>
              <a:t>:  O intercâmbio de dados entre sistemas de informação é crucial para o êxito da vigilância da </a:t>
            </a:r>
            <a:r>
              <a:rPr lang="en-US" b="1" i="1" dirty="0">
                <a:solidFill>
                  <a:srgbClr val="444444"/>
                </a:solidFill>
                <a:effectLst/>
                <a:latin typeface="Arial (Body)"/>
              </a:rPr>
              <a:t>Uma </a:t>
            </a:r>
            <a:r>
              <a:rPr lang="en-US" b="1" i="1" dirty="0" err="1">
                <a:solidFill>
                  <a:srgbClr val="444444"/>
                </a:solidFill>
                <a:effectLst/>
                <a:latin typeface="Arial (Body)"/>
              </a:rPr>
              <a:t>Só</a:t>
            </a:r>
            <a:r>
              <a:rPr lang="en-US" b="1" i="1" dirty="0">
                <a:solidFill>
                  <a:srgbClr val="444444"/>
                </a:solidFill>
                <a:effectLst/>
                <a:latin typeface="Arial (Body)"/>
              </a:rPr>
              <a:t> </a:t>
            </a:r>
            <a:r>
              <a:rPr lang="en-US" b="1" i="1" dirty="0" err="1">
                <a:solidFill>
                  <a:srgbClr val="444444"/>
                </a:solidFill>
                <a:effectLst/>
                <a:latin typeface="Arial (Body)"/>
              </a:rPr>
              <a:t>Saúde</a:t>
            </a:r>
            <a:r>
              <a:rPr lang="en-US" sz="1200" b="1" i="1" kern="1200" dirty="0">
                <a:effectLst/>
                <a:latin typeface="Arial (Body)"/>
                <a:ea typeface="MS Mincho" panose="02020609040205080304" pitchFamily="49" charset="-128"/>
                <a:cs typeface="Times New Roman" panose="02020603050405020304" pitchFamily="18" charset="0"/>
              </a:rPr>
              <a:t> e a garantia de que as variáveis presentes em mais do que um sistema são captadas da mesma forma (Sim/Não vs. 1/2) pode ter um grande impacto na usabilidade destes sistemas de vigilância conjuntos. Os dados só são úteis se puderem ser analisados e utilizados. Os dados separados dos sistemas de saúde pública e de saúde animal que não podem ser analisados em conjunto não podem ser objeto de uma ação conjunta</a:t>
            </a:r>
            <a:r>
              <a:rPr lang="en-US" sz="1200" b="1" i="1" dirty="0">
                <a:effectLst/>
                <a:latin typeface="Arial (Body)"/>
                <a:ea typeface="Times New Roman" panose="02020603050405020304" pitchFamily="18" charset="0"/>
                <a:cs typeface="Times New Roman" panose="02020603050405020304" pitchFamily="18" charset="0"/>
              </a:rPr>
              <a:t>. </a:t>
            </a:r>
          </a:p>
          <a:p>
            <a:pPr marL="285750" marR="0" indent="-285750" eaLnBrk="0" fontAlgn="base" hangingPunct="0">
              <a:spcBef>
                <a:spcPts val="430"/>
              </a:spcBef>
              <a:spcAft>
                <a:spcPts val="0"/>
              </a:spcAft>
              <a:buFont typeface="Wingdings" panose="05000000000000000000" pitchFamily="2" charset="2"/>
              <a:buChar char="v"/>
            </a:pPr>
            <a:endParaRPr lang="en-US" sz="1200" b="1" dirty="0">
              <a:effectLst/>
              <a:latin typeface="Arial (Body)"/>
              <a:cs typeface="Times New Roman" panose="02020603050405020304" pitchFamily="18" charset="0"/>
            </a:endParaRPr>
          </a:p>
          <a:p>
            <a:pPr marL="171450" marR="0" indent="-171450" eaLnBrk="0" fontAlgn="base" hangingPunct="0">
              <a:spcBef>
                <a:spcPts val="430"/>
              </a:spcBef>
              <a:spcAft>
                <a:spcPts val="0"/>
              </a:spcAft>
              <a:buFont typeface="Wingdings" panose="05000000000000000000" pitchFamily="2" charset="2"/>
              <a:buChar char="§"/>
            </a:pPr>
            <a:r>
              <a:rPr lang="en-US" sz="1200" b="1" u="sng" dirty="0">
                <a:effectLst/>
                <a:latin typeface="Arial (Body)"/>
              </a:rPr>
              <a:t>Perguntar:</a:t>
            </a:r>
            <a:r>
              <a:rPr lang="en-US" sz="1200" b="1" u="none" dirty="0">
                <a:effectLst/>
                <a:latin typeface="Arial (Body)"/>
              </a:rPr>
              <a:t> </a:t>
            </a:r>
            <a:r>
              <a:rPr lang="en-US" sz="1200" dirty="0">
                <a:effectLst/>
                <a:latin typeface="Arial (Body)"/>
              </a:rPr>
              <a:t>Que medidas tomou cada sector para melhorar a qualidade dos dados? </a:t>
            </a:r>
          </a:p>
          <a:p>
            <a:pPr marL="285750" marR="0" indent="-285750" eaLnBrk="0" fontAlgn="base" hangingPunct="0">
              <a:spcBef>
                <a:spcPts val="430"/>
              </a:spcBef>
              <a:spcAft>
                <a:spcPts val="0"/>
              </a:spcAft>
              <a:buFont typeface="Arial" panose="020B0604020202020204" pitchFamily="34" charset="0"/>
              <a:buChar char="•"/>
            </a:pPr>
            <a:endParaRPr lang="en-US" sz="1200" b="1" dirty="0">
              <a:effectLst/>
              <a:latin typeface="Arial (Body)"/>
              <a:ea typeface="Times New Roman" panose="02020603050405020304" pitchFamily="18" charset="0"/>
              <a:cs typeface="Times New Roman" panose="02020603050405020304" pitchFamily="18" charset="0"/>
            </a:endParaRPr>
          </a:p>
          <a:p>
            <a:pPr marL="171450" marR="0" indent="-171450" eaLnBrk="0" fontAlgn="base" hangingPunct="0">
              <a:spcBef>
                <a:spcPts val="430"/>
              </a:spcBef>
              <a:spcAft>
                <a:spcPts val="0"/>
              </a:spcAft>
              <a:buFont typeface="Wingdings" panose="05000000000000000000" pitchFamily="2" charset="2"/>
              <a:buChar char="§"/>
            </a:pPr>
            <a:r>
              <a:rPr lang="en-US" sz="1200" b="1" u="sng" dirty="0">
                <a:effectLst/>
                <a:latin typeface="Arial (Body)"/>
                <a:ea typeface="Times New Roman" panose="02020603050405020304" pitchFamily="18" charset="0"/>
                <a:cs typeface="Times New Roman" panose="02020603050405020304" pitchFamily="18" charset="0"/>
              </a:rPr>
              <a:t>Confirmar</a:t>
            </a:r>
            <a:r>
              <a:rPr lang="en-US" sz="1200" b="1" u="none" dirty="0">
                <a:effectLst/>
                <a:latin typeface="Arial (Body)"/>
                <a:ea typeface="Times New Roman" panose="02020603050405020304" pitchFamily="18" charset="0"/>
                <a:cs typeface="Times New Roman" panose="02020603050405020304" pitchFamily="18" charset="0"/>
              </a:rPr>
              <a:t> </a:t>
            </a:r>
            <a:r>
              <a:rPr lang="en-US" sz="1200" b="0" dirty="0">
                <a:effectLst/>
                <a:latin typeface="Arial (Body)"/>
                <a:ea typeface="Times New Roman" panose="02020603050405020304" pitchFamily="18" charset="0"/>
                <a:cs typeface="Times New Roman" panose="02020603050405020304" pitchFamily="18" charset="0"/>
              </a:rPr>
              <a:t>a(s) resposta(s) e avançar para o diapositivo seguinte.</a:t>
            </a: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EB32458-B0FD-4E0D-A69A-149897CA0BB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t>26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378749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txBody>
          <a:bodyPr/>
          <a:lstStyle/>
          <a:p>
            <a:endParaRPr lang="pt-BR"/>
          </a:p>
        </p:txBody>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Body)"/>
                <a:ea typeface="+mn-ea"/>
                <a:cs typeface="+mn-cs"/>
              </a:rPr>
              <a:t>Notas do instrutor: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prstClr val="black"/>
              </a:solidFill>
              <a:effectLst/>
              <a:uLnTx/>
              <a:uFillTx/>
              <a:latin typeface="Arial (Body)"/>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1" i="0" u="sng" strike="noStrike" kern="1200" cap="none" spc="0" normalizeH="0" baseline="0" noProof="0" dirty="0">
                <a:ln>
                  <a:noFill/>
                </a:ln>
                <a:solidFill>
                  <a:prstClr val="black"/>
                </a:solidFill>
                <a:effectLst/>
                <a:uLnTx/>
                <a:uFillTx/>
                <a:latin typeface="Arial (Body)"/>
                <a:ea typeface="+mn-ea"/>
                <a:cs typeface="+mn-cs"/>
              </a:rPr>
              <a:t>Leia</a:t>
            </a:r>
            <a:r>
              <a:rPr kumimoji="0" lang="en-US" sz="1200" b="1" i="0" u="none" strike="noStrike" kern="1200" cap="none" spc="0" normalizeH="0" baseline="0" noProof="0" dirty="0">
                <a:ln>
                  <a:noFill/>
                </a:ln>
                <a:solidFill>
                  <a:prstClr val="black"/>
                </a:solidFill>
                <a:effectLst/>
                <a:uLnTx/>
                <a:uFillTx/>
                <a:latin typeface="Arial (Body)"/>
                <a:ea typeface="+mn-ea"/>
                <a:cs typeface="+mn-cs"/>
              </a:rPr>
              <a:t> </a:t>
            </a:r>
            <a:r>
              <a:rPr kumimoji="0" lang="en-US" sz="1200" b="0" i="0" u="none" strike="noStrike" kern="1200" cap="none" spc="0" normalizeH="0" baseline="0" noProof="0" dirty="0">
                <a:ln>
                  <a:noFill/>
                </a:ln>
                <a:solidFill>
                  <a:prstClr val="black"/>
                </a:solidFill>
                <a:effectLst/>
                <a:uLnTx/>
                <a:uFillTx/>
                <a:latin typeface="Arial (Body)"/>
                <a:ea typeface="+mn-ea"/>
                <a:cs typeface="+mn-cs"/>
              </a:rPr>
              <a:t>a primeira pergunta em voz alta (</a:t>
            </a:r>
            <a:r>
              <a:rPr kumimoji="0" lang="en-US" sz="1200" b="0" i="1" u="none" strike="noStrike" kern="1200" cap="none" spc="0" normalizeH="0" baseline="0" noProof="0" dirty="0">
                <a:ln>
                  <a:noFill/>
                </a:ln>
                <a:solidFill>
                  <a:prstClr val="black"/>
                </a:solidFill>
                <a:effectLst/>
                <a:uLnTx/>
                <a:uFillTx/>
                <a:latin typeface="Arial (Body)"/>
                <a:ea typeface="+mn-ea"/>
                <a:cs typeface="+mn-cs"/>
              </a:rPr>
              <a:t>Quais são os problemas comuns de qualidade dos dados com que se depara no seu sector?)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US" sz="1200" b="0" i="0" u="none" strike="noStrike" kern="1200" cap="none" spc="0" normalizeH="0" baseline="0" noProof="0" dirty="0">
              <a:ln>
                <a:noFill/>
              </a:ln>
              <a:solidFill>
                <a:prstClr val="black"/>
              </a:solidFill>
              <a:effectLst/>
              <a:uLnTx/>
              <a:uFillTx/>
              <a:latin typeface="Arial (Body)"/>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1" i="0" u="sng" strike="noStrike" kern="1200" cap="none" spc="0" normalizeH="0" baseline="0" noProof="0" dirty="0">
                <a:ln>
                  <a:noFill/>
                </a:ln>
                <a:solidFill>
                  <a:prstClr val="black"/>
                </a:solidFill>
                <a:effectLst/>
                <a:uLnTx/>
                <a:uFillTx/>
                <a:latin typeface="Arial (Body)"/>
                <a:ea typeface="+mn-ea"/>
                <a:cs typeface="+mn-cs"/>
              </a:rPr>
              <a:t>Permita que</a:t>
            </a:r>
            <a:r>
              <a:rPr kumimoji="0" lang="en-US" sz="1200" b="1" i="0" u="none" strike="noStrike" kern="1200" cap="none" spc="0" normalizeH="0" baseline="0" noProof="0" dirty="0">
                <a:ln>
                  <a:noFill/>
                </a:ln>
                <a:solidFill>
                  <a:prstClr val="black"/>
                </a:solidFill>
                <a:effectLst/>
                <a:uLnTx/>
                <a:uFillTx/>
                <a:latin typeface="Arial (Body)"/>
                <a:ea typeface="+mn-ea"/>
                <a:cs typeface="+mn-cs"/>
              </a:rPr>
              <a:t> </a:t>
            </a:r>
            <a:r>
              <a:rPr kumimoji="0" lang="en-US" sz="1200" b="0" i="0" u="none" strike="noStrike" kern="1200" cap="none" spc="0" normalizeH="0" baseline="0" noProof="0" dirty="0">
                <a:ln>
                  <a:noFill/>
                </a:ln>
                <a:solidFill>
                  <a:prstClr val="black"/>
                </a:solidFill>
                <a:effectLst/>
                <a:uLnTx/>
                <a:uFillTx/>
                <a:latin typeface="Arial (Body)"/>
                <a:ea typeface="+mn-ea"/>
                <a:cs typeface="+mn-cs"/>
              </a:rPr>
              <a:t>um representante de cada sector responda.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US" sz="1200" b="0" i="0" u="none" strike="noStrike" kern="1200" cap="none" spc="0" normalizeH="0" baseline="0" noProof="0" dirty="0">
              <a:ln>
                <a:noFill/>
              </a:ln>
              <a:solidFill>
                <a:prstClr val="black"/>
              </a:solidFill>
              <a:effectLst/>
              <a:uLnTx/>
              <a:uFillTx/>
              <a:latin typeface="Arial (Body)"/>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1" i="0" u="sng" strike="noStrike" kern="1200" cap="none" spc="0" normalizeH="0" baseline="0" noProof="0" dirty="0">
                <a:ln>
                  <a:noFill/>
                </a:ln>
                <a:solidFill>
                  <a:prstClr val="black"/>
                </a:solidFill>
                <a:effectLst/>
                <a:uLnTx/>
                <a:uFillTx/>
                <a:latin typeface="Arial (Body)"/>
                <a:ea typeface="+mn-ea"/>
                <a:cs typeface="+mn-cs"/>
              </a:rPr>
              <a:t>Facilitar</a:t>
            </a:r>
            <a:r>
              <a:rPr kumimoji="0" lang="en-US" sz="1200" b="1" i="0" u="none" strike="noStrike" kern="1200" cap="none" spc="0" normalizeH="0" baseline="0" noProof="0" dirty="0">
                <a:ln>
                  <a:noFill/>
                </a:ln>
                <a:solidFill>
                  <a:prstClr val="black"/>
                </a:solidFill>
                <a:effectLst/>
                <a:uLnTx/>
                <a:uFillTx/>
                <a:latin typeface="Arial (Body)"/>
                <a:ea typeface="+mn-ea"/>
                <a:cs typeface="+mn-cs"/>
              </a:rPr>
              <a:t> </a:t>
            </a:r>
            <a:r>
              <a:rPr kumimoji="0" lang="en-US" sz="1200" b="0" i="0" u="none" strike="noStrike" kern="1200" cap="none" spc="0" normalizeH="0" baseline="0" noProof="0" dirty="0">
                <a:ln>
                  <a:noFill/>
                </a:ln>
                <a:solidFill>
                  <a:prstClr val="black"/>
                </a:solidFill>
                <a:effectLst/>
                <a:uLnTx/>
                <a:uFillTx/>
                <a:latin typeface="Arial (Body)"/>
                <a:ea typeface="+mn-ea"/>
                <a:cs typeface="+mn-cs"/>
              </a:rPr>
              <a:t>um debate de 3 a 5 minutos. </a:t>
            </a:r>
            <a:r>
              <a:rPr lang="en-US" b="1" dirty="0">
                <a:latin typeface="Arial (Body)"/>
              </a:rPr>
              <a:t>&lt;CLICAR&gt;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lang="en-US" b="1" dirty="0">
              <a:latin typeface="Arial (Body)"/>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en-US" b="1" u="sng" dirty="0">
                <a:latin typeface="Arial (Body)"/>
              </a:rPr>
              <a:t>Leia</a:t>
            </a:r>
            <a:r>
              <a:rPr lang="en-US" b="1" u="none" dirty="0">
                <a:latin typeface="Arial (Body)"/>
              </a:rPr>
              <a:t> </a:t>
            </a:r>
            <a:r>
              <a:rPr lang="en-US" b="0" dirty="0">
                <a:latin typeface="Arial (Body)"/>
              </a:rPr>
              <a:t>a segunda pergunta em voz alta (</a:t>
            </a:r>
            <a:r>
              <a:rPr lang="en-US" b="0" i="1" dirty="0">
                <a:latin typeface="Arial (Body)"/>
              </a:rPr>
              <a:t>Que medidas tomou cada sector para melhorar a qualidade dos dados?)</a:t>
            </a:r>
            <a:r>
              <a:rPr lang="en-US" b="0" dirty="0">
                <a:latin typeface="Arial (Body)"/>
              </a:rPr>
              <a:t>.</a:t>
            </a:r>
            <a:endParaRPr lang="en-US" dirty="0">
              <a:latin typeface="Arial (Body)"/>
            </a:endParaRPr>
          </a:p>
          <a:p>
            <a:pPr marL="171450" indent="-171450">
              <a:buFont typeface="Wingdings" panose="05000000000000000000" pitchFamily="2" charset="2"/>
              <a:buChar char="§"/>
            </a:pPr>
            <a:endParaRPr lang="en-US" dirty="0">
              <a:latin typeface="Arial (Body)"/>
            </a:endParaRPr>
          </a:p>
          <a:p>
            <a:pPr marL="171450" indent="-171450">
              <a:buFont typeface="Wingdings" panose="05000000000000000000" pitchFamily="2" charset="2"/>
              <a:buChar char="§"/>
            </a:pPr>
            <a:r>
              <a:rPr lang="en-US" b="1" u="sng" dirty="0">
                <a:latin typeface="Arial (Body)"/>
              </a:rPr>
              <a:t>Permita que</a:t>
            </a:r>
            <a:r>
              <a:rPr lang="en-US" b="1" u="none" dirty="0">
                <a:latin typeface="Arial (Body)"/>
              </a:rPr>
              <a:t> </a:t>
            </a:r>
            <a:r>
              <a:rPr lang="en-US" dirty="0">
                <a:latin typeface="Arial (Body)"/>
              </a:rPr>
              <a:t>um representante de cada sector responda. </a:t>
            </a:r>
          </a:p>
          <a:p>
            <a:pPr marL="171450" indent="-171450">
              <a:buFont typeface="Wingdings" panose="05000000000000000000" pitchFamily="2" charset="2"/>
              <a:buChar char="§"/>
            </a:pPr>
            <a:endParaRPr kumimoji="0" lang="en-US" sz="1200" b="1" i="0" u="sng" strike="noStrike" kern="1200" cap="none" spc="0" normalizeH="0" baseline="0" noProof="0" dirty="0">
              <a:ln>
                <a:noFill/>
              </a:ln>
              <a:solidFill>
                <a:prstClr val="black"/>
              </a:solidFill>
              <a:effectLst/>
              <a:uLnTx/>
              <a:uFillTx/>
              <a:latin typeface="Arial (Body)"/>
              <a:ea typeface="+mn-ea"/>
              <a:cs typeface="+mn-cs"/>
            </a:endParaRPr>
          </a:p>
          <a:p>
            <a:pPr marL="171450" indent="-171450">
              <a:buFont typeface="Wingdings" panose="05000000000000000000" pitchFamily="2" charset="2"/>
              <a:buChar char="§"/>
            </a:pPr>
            <a:r>
              <a:rPr kumimoji="0" lang="en-US" sz="1200" b="1" i="0" u="sng" strike="noStrike" kern="1200" cap="none" spc="0" normalizeH="0" baseline="0" noProof="0" dirty="0">
                <a:ln>
                  <a:noFill/>
                </a:ln>
                <a:solidFill>
                  <a:prstClr val="black"/>
                </a:solidFill>
                <a:effectLst/>
                <a:uLnTx/>
                <a:uFillTx/>
                <a:latin typeface="Arial (Body)"/>
                <a:ea typeface="+mn-ea"/>
                <a:cs typeface="+mn-cs"/>
              </a:rPr>
              <a:t>Facilite </a:t>
            </a:r>
            <a:r>
              <a:rPr kumimoji="0" lang="en-US" sz="1200" b="0" i="0" u="none" strike="noStrike" kern="1200" cap="none" spc="0" normalizeH="0" baseline="0" noProof="0" dirty="0">
                <a:ln>
                  <a:noFill/>
                </a:ln>
                <a:solidFill>
                  <a:prstClr val="black"/>
                </a:solidFill>
                <a:effectLst/>
                <a:uLnTx/>
                <a:uFillTx/>
                <a:latin typeface="Arial (Body)"/>
                <a:ea typeface="+mn-ea"/>
                <a:cs typeface="+mn-cs"/>
              </a:rPr>
              <a:t>um debate de 3-5 minutos. </a:t>
            </a:r>
          </a:p>
          <a:p>
            <a:pPr marL="171450" indent="-171450">
              <a:buFont typeface="Wingdings" panose="05000000000000000000" pitchFamily="2" charset="2"/>
              <a:buChar char="§"/>
            </a:pPr>
            <a:endParaRPr kumimoji="0" lang="en-US" sz="1200" b="0" i="0" u="none" strike="noStrike" kern="1200" cap="none" spc="0" normalizeH="0" baseline="0" noProof="0" dirty="0">
              <a:ln>
                <a:noFill/>
              </a:ln>
              <a:solidFill>
                <a:prstClr val="black"/>
              </a:solidFill>
              <a:effectLst/>
              <a:uLnTx/>
              <a:uFillTx/>
              <a:latin typeface="Arial (Body)"/>
              <a:ea typeface="+mn-ea"/>
              <a:cs typeface="+mn-cs"/>
            </a:endParaRPr>
          </a:p>
          <a:p>
            <a:pPr marL="171450" indent="-171450">
              <a:buFont typeface="Wingdings" panose="05000000000000000000" pitchFamily="2" charset="2"/>
              <a:buChar char="§"/>
            </a:pPr>
            <a:r>
              <a:rPr kumimoji="0" lang="en-US" sz="1200" b="1" i="0" u="sng" strike="noStrike" kern="1200" cap="none" spc="0" normalizeH="0" baseline="0" noProof="0" dirty="0">
                <a:ln>
                  <a:noFill/>
                </a:ln>
                <a:solidFill>
                  <a:prstClr val="black"/>
                </a:solidFill>
                <a:effectLst/>
                <a:uLnTx/>
                <a:uFillTx/>
                <a:latin typeface="Arial (Body)"/>
                <a:ea typeface="+mn-ea"/>
                <a:cs typeface="+mn-cs"/>
              </a:rPr>
              <a:t>Faça um resumo</a:t>
            </a:r>
            <a:r>
              <a:rPr kumimoji="0" lang="en-US" sz="1200" b="0" i="0" u="none" strike="noStrike" kern="1200" cap="none" spc="0" normalizeH="0" baseline="0" noProof="0" dirty="0">
                <a:ln>
                  <a:noFill/>
                </a:ln>
                <a:solidFill>
                  <a:prstClr val="black"/>
                </a:solidFill>
                <a:effectLst/>
                <a:uLnTx/>
                <a:uFillTx/>
                <a:latin typeface="Arial (Body)"/>
                <a:ea typeface="+mn-ea"/>
                <a:cs typeface="+mn-cs"/>
              </a:rPr>
              <a:t>, reconhecendo as respostas de cada sector e confirmando que não há respostas corretas.  As respostas variam consoante as experiências individuais. </a:t>
            </a:r>
          </a:p>
        </p:txBody>
      </p:sp>
      <p:sp>
        <p:nvSpPr>
          <p:cNvPr id="4" name="Slide Number Placeholder 3"/>
          <p:cNvSpPr>
            <a:spLocks noGrp="1"/>
          </p:cNvSpPr>
          <p:nvPr>
            <p:ph type="sldNum" sz="quarter" idx="5"/>
          </p:nvPr>
        </p:nvSpPr>
        <p:spPr/>
        <p:txBody>
          <a:bodyPr/>
          <a:lstStyle/>
          <a:p>
            <a:pPr>
              <a:defRPr/>
            </a:pPr>
            <a:fld id="{743A8890-BACE-475F-A8B3-9202A2AC36D6}" type="slidenum">
              <a:rPr lang="en-US" altLang="en-US" smtClean="0"/>
              <a:t>27</a:t>
            </a:fld>
            <a:endParaRPr lang="en-US" altLang="en-US"/>
          </a:p>
        </p:txBody>
      </p:sp>
    </p:spTree>
    <p:extLst>
      <p:ext uri="{BB962C8B-B14F-4D97-AF65-F5344CB8AC3E}">
        <p14:creationId xmlns:p14="http://schemas.microsoft.com/office/powerpoint/2010/main" val="1269238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txBody>
          <a:bodyPr/>
          <a:lstStyle/>
          <a:p>
            <a:endParaRPr lang="pt-BR"/>
          </a:p>
        </p:txBody>
      </p:sp>
      <p:sp>
        <p:nvSpPr>
          <p:cNvPr id="3" name="Notes Placeholder 2"/>
          <p:cNvSpPr>
            <a:spLocks noGrp="1"/>
          </p:cNvSpPr>
          <p:nvPr>
            <p:ph type="body" idx="1"/>
          </p:nvPr>
        </p:nvSpPr>
        <p:spPr/>
        <p:txBody>
          <a:bodyPr/>
          <a:lstStyle/>
          <a:p>
            <a:pPr marL="0" marR="0">
              <a:lnSpc>
                <a:spcPct val="115000"/>
              </a:lnSpc>
              <a:spcBef>
                <a:spcPts val="1200"/>
              </a:spcBef>
              <a:spcAft>
                <a:spcPts val="600"/>
              </a:spcAft>
            </a:pPr>
            <a:r>
              <a:rPr lang="en-US" sz="1200" b="1" dirty="0">
                <a:effectLst/>
                <a:latin typeface="Arial (Body)"/>
                <a:ea typeface="Times New Roman" panose="02020603050405020304" pitchFamily="18" charset="0"/>
                <a:cs typeface="Times New Roman" panose="02020603050405020304" pitchFamily="18" charset="0"/>
              </a:rPr>
              <a:t>Notas do instrutor:</a:t>
            </a:r>
            <a:endParaRPr lang="en-US" sz="1200" dirty="0">
              <a:effectLst/>
              <a:latin typeface="Arial (Body)"/>
              <a:ea typeface="Times New Roman" panose="02020603050405020304" pitchFamily="18" charset="0"/>
              <a:cs typeface="Times New Roman" panose="02020603050405020304" pitchFamily="18" charset="0"/>
            </a:endParaRPr>
          </a:p>
          <a:p>
            <a:pPr marL="0" marR="0">
              <a:lnSpc>
                <a:spcPct val="115000"/>
              </a:lnSpc>
              <a:spcBef>
                <a:spcPts val="1200"/>
              </a:spcBef>
              <a:spcAft>
                <a:spcPts val="600"/>
              </a:spcAft>
            </a:pPr>
            <a:endParaRPr lang="en-US" sz="1200" b="1" u="sng" dirty="0">
              <a:latin typeface="Arial (Body)"/>
              <a:cs typeface="Calibri"/>
              <a:sym typeface="Calibri"/>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err="1">
                <a:latin typeface="Arial (Body)"/>
                <a:cs typeface="Calibri"/>
                <a:sym typeface="Calibri"/>
              </a:rPr>
              <a:t>Dizer</a:t>
            </a:r>
            <a:r>
              <a:rPr lang="en-US" sz="1200" b="1" u="sng" dirty="0">
                <a:latin typeface="Arial (Body)"/>
                <a:cs typeface="Calibri"/>
                <a:sym typeface="Calibri"/>
              </a:rPr>
              <a:t>:</a:t>
            </a:r>
            <a:r>
              <a:rPr lang="en-US" sz="1200" b="1" u="none" dirty="0">
                <a:latin typeface="Arial (Body)"/>
                <a:cs typeface="Calibri"/>
                <a:sym typeface="Calibri"/>
              </a:rPr>
              <a:t> </a:t>
            </a:r>
            <a:r>
              <a:rPr lang="en-US" sz="1200" dirty="0">
                <a:solidFill>
                  <a:srgbClr val="000000"/>
                </a:solidFill>
                <a:effectLst/>
                <a:latin typeface="Arial (Body)"/>
                <a:ea typeface="Times New Roman" panose="02020603050405020304" pitchFamily="18" charset="0"/>
                <a:cs typeface="Arial" panose="020B0604020202020204" pitchFamily="34" charset="0"/>
              </a:rPr>
              <a:t>A qualidade dos dados é um aspeto fundamental dos sistemas de vigilância da saúde pública. Esta lição realçou o impacto da elevada e baixa qualidade dos dados, não só no trabalho de vigilância das doenças, mas também na apresentação de relatórios a níveis superiores.  A importância da qualidade dos dados continuará a ser evidente durante o Workshop 1. </a:t>
            </a:r>
            <a:r>
              <a:rPr lang="pt-BR" b="0" i="0" dirty="0">
                <a:solidFill>
                  <a:srgbClr val="111111"/>
                </a:solidFill>
                <a:effectLst/>
                <a:latin typeface="Roboto" panose="02000000000000000000" pitchFamily="2" charset="0"/>
              </a:rPr>
              <a:t>Você fará uma auditoria de qualidade de dados durante o intervalo de campo 1.</a:t>
            </a:r>
            <a:endParaRPr lang="en-US" sz="1200" dirty="0">
              <a:solidFill>
                <a:srgbClr val="000000"/>
              </a:solidFill>
              <a:effectLst/>
              <a:latin typeface="Arial (Body)"/>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endParaRPr lang="en-US" sz="1200" b="1" u="sng" dirty="0">
              <a:solidFill>
                <a:srgbClr val="000000"/>
              </a:solidFill>
              <a:effectLst/>
              <a:latin typeface="Arial (Body)"/>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solidFill>
                  <a:srgbClr val="000000"/>
                </a:solidFill>
                <a:effectLst/>
                <a:latin typeface="Arial (Body)"/>
                <a:ea typeface="Times New Roman" panose="02020603050405020304" pitchFamily="18" charset="0"/>
                <a:cs typeface="Arial" panose="020B0604020202020204" pitchFamily="34" charset="0"/>
              </a:rPr>
              <a:t>Pergunte</a:t>
            </a:r>
            <a:r>
              <a:rPr lang="en-US" sz="1200" b="1" u="none" dirty="0">
                <a:solidFill>
                  <a:srgbClr val="000000"/>
                </a:solidFill>
                <a:effectLst/>
                <a:latin typeface="Arial (Body)"/>
                <a:ea typeface="Times New Roman" panose="02020603050405020304" pitchFamily="18" charset="0"/>
                <a:cs typeface="Arial" panose="020B0604020202020204" pitchFamily="34" charset="0"/>
              </a:rPr>
              <a:t> </a:t>
            </a:r>
            <a:r>
              <a:rPr lang="en-US" sz="1200" dirty="0">
                <a:solidFill>
                  <a:srgbClr val="000000"/>
                </a:solidFill>
                <a:effectLst/>
                <a:latin typeface="Arial (Body)"/>
                <a:ea typeface="Times New Roman" panose="02020603050405020304" pitchFamily="18" charset="0"/>
                <a:cs typeface="Arial" panose="020B0604020202020204" pitchFamily="34" charset="0"/>
              </a:rPr>
              <a:t>se há perguntas ou questões a esclarecer antes de avançar.</a:t>
            </a:r>
          </a:p>
          <a:p>
            <a:pPr marL="171450" marR="0" indent="-171450">
              <a:lnSpc>
                <a:spcPct val="115000"/>
              </a:lnSpc>
              <a:spcBef>
                <a:spcPts val="1200"/>
              </a:spcBef>
              <a:spcAft>
                <a:spcPts val="600"/>
              </a:spcAft>
              <a:buFont typeface="Wingdings" panose="05000000000000000000" pitchFamily="2" charset="2"/>
              <a:buChar char="§"/>
            </a:pPr>
            <a:endParaRPr lang="en-US" sz="1200" b="1" u="sng" dirty="0">
              <a:solidFill>
                <a:srgbClr val="000000"/>
              </a:solidFill>
              <a:effectLst/>
              <a:latin typeface="Arial (Body)"/>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solidFill>
                  <a:srgbClr val="000000"/>
                </a:solidFill>
                <a:effectLst/>
                <a:latin typeface="Arial (Body)"/>
                <a:ea typeface="Times New Roman" panose="02020603050405020304" pitchFamily="18" charset="0"/>
                <a:cs typeface="Arial" panose="020B0604020202020204" pitchFamily="34" charset="0"/>
              </a:rPr>
              <a:t>Responder a</a:t>
            </a:r>
            <a:r>
              <a:rPr lang="en-US" sz="1200" b="1" u="none" dirty="0">
                <a:solidFill>
                  <a:srgbClr val="000000"/>
                </a:solidFill>
                <a:effectLst/>
                <a:latin typeface="Arial (Body)"/>
                <a:ea typeface="Times New Roman" panose="02020603050405020304" pitchFamily="18" charset="0"/>
                <a:cs typeface="Arial" panose="020B0604020202020204" pitchFamily="34" charset="0"/>
              </a:rPr>
              <a:t> </a:t>
            </a:r>
            <a:r>
              <a:rPr lang="en-US" sz="1200" dirty="0">
                <a:solidFill>
                  <a:srgbClr val="000000"/>
                </a:solidFill>
                <a:effectLst/>
                <a:latin typeface="Arial (Body)"/>
                <a:ea typeface="Times New Roman" panose="02020603050405020304" pitchFamily="18" charset="0"/>
                <a:cs typeface="Arial" panose="020B0604020202020204" pitchFamily="34" charset="0"/>
              </a:rPr>
              <a:t>perguntas/questões, se </a:t>
            </a:r>
            <a:r>
              <a:rPr lang="en-US" sz="1200" dirty="0" err="1">
                <a:solidFill>
                  <a:srgbClr val="000000"/>
                </a:solidFill>
                <a:effectLst/>
                <a:latin typeface="Arial (Body)"/>
                <a:ea typeface="Times New Roman" panose="02020603050405020304" pitchFamily="18" charset="0"/>
                <a:cs typeface="Arial" panose="020B0604020202020204" pitchFamily="34" charset="0"/>
              </a:rPr>
              <a:t>necessário</a:t>
            </a:r>
            <a:r>
              <a:rPr lang="en-US" sz="1200" dirty="0">
                <a:solidFill>
                  <a:srgbClr val="000000"/>
                </a:solidFill>
                <a:effectLst/>
                <a:latin typeface="Arial (Body)"/>
                <a:ea typeface="Times New Roman" panose="02020603050405020304" pitchFamily="18" charset="0"/>
                <a:cs typeface="Arial" panose="020B0604020202020204" pitchFamily="34" charset="0"/>
              </a:rPr>
              <a:t>.</a:t>
            </a:r>
          </a:p>
          <a:p>
            <a:pPr marL="171450" marR="0" indent="-171450">
              <a:lnSpc>
                <a:spcPct val="115000"/>
              </a:lnSpc>
              <a:spcBef>
                <a:spcPts val="1200"/>
              </a:spcBef>
              <a:spcAft>
                <a:spcPts val="600"/>
              </a:spcAft>
              <a:buFont typeface="Wingdings" panose="05000000000000000000" pitchFamily="2" charset="2"/>
              <a:buChar char="§"/>
            </a:pPr>
            <a:endParaRPr lang="en-US" sz="1200" dirty="0">
              <a:solidFill>
                <a:srgbClr val="000000"/>
              </a:solidFill>
              <a:effectLst/>
              <a:latin typeface="Arial (Body)"/>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endParaRPr lang="en-US" sz="1200" dirty="0">
              <a:solidFill>
                <a:srgbClr val="000000"/>
              </a:solidFill>
              <a:effectLst/>
              <a:latin typeface="Arial (Body)"/>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743A8890-BACE-475F-A8B3-9202A2AC36D6}" type="slidenum">
              <a:rPr lang="en-US" altLang="en-US" smtClean="0"/>
              <a:t>28</a:t>
            </a:fld>
            <a:endParaRPr lang="en-US" altLang="en-US"/>
          </a:p>
        </p:txBody>
      </p:sp>
    </p:spTree>
    <p:extLst>
      <p:ext uri="{BB962C8B-B14F-4D97-AF65-F5344CB8AC3E}">
        <p14:creationId xmlns:p14="http://schemas.microsoft.com/office/powerpoint/2010/main" val="300715842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pt-BR"/>
          </a:p>
        </p:txBody>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15000"/>
              </a:lnSpc>
              <a:spcBef>
                <a:spcPts val="0"/>
              </a:spcBef>
              <a:spcAft>
                <a:spcPts val="1200"/>
              </a:spcAft>
              <a:buClrTx/>
              <a:buSzTx/>
              <a:buFontTx/>
              <a:buNone/>
              <a:tabLst/>
              <a:defRPr/>
            </a:pPr>
            <a:r>
              <a:rPr lang="en-US" sz="1200" b="1" dirty="0">
                <a:effectLst/>
                <a:latin typeface="Arial" panose="020B0604020202020204" pitchFamily="34" charset="0"/>
                <a:cs typeface="Arial" panose="020B0604020202020204" pitchFamily="34" charset="0"/>
              </a:rPr>
              <a:t>Notas do instrutor:</a:t>
            </a:r>
          </a:p>
          <a:p>
            <a:pPr marL="0" marR="0">
              <a:lnSpc>
                <a:spcPct val="115000"/>
              </a:lnSpc>
              <a:spcBef>
                <a:spcPts val="0"/>
              </a:spcBef>
              <a:spcAft>
                <a:spcPts val="12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0"/>
              </a:spcAft>
              <a:buFont typeface="Wingdings" panose="05000000000000000000" pitchFamily="2" charset="2"/>
              <a:buChar char="§"/>
            </a:pPr>
            <a:r>
              <a:rPr lang="en-US" sz="1200" b="1" u="sng" dirty="0">
                <a:effectLst/>
                <a:latin typeface="Arial"/>
                <a:ea typeface="Times New Roman" panose="02020603050405020304" pitchFamily="18" charset="0"/>
                <a:cs typeface="Arial"/>
              </a:rPr>
              <a:t>Peça </a:t>
            </a:r>
            <a:r>
              <a:rPr lang="en-US" sz="1200" b="1" i="1" dirty="0">
                <a:effectLst/>
                <a:latin typeface="Arial"/>
                <a:ea typeface="Times New Roman" panose="02020603050405020304" pitchFamily="18" charset="0"/>
                <a:cs typeface="Arial"/>
              </a:rPr>
              <a:t>a </a:t>
            </a:r>
            <a:r>
              <a:rPr lang="en-US" sz="1200" dirty="0">
                <a:effectLst/>
                <a:latin typeface="Arial"/>
                <a:ea typeface="Times New Roman" panose="02020603050405020304" pitchFamily="18" charset="0"/>
                <a:cs typeface="Arial"/>
              </a:rPr>
              <a:t>um voluntário que leia os objectivos em voz alta.</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en-US" sz="1200" b="1" i="1" dirty="0">
              <a:effectLst/>
              <a:latin typeface="Arial" panose="020B0604020202020204" pitchFamily="34" charset="0"/>
              <a:ea typeface="Times New Roman" panose="02020603050405020304" pitchFamily="18" charset="0"/>
              <a:cs typeface="Arial" panose="020B0604020202020204" pitchFamily="34" charset="0"/>
            </a:endParaRPr>
          </a:p>
          <a:p>
            <a:pPr marL="171450" indent="-171450">
              <a:buFont typeface="Wingdings" panose="05000000000000000000" pitchFamily="2" charset="2"/>
              <a:buChar char="§"/>
              <a:defRPr/>
            </a:pPr>
            <a:r>
              <a:rPr lang="en-US" sz="1200" b="1" u="sng" dirty="0">
                <a:effectLst/>
                <a:latin typeface="Arial"/>
                <a:ea typeface="Times New Roman" panose="02020603050405020304" pitchFamily="18" charset="0"/>
                <a:cs typeface="Arial"/>
              </a:rPr>
              <a:t>Pergunte</a:t>
            </a:r>
            <a:r>
              <a:rPr lang="en-US" sz="1200" b="1" u="none" dirty="0">
                <a:effectLst/>
                <a:latin typeface="Arial"/>
                <a:ea typeface="Times New Roman" panose="02020603050405020304" pitchFamily="18" charset="0"/>
                <a:cs typeface="Arial"/>
              </a:rPr>
              <a:t> </a:t>
            </a:r>
            <a:r>
              <a:rPr lang="en-US" sz="1200" b="0" i="0" u="none" dirty="0">
                <a:effectLst/>
                <a:latin typeface="Arial"/>
                <a:ea typeface="Times New Roman" panose="02020603050405020304" pitchFamily="18" charset="0"/>
                <a:cs typeface="Arial"/>
              </a:rPr>
              <a:t>se estes objectivos foram adequadamente abordados. </a:t>
            </a:r>
            <a:endParaRPr lang="en-US" dirty="0">
              <a:latin typeface="Arial"/>
              <a:ea typeface="Times New Roman" panose="02020603050405020304" pitchFamily="18" charset="0"/>
              <a:cs typeface="Arial"/>
            </a:endParaRPr>
          </a:p>
          <a:p>
            <a:pPr marL="171450" indent="-171450">
              <a:buFont typeface="Wingdings" panose="05000000000000000000" pitchFamily="2" charset="2"/>
              <a:buChar char="§"/>
              <a:defRPr/>
            </a:pPr>
            <a:endParaRPr lang="en-US" dirty="0">
              <a:latin typeface="Arial"/>
              <a:ea typeface="Times New Roman" panose="02020603050405020304" pitchFamily="18" charset="0"/>
              <a:cs typeface="Arial"/>
            </a:endParaRPr>
          </a:p>
          <a:p>
            <a:pPr marL="171450" marR="0" lvl="0" indent="-171450" algn="l" defTabSz="914400">
              <a:lnSpc>
                <a:spcPct val="100000"/>
              </a:lnSpc>
              <a:spcBef>
                <a:spcPct val="30000"/>
              </a:spcBef>
              <a:spcAft>
                <a:spcPct val="0"/>
              </a:spcAft>
              <a:buClrTx/>
              <a:buSzTx/>
              <a:buFont typeface="Wingdings" panose="05000000000000000000" pitchFamily="2" charset="2"/>
              <a:buChar char="§"/>
              <a:tabLst/>
              <a:defRPr/>
            </a:pPr>
            <a:r>
              <a:rPr lang="en-US" sz="1200" b="1" i="0" u="sng" dirty="0">
                <a:effectLst/>
                <a:latin typeface="Arial"/>
                <a:ea typeface="Times New Roman" panose="02020603050405020304" pitchFamily="18" charset="0"/>
                <a:cs typeface="Arial"/>
              </a:rPr>
              <a:t>Perguntar</a:t>
            </a:r>
            <a:r>
              <a:rPr lang="en-US" sz="1200" b="1" i="0" u="none" dirty="0">
                <a:effectLst/>
                <a:latin typeface="Arial"/>
                <a:ea typeface="Times New Roman" panose="02020603050405020304" pitchFamily="18" charset="0"/>
                <a:cs typeface="Arial"/>
              </a:rPr>
              <a:t> </a:t>
            </a:r>
            <a:r>
              <a:rPr lang="en-US" sz="1200" b="0" i="0" u="none" dirty="0">
                <a:effectLst/>
                <a:latin typeface="Arial"/>
                <a:ea typeface="Times New Roman" panose="02020603050405020304" pitchFamily="18" charset="0"/>
                <a:cs typeface="Arial"/>
              </a:rPr>
              <a:t>se são necessários alguns esclarecimentos.  </a:t>
            </a:r>
            <a:endParaRPr lang="en-US" dirty="0"/>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b="0" i="0" u="none"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r>
              <a:rPr lang="en-US" sz="1200" b="1" i="0" u="sng" dirty="0">
                <a:effectLst/>
                <a:latin typeface="Arial" panose="020B0604020202020204" pitchFamily="34" charset="0"/>
                <a:ea typeface="Times New Roman" panose="02020603050405020304" pitchFamily="18" charset="0"/>
                <a:cs typeface="Arial" panose="020B0604020202020204" pitchFamily="34" charset="0"/>
              </a:rPr>
              <a:t>Responder às</a:t>
            </a:r>
            <a:r>
              <a:rPr lang="en-US" sz="1200" b="1" i="0" u="none" dirty="0">
                <a:effectLst/>
                <a:latin typeface="Arial" panose="020B0604020202020204" pitchFamily="34" charset="0"/>
                <a:ea typeface="Times New Roman" panose="02020603050405020304" pitchFamily="18" charset="0"/>
                <a:cs typeface="Arial" panose="020B0604020202020204" pitchFamily="34" charset="0"/>
              </a:rPr>
              <a:t> </a:t>
            </a:r>
            <a:r>
              <a:rPr lang="en-US" sz="1200" b="0" i="0" u="none" dirty="0">
                <a:effectLst/>
                <a:latin typeface="Arial" panose="020B0604020202020204" pitchFamily="34" charset="0"/>
                <a:ea typeface="Times New Roman" panose="02020603050405020304" pitchFamily="18" charset="0"/>
                <a:cs typeface="Arial" panose="020B0604020202020204" pitchFamily="34" charset="0"/>
              </a:rPr>
              <a:t>perguntas e ou esclarecer, se necessário.</a:t>
            </a:r>
            <a:endParaRPr lang="en-US" sz="1200" b="1" i="1" u="sng" dirty="0">
              <a:effectLst/>
              <a:latin typeface="Arial" panose="020B0604020202020204" pitchFamily="34" charset="0"/>
              <a:ea typeface="Times New Roman" panose="02020603050405020304" pitchFamily="18" charset="0"/>
              <a:cs typeface="Arial" panose="020B0604020202020204" pitchFamily="34" charset="0"/>
            </a:endParaRPr>
          </a:p>
          <a:p>
            <a:pPr marL="0" indent="0">
              <a:lnSpc>
                <a:spcPct val="115000"/>
              </a:lnSpc>
              <a:spcAft>
                <a:spcPts val="1245"/>
              </a:spcAft>
              <a:buFont typeface="Symbol" panose="05050102010706020507" pitchFamily="18" charset="2"/>
              <a:buNone/>
            </a:pPr>
            <a:endParaRPr lang="en-US" sz="1200" dirty="0">
              <a:latin typeface="+mj-lt"/>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4EA7F3-87C3-4B9C-A326-5DF204C82D7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t>29</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6028744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pt-BR"/>
          </a:p>
        </p:txBody>
      </p:sp>
      <p:sp>
        <p:nvSpPr>
          <p:cNvPr id="3" name="Notes Placeholder 2"/>
          <p:cNvSpPr>
            <a:spLocks noGrp="1"/>
          </p:cNvSpPr>
          <p:nvPr>
            <p:ph type="body" idx="1"/>
          </p:nvPr>
        </p:nvSpPr>
        <p:spPr/>
        <p:txBody>
          <a:bodyPr/>
          <a:lstStyle/>
          <a:p>
            <a:pPr>
              <a:lnSpc>
                <a:spcPct val="115000"/>
              </a:lnSpc>
              <a:spcAft>
                <a:spcPts val="1245"/>
              </a:spcAft>
            </a:pPr>
            <a:r>
              <a:rPr lang="en-US" sz="1200" b="1" i="0" dirty="0">
                <a:latin typeface="Arial (Body)"/>
                <a:ea typeface="Times New Roman" panose="02020603050405020304" pitchFamily="18" charset="0"/>
                <a:cs typeface="Times New Roman" panose="02020603050405020304" pitchFamily="18" charset="0"/>
              </a:rPr>
              <a:t>Nota do instrutor</a:t>
            </a:r>
            <a:r>
              <a:rPr lang="en-US" sz="1200" i="0" dirty="0">
                <a:latin typeface="Arial (Body)"/>
                <a:ea typeface="Times New Roman" panose="02020603050405020304" pitchFamily="18" charset="0"/>
                <a:cs typeface="Times New Roman" panose="02020603050405020304" pitchFamily="18" charset="0"/>
              </a:rPr>
              <a:t>: </a:t>
            </a:r>
          </a:p>
          <a:p>
            <a:pPr>
              <a:lnSpc>
                <a:spcPct val="115000"/>
              </a:lnSpc>
              <a:spcAft>
                <a:spcPts val="1245"/>
              </a:spcAft>
            </a:pPr>
            <a:endParaRPr lang="en-US" sz="1200" dirty="0">
              <a:latin typeface="Arial (Body)"/>
              <a:ea typeface="Times New Roman" panose="02020603050405020304" pitchFamily="18" charset="0"/>
              <a:cs typeface="Times New Roman" panose="02020603050405020304" pitchFamily="18" charset="0"/>
            </a:endParaRPr>
          </a:p>
          <a:p>
            <a:pPr marL="171450" marR="0" lvl="0" indent="-171450" algn="l" defTabSz="914400" rtl="0" eaLnBrk="0" fontAlgn="base" latinLnBrk="0" hangingPunct="0">
              <a:lnSpc>
                <a:spcPct val="115000"/>
              </a:lnSpc>
              <a:spcBef>
                <a:spcPct val="30000"/>
              </a:spcBef>
              <a:spcAft>
                <a:spcPts val="1245"/>
              </a:spcAft>
              <a:buClrTx/>
              <a:buSzTx/>
              <a:buFont typeface="Wingdings" panose="05000000000000000000" pitchFamily="2" charset="2"/>
              <a:buChar char="v"/>
              <a:tabLst/>
              <a:defRPr/>
            </a:pPr>
            <a:r>
              <a:rPr lang="en-GB" sz="1200" b="1" i="1" dirty="0">
                <a:latin typeface="Arial (Body)"/>
                <a:ea typeface="Times New Roman"/>
                <a:cs typeface="Times New Roman"/>
                <a:sym typeface="Times New Roman"/>
              </a:rPr>
              <a:t>A seguir, apresentamos um resumo dos objectivos de aprendizagem. Resumir os objectivos de aprendizagem é uma estratégia eficaz para melhorar o pensamento crítico!</a:t>
            </a:r>
          </a:p>
          <a:p>
            <a:pPr>
              <a:lnSpc>
                <a:spcPct val="115000"/>
              </a:lnSpc>
              <a:spcAft>
                <a:spcPts val="1245"/>
              </a:spcAft>
            </a:pPr>
            <a:endParaRPr lang="en-US" sz="1200" dirty="0">
              <a:latin typeface="Arial (Body)"/>
              <a:ea typeface="Times New Roman" panose="02020603050405020304" pitchFamily="18" charset="0"/>
              <a:cs typeface="Times New Roman" panose="02020603050405020304" pitchFamily="18" charset="0"/>
            </a:endParaRPr>
          </a:p>
          <a:p>
            <a:pPr marL="171450" indent="-171450">
              <a:lnSpc>
                <a:spcPct val="115000"/>
              </a:lnSpc>
              <a:spcAft>
                <a:spcPts val="1245"/>
              </a:spcAft>
              <a:buFont typeface="Wingdings" panose="05000000000000000000" pitchFamily="2" charset="2"/>
              <a:buChar char="§"/>
            </a:pPr>
            <a:r>
              <a:rPr lang="en-US" b="1" u="sng" dirty="0">
                <a:latin typeface="Arial (Body)"/>
              </a:rPr>
              <a:t>Dizer:</a:t>
            </a:r>
            <a:r>
              <a:rPr lang="en-US" b="1" u="none" dirty="0">
                <a:latin typeface="Arial (Body)"/>
              </a:rPr>
              <a:t> </a:t>
            </a:r>
            <a:r>
              <a:rPr lang="en-US" sz="1200" dirty="0">
                <a:latin typeface="Arial (Body)"/>
                <a:ea typeface="Times New Roman" panose="02020603050405020304" pitchFamily="18" charset="0"/>
                <a:cs typeface="Times New Roman" panose="02020603050405020304" pitchFamily="18" charset="0"/>
              </a:rPr>
              <a:t>Esta lição apresenta os problemas de qualidade dos dados que podem afetar os relatórios de vigilância da saúde pública, as consequências de uma má qualidade dos dados e os passos necessários para promover uma boa qualidade dos dados.</a:t>
            </a:r>
          </a:p>
          <a:p>
            <a:pPr marL="0" indent="0">
              <a:lnSpc>
                <a:spcPct val="115000"/>
              </a:lnSpc>
              <a:spcAft>
                <a:spcPts val="1245"/>
              </a:spcAft>
              <a:buFont typeface="Symbol" panose="05050102010706020507" pitchFamily="18" charset="2"/>
              <a:buNone/>
            </a:pPr>
            <a:endParaRPr lang="en-US" sz="1200" dirty="0">
              <a:latin typeface="+mj-lt"/>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64EA7F3-87C3-4B9C-A326-5DF204C82D74}"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t>3</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519914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txBody>
          <a:bodyPr/>
          <a:lstStyle/>
          <a:p>
            <a:endParaRPr lang="pt-BR"/>
          </a:p>
        </p:txBody>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a:ln>
                  <a:noFill/>
                </a:ln>
                <a:solidFill>
                  <a:prstClr val="black"/>
                </a:solidFill>
                <a:effectLst/>
                <a:uLnTx/>
                <a:uFillTx/>
                <a:latin typeface="Arial (Body)"/>
                <a:ea typeface="+mn-ea"/>
                <a:cs typeface="+mn-cs"/>
              </a:rPr>
              <a:t>Notas do instrutor: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b="1" i="0" u="none" strike="noStrike" kern="1200" cap="none" spc="0" normalizeH="0" baseline="0" noProof="0" dirty="0">
              <a:ln>
                <a:noFill/>
              </a:ln>
              <a:solidFill>
                <a:prstClr val="black"/>
              </a:solidFill>
              <a:effectLst/>
              <a:uLnTx/>
              <a:uFillTx/>
              <a:latin typeface="Arial (Body)"/>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1" i="0" u="sng" strike="noStrike" kern="1200" cap="none" spc="0" normalizeH="0" baseline="0" noProof="0" dirty="0">
                <a:ln>
                  <a:noFill/>
                </a:ln>
                <a:solidFill>
                  <a:prstClr val="black"/>
                </a:solidFill>
                <a:effectLst/>
                <a:uLnTx/>
                <a:uFillTx/>
                <a:latin typeface="Arial (Body)"/>
                <a:ea typeface="+mn-ea"/>
                <a:cs typeface="+mn-cs"/>
              </a:rPr>
              <a:t>Ler</a:t>
            </a:r>
            <a:r>
              <a:rPr kumimoji="0" lang="en-US" sz="1200" b="1" i="0" u="none" strike="noStrike" kern="1200" cap="none" spc="0" normalizeH="0" baseline="0" noProof="0" dirty="0">
                <a:ln>
                  <a:noFill/>
                </a:ln>
                <a:solidFill>
                  <a:prstClr val="black"/>
                </a:solidFill>
                <a:effectLst/>
                <a:uLnTx/>
                <a:uFillTx/>
                <a:latin typeface="Arial (Body)"/>
                <a:ea typeface="+mn-ea"/>
                <a:cs typeface="+mn-cs"/>
              </a:rPr>
              <a:t> </a:t>
            </a:r>
            <a:r>
              <a:rPr kumimoji="0" lang="en-US" sz="1200" b="0" i="0" u="none" strike="noStrike" kern="1200" cap="none" spc="0" normalizeH="0" baseline="0" noProof="0" dirty="0">
                <a:ln>
                  <a:noFill/>
                </a:ln>
                <a:solidFill>
                  <a:prstClr val="black"/>
                </a:solidFill>
                <a:effectLst/>
                <a:uLnTx/>
                <a:uFillTx/>
                <a:latin typeface="Arial (Body)"/>
                <a:ea typeface="+mn-ea"/>
                <a:cs typeface="+mn-cs"/>
              </a:rPr>
              <a:t>a pergunta em voz alta.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US" sz="1200" b="0" i="0" u="none" strike="noStrike" kern="1200" cap="none" spc="0" normalizeH="0" baseline="0" noProof="0" dirty="0">
              <a:ln>
                <a:noFill/>
              </a:ln>
              <a:solidFill>
                <a:prstClr val="black"/>
              </a:solidFill>
              <a:effectLst/>
              <a:uLnTx/>
              <a:uFillTx/>
              <a:latin typeface="Arial (Body)"/>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1" i="0" u="sng" strike="noStrike" kern="1200" cap="none" spc="0" normalizeH="0" baseline="0" noProof="0" dirty="0">
                <a:ln>
                  <a:noFill/>
                </a:ln>
                <a:solidFill>
                  <a:prstClr val="black"/>
                </a:solidFill>
                <a:effectLst/>
                <a:uLnTx/>
                <a:uFillTx/>
                <a:latin typeface="Arial (Body)"/>
                <a:ea typeface="+mn-ea"/>
                <a:cs typeface="+mn-cs"/>
              </a:rPr>
              <a:t>Peça</a:t>
            </a:r>
            <a:r>
              <a:rPr kumimoji="0" lang="en-US" sz="1200" b="1" i="0" u="none" strike="noStrike" kern="1200" cap="none" spc="0" normalizeH="0" baseline="0" noProof="0" dirty="0">
                <a:ln>
                  <a:noFill/>
                </a:ln>
                <a:solidFill>
                  <a:prstClr val="black"/>
                </a:solidFill>
                <a:effectLst/>
                <a:uLnTx/>
                <a:uFillTx/>
                <a:latin typeface="Arial (Body)"/>
                <a:ea typeface="+mn-ea"/>
                <a:cs typeface="+mn-cs"/>
              </a:rPr>
              <a:t> </a:t>
            </a:r>
            <a:r>
              <a:rPr kumimoji="0" lang="en-US" sz="1200" b="0" i="0" u="none" strike="noStrike" kern="1200" cap="none" spc="0" normalizeH="0" baseline="0" noProof="0" dirty="0">
                <a:ln>
                  <a:noFill/>
                </a:ln>
                <a:solidFill>
                  <a:prstClr val="black"/>
                </a:solidFill>
                <a:effectLst/>
                <a:uLnTx/>
                <a:uFillTx/>
                <a:latin typeface="Arial (Body)"/>
                <a:ea typeface="+mn-ea"/>
                <a:cs typeface="+mn-cs"/>
              </a:rPr>
              <a:t>a um ou dois voluntários para partilharem as suas respostas.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US" sz="1200" b="0" i="0" u="none" strike="noStrike" kern="1200" cap="none" spc="0" normalizeH="0" baseline="0" noProof="0" dirty="0">
              <a:ln>
                <a:noFill/>
              </a:ln>
              <a:solidFill>
                <a:prstClr val="black"/>
              </a:solidFill>
              <a:effectLst/>
              <a:uLnTx/>
              <a:uFillTx/>
              <a:latin typeface="Arial (Body)"/>
              <a:ea typeface="+mn-ea"/>
              <a:cs typeface="+mn-cs"/>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1" i="0" u="sng" strike="noStrike" kern="1200" cap="none" spc="0" normalizeH="0" baseline="0" noProof="0" dirty="0">
                <a:ln>
                  <a:noFill/>
                </a:ln>
                <a:solidFill>
                  <a:prstClr val="black"/>
                </a:solidFill>
                <a:effectLst/>
                <a:uLnTx/>
                <a:uFillTx/>
                <a:latin typeface="Arial (Body)"/>
                <a:ea typeface="+mn-ea"/>
                <a:cs typeface="+mn-cs"/>
              </a:rPr>
              <a:t>Permitir</a:t>
            </a:r>
            <a:r>
              <a:rPr kumimoji="0" lang="en-US" sz="1200" b="1" i="0" u="none" strike="noStrike" kern="1200" cap="none" spc="0" normalizeH="0" baseline="0" noProof="0" dirty="0">
                <a:ln>
                  <a:noFill/>
                </a:ln>
                <a:solidFill>
                  <a:prstClr val="black"/>
                </a:solidFill>
                <a:effectLst/>
                <a:uLnTx/>
                <a:uFillTx/>
                <a:latin typeface="Arial (Body)"/>
                <a:ea typeface="+mn-ea"/>
                <a:cs typeface="+mn-cs"/>
              </a:rPr>
              <a:t> </a:t>
            </a:r>
            <a:r>
              <a:rPr kumimoji="0" lang="en-US" sz="1200" b="0" i="0" u="none" strike="noStrike" kern="1200" cap="none" spc="0" normalizeH="0" baseline="0" noProof="0" dirty="0">
                <a:ln>
                  <a:noFill/>
                </a:ln>
                <a:solidFill>
                  <a:prstClr val="black"/>
                </a:solidFill>
                <a:effectLst/>
                <a:uLnTx/>
                <a:uFillTx/>
                <a:latin typeface="Arial (Body)"/>
                <a:ea typeface="+mn-ea"/>
                <a:cs typeface="+mn-cs"/>
              </a:rPr>
              <a:t>o debate durante 3-5 minutos. </a:t>
            </a:r>
            <a:r>
              <a:rPr kumimoji="0" lang="en-US" sz="1200" b="1" i="0" u="none" strike="noStrike" kern="1200" cap="none" spc="0" normalizeH="0" baseline="0" noProof="0" dirty="0">
                <a:ln>
                  <a:noFill/>
                </a:ln>
                <a:solidFill>
                  <a:prstClr val="black"/>
                </a:solidFill>
                <a:effectLst/>
                <a:uLnTx/>
                <a:uFillTx/>
                <a:latin typeface="Arial (Body)"/>
                <a:ea typeface="+mn-ea"/>
                <a:cs typeface="+mn-cs"/>
              </a:rPr>
              <a:t>&lt;CLICAR&gt; </a:t>
            </a:r>
            <a:r>
              <a:rPr lang="en-GB" b="0" i="0" dirty="0">
                <a:latin typeface="Arial (Body)"/>
              </a:rPr>
              <a:t>para avançar para o diapositivo seguinte com a resposta.</a:t>
            </a:r>
            <a:endParaRPr kumimoji="0" lang="en-US" sz="1200" b="1" i="0" u="none" strike="noStrike" kern="1200" cap="none" spc="0" normalizeH="0" baseline="0" noProof="0" dirty="0">
              <a:ln>
                <a:noFill/>
              </a:ln>
              <a:solidFill>
                <a:prstClr val="black"/>
              </a:solidFill>
              <a:effectLst/>
              <a:uLnTx/>
              <a:uFillTx/>
              <a:latin typeface="Arial (Body)"/>
              <a:ea typeface="+mn-ea"/>
              <a:cs typeface="+mn-cs"/>
            </a:endParaRPr>
          </a:p>
          <a:p>
            <a:endParaRPr lang="en-US" dirty="0"/>
          </a:p>
        </p:txBody>
      </p:sp>
      <p:sp>
        <p:nvSpPr>
          <p:cNvPr id="4" name="Slide Number Placeholder 3"/>
          <p:cNvSpPr>
            <a:spLocks noGrp="1"/>
          </p:cNvSpPr>
          <p:nvPr>
            <p:ph type="sldNum" sz="quarter" idx="5"/>
          </p:nvPr>
        </p:nvSpPr>
        <p:spPr/>
        <p:txBody>
          <a:bodyPr/>
          <a:lstStyle/>
          <a:p>
            <a:pPr>
              <a:defRPr/>
            </a:pPr>
            <a:fld id="{743A8890-BACE-475F-A8B3-9202A2AC36D6}" type="slidenum">
              <a:rPr lang="en-US" altLang="en-US" smtClean="0"/>
              <a:t>4</a:t>
            </a:fld>
            <a:endParaRPr lang="en-US" altLang="en-US"/>
          </a:p>
        </p:txBody>
      </p:sp>
    </p:spTree>
    <p:extLst>
      <p:ext uri="{BB962C8B-B14F-4D97-AF65-F5344CB8AC3E}">
        <p14:creationId xmlns:p14="http://schemas.microsoft.com/office/powerpoint/2010/main" val="25821708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txBody>
          <a:bodyPr/>
          <a:lstStyle/>
          <a:p>
            <a:endParaRPr lang="pt-BR"/>
          </a:p>
        </p:txBody>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ts val="1200"/>
              </a:spcBef>
              <a:spcAft>
                <a:spcPts val="600"/>
              </a:spcAft>
              <a:buClrTx/>
              <a:buSzTx/>
              <a:buFontTx/>
              <a:buNone/>
              <a:tabLst/>
              <a:defRPr/>
            </a:pPr>
            <a:r>
              <a:rPr lang="en-US" sz="1200" b="1" dirty="0">
                <a:latin typeface="Arial (Body)"/>
              </a:rPr>
              <a:t>Notas do instrutor: </a:t>
            </a:r>
          </a:p>
          <a:p>
            <a:pPr marL="0" marR="0">
              <a:lnSpc>
                <a:spcPct val="115000"/>
              </a:lnSpc>
              <a:spcBef>
                <a:spcPts val="0"/>
              </a:spcBef>
              <a:spcAft>
                <a:spcPts val="600"/>
              </a:spcAft>
            </a:pPr>
            <a:endParaRPr lang="en-US" sz="1200" dirty="0">
              <a:effectLst/>
              <a:latin typeface="Arial (Body)"/>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600"/>
              </a:spcAft>
              <a:buFont typeface="Wingdings" panose="05000000000000000000" pitchFamily="2" charset="2"/>
              <a:buChar char="§"/>
            </a:pPr>
            <a:r>
              <a:rPr lang="en-US" sz="1200" b="1" u="sng" dirty="0">
                <a:latin typeface="Arial (Body)"/>
              </a:rPr>
              <a:t>Explique</a:t>
            </a:r>
            <a:r>
              <a:rPr lang="en-US" sz="1200" b="1" u="none" dirty="0">
                <a:latin typeface="Arial (Body)"/>
              </a:rPr>
              <a:t> </a:t>
            </a:r>
            <a:r>
              <a:rPr lang="en-US" sz="1200" dirty="0">
                <a:latin typeface="Arial (Body)"/>
              </a:rPr>
              <a:t>que</a:t>
            </a:r>
            <a:r>
              <a:rPr lang="en-US" sz="1200" dirty="0">
                <a:effectLst/>
                <a:latin typeface="Arial (Body)"/>
                <a:ea typeface="Times New Roman" panose="02020603050405020304" pitchFamily="18" charset="0"/>
                <a:cs typeface="Arial" panose="020B0604020202020204" pitchFamily="34" charset="0"/>
              </a:rPr>
              <a:t>, do ponto de vista da saúde pública, a qualidade dos dados pode ser definida como o nível de exatidão e exaustividade dos dados ou informações de saúde comunicados, recolhidos e analisados.  A qualidade dos dados pode referir-se a um registo ou relatório individual ou a uma base de dados mais ampla de registos, quer sejam tabulados ou agregados manualmente ou numa base de dados eletrónica.</a:t>
            </a:r>
          </a:p>
          <a:p>
            <a:pPr marL="171450" marR="0" indent="-171450">
              <a:lnSpc>
                <a:spcPct val="115000"/>
              </a:lnSpc>
              <a:spcBef>
                <a:spcPts val="0"/>
              </a:spcBef>
              <a:spcAft>
                <a:spcPts val="600"/>
              </a:spcAft>
              <a:buFont typeface="Wingdings" panose="05000000000000000000" pitchFamily="2" charset="2"/>
              <a:buChar char="§"/>
            </a:pPr>
            <a:endParaRPr lang="en-US" sz="1200" b="1" u="sng" dirty="0">
              <a:effectLst/>
              <a:latin typeface="Arial (Body)"/>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600"/>
              </a:spcAft>
              <a:buFont typeface="Wingdings" panose="05000000000000000000" pitchFamily="2" charset="2"/>
              <a:buChar char="§"/>
            </a:pPr>
            <a:r>
              <a:rPr lang="en-US" sz="1200" b="1" u="sng" dirty="0">
                <a:latin typeface="Arial (Body)"/>
                <a:ea typeface="Times New Roman" panose="02020603050405020304" pitchFamily="18" charset="0"/>
                <a:cs typeface="Times New Roman" panose="02020603050405020304" pitchFamily="18" charset="0"/>
              </a:rPr>
              <a:t>Dizer:</a:t>
            </a:r>
            <a:r>
              <a:rPr lang="en-US" sz="1200" b="1" u="none" dirty="0">
                <a:latin typeface="Arial (Body)"/>
                <a:ea typeface="Times New Roman" panose="02020603050405020304" pitchFamily="18" charset="0"/>
                <a:cs typeface="Times New Roman" panose="02020603050405020304" pitchFamily="18" charset="0"/>
              </a:rPr>
              <a:t> </a:t>
            </a:r>
            <a:r>
              <a:rPr lang="en-US" sz="1200" dirty="0">
                <a:effectLst/>
                <a:latin typeface="Arial (Body)"/>
                <a:ea typeface="Times New Roman" panose="02020603050405020304" pitchFamily="18" charset="0"/>
                <a:cs typeface="Arial" panose="020B0604020202020204" pitchFamily="34" charset="0"/>
              </a:rPr>
              <a:t>Outra forma de descrever a qualidade dos dados é perguntar: Os dados reflectem com precisão a realidade, de modo a servirem o objetivo a que se destinam?</a:t>
            </a:r>
            <a:endParaRPr lang="en-US" sz="1200" b="0" u="none" dirty="0">
              <a:effectLst/>
              <a:latin typeface="Arial (Body)"/>
              <a:ea typeface="Times New Roman" panose="02020603050405020304" pitchFamily="18" charset="0"/>
              <a:cs typeface="Times New Roman" panose="02020603050405020304" pitchFamily="18" charset="0"/>
            </a:endParaRPr>
          </a:p>
          <a:p>
            <a:pPr marL="171450" marR="0" indent="-171450">
              <a:lnSpc>
                <a:spcPct val="115000"/>
              </a:lnSpc>
              <a:spcBef>
                <a:spcPts val="0"/>
              </a:spcBef>
              <a:spcAft>
                <a:spcPts val="600"/>
              </a:spcAft>
              <a:buFont typeface="Wingdings" panose="05000000000000000000" pitchFamily="2" charset="2"/>
              <a:buChar char="§"/>
            </a:pPr>
            <a:endParaRPr lang="en-US" sz="1200" b="0" u="none" dirty="0">
              <a:effectLst/>
              <a:latin typeface="Arial (Body)"/>
              <a:ea typeface="Times New Roman" panose="02020603050405020304" pitchFamily="18" charset="0"/>
              <a:cs typeface="Times New Roman" panose="02020603050405020304" pitchFamily="18" charset="0"/>
            </a:endParaRPr>
          </a:p>
          <a:p>
            <a:pPr marL="171450" marR="0" indent="-171450">
              <a:lnSpc>
                <a:spcPct val="115000"/>
              </a:lnSpc>
              <a:spcBef>
                <a:spcPts val="0"/>
              </a:spcBef>
              <a:spcAft>
                <a:spcPts val="600"/>
              </a:spcAft>
              <a:buFont typeface="Wingdings" panose="05000000000000000000" pitchFamily="2" charset="2"/>
              <a:buChar char="§"/>
            </a:pPr>
            <a:r>
              <a:rPr lang="en-US" sz="1200" b="1" u="sng" dirty="0">
                <a:effectLst/>
                <a:latin typeface="Arial (Body)"/>
                <a:ea typeface="Times New Roman" panose="02020603050405020304" pitchFamily="18" charset="0"/>
                <a:cs typeface="Times New Roman" panose="02020603050405020304" pitchFamily="18" charset="0"/>
              </a:rPr>
              <a:t>Perguntar:</a:t>
            </a:r>
            <a:r>
              <a:rPr lang="en-US" sz="1200" b="1" u="none" dirty="0">
                <a:effectLst/>
                <a:latin typeface="Arial (Body)"/>
                <a:ea typeface="Times New Roman" panose="02020603050405020304" pitchFamily="18" charset="0"/>
                <a:cs typeface="Times New Roman" panose="02020603050405020304" pitchFamily="18" charset="0"/>
              </a:rPr>
              <a:t> </a:t>
            </a:r>
            <a:r>
              <a:rPr lang="en-US" sz="1200" b="0" dirty="0">
                <a:effectLst/>
                <a:latin typeface="Arial (Body)"/>
                <a:ea typeface="Times New Roman" panose="02020603050405020304" pitchFamily="18" charset="0"/>
                <a:cs typeface="Times New Roman" panose="02020603050405020304" pitchFamily="18" charset="0"/>
              </a:rPr>
              <a:t>Que um voluntário </a:t>
            </a:r>
            <a:r>
              <a:rPr lang="en-US" sz="1200" dirty="0">
                <a:effectLst/>
                <a:latin typeface="Arial (Body)"/>
                <a:ea typeface="Times New Roman" panose="02020603050405020304" pitchFamily="18" charset="0"/>
                <a:cs typeface="Arial" panose="020B0604020202020204" pitchFamily="34" charset="0"/>
              </a:rPr>
              <a:t>relembre a todos quais são os objectivos da vigilância.</a:t>
            </a:r>
          </a:p>
          <a:p>
            <a:pPr marL="171450" marR="0" indent="-171450">
              <a:lnSpc>
                <a:spcPct val="115000"/>
              </a:lnSpc>
              <a:spcBef>
                <a:spcPts val="0"/>
              </a:spcBef>
              <a:spcAft>
                <a:spcPts val="600"/>
              </a:spcAft>
              <a:buFont typeface="Wingdings" panose="05000000000000000000" pitchFamily="2" charset="2"/>
              <a:buChar char="§"/>
            </a:pPr>
            <a:endParaRPr lang="en-US" sz="1200" b="1" i="0" u="sng" dirty="0">
              <a:effectLst/>
              <a:latin typeface="Arial (Body)"/>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600"/>
              </a:spcAft>
              <a:buFont typeface="Wingdings" panose="05000000000000000000" pitchFamily="2" charset="2"/>
              <a:buChar char="§"/>
            </a:pPr>
            <a:r>
              <a:rPr lang="en-US" sz="1200" b="1" i="0" u="sng" dirty="0">
                <a:effectLst/>
                <a:latin typeface="Arial (Body)"/>
                <a:ea typeface="Times New Roman" panose="02020603050405020304" pitchFamily="18" charset="0"/>
                <a:cs typeface="Times New Roman" panose="02020603050405020304" pitchFamily="18" charset="0"/>
              </a:rPr>
              <a:t>Permita que</a:t>
            </a:r>
            <a:r>
              <a:rPr lang="en-US" sz="1200" b="1" i="0" u="none" dirty="0">
                <a:effectLst/>
                <a:latin typeface="Arial (Body)"/>
                <a:ea typeface="Times New Roman" panose="02020603050405020304" pitchFamily="18" charset="0"/>
                <a:cs typeface="Times New Roman" panose="02020603050405020304" pitchFamily="18" charset="0"/>
              </a:rPr>
              <a:t> </a:t>
            </a:r>
            <a:r>
              <a:rPr lang="en-US" sz="1200" i="0" dirty="0">
                <a:effectLst/>
                <a:latin typeface="Arial (Body)"/>
                <a:ea typeface="Times New Roman" panose="02020603050405020304" pitchFamily="18" charset="0"/>
                <a:cs typeface="Times New Roman" panose="02020603050405020304" pitchFamily="18" charset="0"/>
              </a:rPr>
              <a:t>alguns participantes partilhem as respostas e facilite um </a:t>
            </a:r>
            <a:r>
              <a:rPr lang="en-US" sz="1200" i="1" dirty="0">
                <a:effectLst/>
                <a:latin typeface="Arial (Body)"/>
                <a:ea typeface="Times New Roman" panose="02020603050405020304" pitchFamily="18" charset="0"/>
                <a:cs typeface="Times New Roman" panose="02020603050405020304" pitchFamily="18" charset="0"/>
              </a:rPr>
              <a:t>breve </a:t>
            </a:r>
            <a:r>
              <a:rPr lang="en-US" sz="1200" i="0" dirty="0">
                <a:effectLst/>
                <a:latin typeface="Arial (Body)"/>
                <a:ea typeface="Times New Roman" panose="02020603050405020304" pitchFamily="18" charset="0"/>
                <a:cs typeface="Times New Roman" panose="02020603050405020304" pitchFamily="18" charset="0"/>
              </a:rPr>
              <a:t>debate.</a:t>
            </a:r>
          </a:p>
          <a:p>
            <a:pPr marL="171450" marR="0" indent="-171450">
              <a:lnSpc>
                <a:spcPct val="115000"/>
              </a:lnSpc>
              <a:spcBef>
                <a:spcPts val="0"/>
              </a:spcBef>
              <a:spcAft>
                <a:spcPts val="600"/>
              </a:spcAft>
              <a:buFont typeface="Wingdings" panose="05000000000000000000" pitchFamily="2" charset="2"/>
              <a:buChar char="§"/>
            </a:pPr>
            <a:endParaRPr lang="en-US" sz="1200" b="1" i="0" u="sng" dirty="0">
              <a:effectLst/>
              <a:latin typeface="Arial (Body)"/>
              <a:ea typeface="Times New Roman" panose="02020603050405020304" pitchFamily="18" charset="0"/>
              <a:cs typeface="Times New Roman" panose="02020603050405020304" pitchFamily="18" charset="0"/>
            </a:endParaRPr>
          </a:p>
          <a:p>
            <a:pPr marL="171450" marR="0" indent="-171450">
              <a:lnSpc>
                <a:spcPct val="115000"/>
              </a:lnSpc>
              <a:spcBef>
                <a:spcPts val="0"/>
              </a:spcBef>
              <a:spcAft>
                <a:spcPts val="600"/>
              </a:spcAft>
              <a:buFont typeface="Wingdings" panose="05000000000000000000" pitchFamily="2" charset="2"/>
              <a:buChar char="§"/>
            </a:pPr>
            <a:r>
              <a:rPr lang="en-US" sz="1200" b="1" u="sng" dirty="0">
                <a:effectLst/>
                <a:latin typeface="Arial (Body)"/>
                <a:ea typeface="Times New Roman" panose="02020603050405020304" pitchFamily="18" charset="0"/>
                <a:cs typeface="Arial" panose="020B0604020202020204" pitchFamily="34" charset="0"/>
              </a:rPr>
              <a:t>Respostas:</a:t>
            </a:r>
            <a:r>
              <a:rPr lang="en-US" sz="1200" b="1" u="none" dirty="0">
                <a:effectLst/>
                <a:latin typeface="Arial (Body)"/>
                <a:ea typeface="Times New Roman" panose="02020603050405020304" pitchFamily="18" charset="0"/>
                <a:cs typeface="Arial" panose="020B0604020202020204" pitchFamily="34" charset="0"/>
              </a:rPr>
              <a:t> </a:t>
            </a:r>
            <a:r>
              <a:rPr lang="en-US" sz="1200" b="0" dirty="0">
                <a:effectLst/>
                <a:latin typeface="Arial (Body)"/>
                <a:ea typeface="Times New Roman" panose="02020603050405020304" pitchFamily="18" charset="0"/>
                <a:cs typeface="Arial" panose="020B0604020202020204" pitchFamily="34" charset="0"/>
              </a:rPr>
              <a:t>O objetivo da vigilância é: 1. </a:t>
            </a:r>
            <a:r>
              <a:rPr lang="en-US" sz="1200" b="0" i="1" dirty="0">
                <a:effectLst/>
                <a:latin typeface="Arial (Body)"/>
                <a:ea typeface="Times New Roman" panose="02020603050405020304" pitchFamily="18" charset="0"/>
                <a:cs typeface="Arial" panose="020B0604020202020204" pitchFamily="34" charset="0"/>
              </a:rPr>
              <a:t>Obter informações para a ação (ou seja, desencadear acções de saúde pública, como a investigação de surtos) 2. </a:t>
            </a:r>
            <a:r>
              <a:rPr lang="en-US" sz="1200" b="0" i="1" dirty="0">
                <a:effectLst/>
                <a:latin typeface="Arial (Body)"/>
                <a:ea typeface="Times New Roman" panose="02020603050405020304" pitchFamily="18" charset="0"/>
                <a:cs typeface="Times New Roman" panose="02020603050405020304" pitchFamily="18" charset="0"/>
              </a:rPr>
              <a:t>Avaliar o estado de saúde do público (ou seja, que doenças estão a ocorrer). 3. Definir as prioridades de saúde pública (por exemplo, para o planeamento de programas) 4. Ajudar na avaliação dos programas</a:t>
            </a:r>
          </a:p>
          <a:p>
            <a:pPr marL="171450" marR="0" indent="-171450">
              <a:lnSpc>
                <a:spcPct val="115000"/>
              </a:lnSpc>
              <a:spcBef>
                <a:spcPts val="0"/>
              </a:spcBef>
              <a:spcAft>
                <a:spcPts val="600"/>
              </a:spcAft>
              <a:buFont typeface="Wingdings" panose="05000000000000000000" pitchFamily="2" charset="2"/>
              <a:buChar char="§"/>
            </a:pPr>
            <a:endParaRPr lang="en-US" sz="1200" b="0" i="1" u="sng" dirty="0">
              <a:effectLst/>
              <a:latin typeface="Arial (Body)"/>
              <a:cs typeface="Times New Roman" panose="02020603050405020304" pitchFamily="18" charset="0"/>
            </a:endParaRPr>
          </a:p>
          <a:p>
            <a:pPr marL="171450" marR="0" indent="-171450">
              <a:lnSpc>
                <a:spcPct val="115000"/>
              </a:lnSpc>
              <a:spcBef>
                <a:spcPts val="0"/>
              </a:spcBef>
              <a:spcAft>
                <a:spcPts val="600"/>
              </a:spcAft>
              <a:buFont typeface="Wingdings" panose="05000000000000000000" pitchFamily="2" charset="2"/>
              <a:buChar char="§"/>
            </a:pPr>
            <a:r>
              <a:rPr lang="en-US" sz="1200" b="1" u="sng" dirty="0" err="1">
                <a:latin typeface="Arial (Body)"/>
              </a:rPr>
              <a:t>Dizer</a:t>
            </a:r>
            <a:r>
              <a:rPr lang="en-US" sz="1200" b="1" u="sng" dirty="0">
                <a:latin typeface="Arial (Body)"/>
              </a:rPr>
              <a:t>:</a:t>
            </a:r>
            <a:r>
              <a:rPr lang="en-US" sz="1200" b="1" u="none" dirty="0">
                <a:latin typeface="Arial (Body)"/>
              </a:rPr>
              <a:t> </a:t>
            </a:r>
            <a:r>
              <a:rPr lang="en-US" sz="1200" dirty="0">
                <a:effectLst/>
                <a:latin typeface="Arial (Body)"/>
                <a:ea typeface="Times New Roman" panose="02020603050405020304" pitchFamily="18" charset="0"/>
                <a:cs typeface="Times New Roman" panose="02020603050405020304" pitchFamily="18" charset="0"/>
              </a:rPr>
              <a:t>Assim, a qualidade dos dados refere-se ao facto de os dados que recolhemos serem suficientemente exactos, completos e, alguns acrescentariam, atempados para responder a esses objectivos.  Os dados de vigilância de elevada qualidade </a:t>
            </a:r>
            <a:r>
              <a:rPr lang="en-US" sz="1200" dirty="0">
                <a:effectLst/>
                <a:latin typeface="Arial (Body)"/>
                <a:ea typeface="Times New Roman" panose="02020603050405020304" pitchFamily="18" charset="0"/>
                <a:cs typeface="Arial" panose="020B0604020202020204" pitchFamily="34" charset="0"/>
              </a:rPr>
              <a:t>fornecem uma imagem exacta da ocorrência de doenças na comunidade, pelo que podem ser detectadas tendências e alterações súbitas e tomadas medidas.  Além disso, podem melhorar a orientação dos programas e serviços de prevenção e controlo das doenças a nível comunitário.  Por último, </a:t>
            </a:r>
            <a:r>
              <a:rPr lang="en-US" sz="1200" dirty="0">
                <a:effectLst/>
                <a:latin typeface="Arial (Body)"/>
                <a:ea typeface="Times New Roman" panose="02020603050405020304" pitchFamily="18" charset="0"/>
                <a:cs typeface="Times New Roman" panose="02020603050405020304" pitchFamily="18" charset="0"/>
              </a:rPr>
              <a:t>os dados de elevada qualidade não </a:t>
            </a:r>
            <a:r>
              <a:rPr lang="en-US" sz="1200" u="sng" dirty="0">
                <a:effectLst/>
                <a:latin typeface="Arial (Body)"/>
                <a:ea typeface="Times New Roman" panose="02020603050405020304" pitchFamily="18" charset="0"/>
                <a:cs typeface="Times New Roman" panose="02020603050405020304" pitchFamily="18" charset="0"/>
              </a:rPr>
              <a:t>garantem </a:t>
            </a:r>
            <a:r>
              <a:rPr lang="en-US" sz="1200" dirty="0">
                <a:effectLst/>
                <a:latin typeface="Arial (Body)"/>
                <a:ea typeface="Times New Roman" panose="02020603050405020304" pitchFamily="18" charset="0"/>
                <a:cs typeface="Times New Roman" panose="02020603050405020304" pitchFamily="18" charset="0"/>
              </a:rPr>
              <a:t>que sejam tomadas as decisões corretas, mas esperamos que reduzam a probabilidade de serem tomadas as decisões erradas!</a:t>
            </a:r>
          </a:p>
          <a:p>
            <a:pPr marL="0" indent="0">
              <a:buFont typeface="Wingdings" panose="05000000000000000000" pitchFamily="2" charset="2"/>
              <a:buNone/>
            </a:pPr>
            <a:br>
              <a:rPr lang="en-US" sz="1800" dirty="0">
                <a:effectLst/>
                <a:latin typeface="Times New Roman" panose="02020603050405020304" pitchFamily="18" charset="0"/>
                <a:ea typeface="Times New Roman" panose="02020603050405020304" pitchFamily="18" charset="0"/>
              </a:rPr>
            </a:br>
            <a:endParaRPr lang="en-US" dirty="0"/>
          </a:p>
        </p:txBody>
      </p:sp>
      <p:sp>
        <p:nvSpPr>
          <p:cNvPr id="4" name="Slide Number Placeholder 3"/>
          <p:cNvSpPr>
            <a:spLocks noGrp="1"/>
          </p:cNvSpPr>
          <p:nvPr>
            <p:ph type="sldNum" sz="quarter" idx="5"/>
          </p:nvPr>
        </p:nvSpPr>
        <p:spPr/>
        <p:txBody>
          <a:bodyPr/>
          <a:lstStyle/>
          <a:p>
            <a:pPr>
              <a:defRPr/>
            </a:pPr>
            <a:fld id="{743A8890-BACE-475F-A8B3-9202A2AC36D6}" type="slidenum">
              <a:rPr lang="en-US" altLang="en-US" smtClean="0"/>
              <a:t>5</a:t>
            </a:fld>
            <a:endParaRPr lang="en-US" altLang="en-US"/>
          </a:p>
        </p:txBody>
      </p:sp>
    </p:spTree>
    <p:extLst>
      <p:ext uri="{BB962C8B-B14F-4D97-AF65-F5344CB8AC3E}">
        <p14:creationId xmlns:p14="http://schemas.microsoft.com/office/powerpoint/2010/main" val="13869014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txBody>
          <a:bodyPr/>
          <a:lstStyle/>
          <a:p>
            <a:endParaRPr lang="pt-BR"/>
          </a:p>
        </p:txBody>
      </p:sp>
      <p:sp>
        <p:nvSpPr>
          <p:cNvPr id="3" name="Notes Placeholder 2"/>
          <p:cNvSpPr>
            <a:spLocks noGrp="1"/>
          </p:cNvSpPr>
          <p:nvPr>
            <p:ph type="body" idx="1"/>
          </p:nvPr>
        </p:nvSpPr>
        <p:spPr/>
        <p:txBody>
          <a:bodyPr/>
          <a:lstStyle/>
          <a:p>
            <a:r>
              <a:rPr lang="en-US" sz="1200" b="1" dirty="0">
                <a:latin typeface="Arial (Body)"/>
              </a:rPr>
              <a:t>Notas do instrutor: </a:t>
            </a:r>
          </a:p>
          <a:p>
            <a:pPr marL="457200" marR="0" indent="-457200">
              <a:lnSpc>
                <a:spcPct val="115000"/>
              </a:lnSpc>
              <a:spcBef>
                <a:spcPts val="0"/>
              </a:spcBef>
              <a:spcAft>
                <a:spcPts val="0"/>
              </a:spcAft>
            </a:pPr>
            <a:endParaRPr lang="en-US" sz="1200" b="1" dirty="0">
              <a:effectLst/>
              <a:latin typeface="Arial (Body)"/>
              <a:ea typeface="Times New Roman" panose="02020603050405020304" pitchFamily="18" charset="0"/>
              <a:cs typeface="Times New Roman" panose="02020603050405020304" pitchFamily="18" charset="0"/>
            </a:endParaRPr>
          </a:p>
          <a:p>
            <a:pPr marL="182880" marR="0" lvl="0" indent="-182880" algn="l" defTabSz="914400" rtl="0" eaLnBrk="0" fontAlgn="base" latinLnBrk="0" hangingPunct="0">
              <a:lnSpc>
                <a:spcPct val="115000"/>
              </a:lnSpc>
              <a:spcBef>
                <a:spcPts val="0"/>
              </a:spcBef>
              <a:spcAft>
                <a:spcPts val="0"/>
              </a:spcAft>
              <a:buClrTx/>
              <a:buSzTx/>
              <a:buFont typeface="Wingdings" panose="05000000000000000000" pitchFamily="2" charset="2"/>
              <a:buChar char="§"/>
              <a:tabLst/>
              <a:defRPr/>
            </a:pPr>
            <a:r>
              <a:rPr lang="en-US" sz="1200" b="1" u="sng" dirty="0" err="1">
                <a:latin typeface="Arial (Body)"/>
                <a:ea typeface="Times New Roman" panose="02020603050405020304" pitchFamily="18" charset="0"/>
                <a:cs typeface="Times New Roman" panose="02020603050405020304" pitchFamily="18" charset="0"/>
              </a:rPr>
              <a:t>Dizer</a:t>
            </a:r>
            <a:r>
              <a:rPr lang="en-US" sz="1200" b="1" u="sng" dirty="0">
                <a:latin typeface="Arial (Body)"/>
                <a:ea typeface="Times New Roman" panose="02020603050405020304" pitchFamily="18" charset="0"/>
                <a:cs typeface="Times New Roman" panose="02020603050405020304" pitchFamily="18" charset="0"/>
              </a:rPr>
              <a:t>:</a:t>
            </a:r>
            <a:r>
              <a:rPr lang="en-US" sz="1200" b="1" u="none" dirty="0">
                <a:latin typeface="Arial (Body)"/>
                <a:ea typeface="Times New Roman" panose="02020603050405020304" pitchFamily="18" charset="0"/>
                <a:cs typeface="Times New Roman" panose="02020603050405020304" pitchFamily="18" charset="0"/>
              </a:rPr>
              <a:t> </a:t>
            </a:r>
            <a:r>
              <a:rPr lang="en-US" sz="1200" dirty="0">
                <a:effectLst/>
                <a:latin typeface="Arial (Body)"/>
                <a:ea typeface="Times New Roman" panose="02020603050405020304" pitchFamily="18" charset="0"/>
                <a:cs typeface="Times New Roman" panose="02020603050405020304" pitchFamily="18" charset="0"/>
              </a:rPr>
              <a:t>Vamos pensar em alguns exemplos de problemas de qualidade dos dados relacionados com registos individuais e sistemas de dados.  No caso dos registos individuais, exemplos comuns de problemas de qualidade dos dados são os </a:t>
            </a:r>
            <a:r>
              <a:rPr lang="en-US" sz="1200" b="1" dirty="0">
                <a:effectLst/>
                <a:latin typeface="Arial (Body)"/>
                <a:ea typeface="Times New Roman" panose="02020603050405020304" pitchFamily="18" charset="0"/>
                <a:cs typeface="Times New Roman" panose="02020603050405020304" pitchFamily="18" charset="0"/>
              </a:rPr>
              <a:t>dados em falta</a:t>
            </a:r>
            <a:r>
              <a:rPr lang="en-US" sz="1200" dirty="0">
                <a:effectLst/>
                <a:latin typeface="Arial (Body)"/>
                <a:ea typeface="Times New Roman" panose="02020603050405020304" pitchFamily="18" charset="0"/>
                <a:cs typeface="Times New Roman" panose="02020603050405020304" pitchFamily="18" charset="0"/>
              </a:rPr>
              <a:t>, </a:t>
            </a:r>
            <a:r>
              <a:rPr lang="en-US" sz="1200" b="1" dirty="0">
                <a:effectLst/>
                <a:latin typeface="Arial (Body)"/>
                <a:ea typeface="Times New Roman" panose="02020603050405020304" pitchFamily="18" charset="0"/>
                <a:cs typeface="Times New Roman" panose="02020603050405020304" pitchFamily="18" charset="0"/>
              </a:rPr>
              <a:t>os dados incorrectos </a:t>
            </a:r>
            <a:r>
              <a:rPr lang="fr-FR" sz="1200" dirty="0">
                <a:effectLst/>
                <a:latin typeface="Arial (Body)"/>
                <a:ea typeface="Times New Roman" panose="02020603050405020304" pitchFamily="18" charset="0"/>
                <a:cs typeface="Times New Roman" panose="02020603050405020304" pitchFamily="18" charset="0"/>
              </a:rPr>
              <a:t>e </a:t>
            </a:r>
            <a:r>
              <a:rPr lang="en-US" sz="1200" b="1" dirty="0">
                <a:effectLst/>
                <a:latin typeface="Arial (Body)"/>
                <a:ea typeface="Times New Roman" panose="02020603050405020304" pitchFamily="18" charset="0"/>
                <a:cs typeface="Times New Roman" panose="02020603050405020304" pitchFamily="18" charset="0"/>
              </a:rPr>
              <a:t>os dados ilegíveis</a:t>
            </a:r>
            <a:r>
              <a:rPr lang="en-US" sz="1200" b="0" dirty="0">
                <a:effectLst/>
                <a:latin typeface="Arial (Body)"/>
                <a:ea typeface="Times New Roman" panose="02020603050405020304" pitchFamily="18" charset="0"/>
                <a:cs typeface="Times New Roman" panose="02020603050405020304" pitchFamily="18" charset="0"/>
              </a:rPr>
              <a:t>. </a:t>
            </a:r>
            <a:r>
              <a:rPr lang="en-US" sz="1200" b="1" dirty="0">
                <a:effectLst/>
                <a:latin typeface="Arial (Body)"/>
                <a:ea typeface="Times New Roman" panose="02020603050405020304" pitchFamily="18" charset="0"/>
                <a:cs typeface="Times New Roman" panose="02020603050405020304" pitchFamily="18" charset="0"/>
              </a:rPr>
              <a:t>&lt;CLICAR: &gt;</a:t>
            </a:r>
          </a:p>
          <a:p>
            <a:pPr marL="182880" marR="0" lvl="0" indent="-182880" algn="l" defTabSz="914400" rtl="0" eaLnBrk="0" fontAlgn="base" latinLnBrk="0" hangingPunct="0">
              <a:lnSpc>
                <a:spcPct val="115000"/>
              </a:lnSpc>
              <a:spcBef>
                <a:spcPts val="0"/>
              </a:spcBef>
              <a:spcAft>
                <a:spcPts val="0"/>
              </a:spcAft>
              <a:buClrTx/>
              <a:buSzTx/>
              <a:buFont typeface="Wingdings" panose="05000000000000000000" pitchFamily="2" charset="2"/>
              <a:buChar char="§"/>
              <a:tabLst/>
              <a:defRPr/>
            </a:pPr>
            <a:endParaRPr lang="en-US" sz="1200" b="1" dirty="0">
              <a:effectLst/>
              <a:latin typeface="Arial (Body)"/>
              <a:ea typeface="Times New Roman" panose="02020603050405020304" pitchFamily="18" charset="0"/>
              <a:cs typeface="Times New Roman" panose="02020603050405020304" pitchFamily="18" charset="0"/>
            </a:endParaRPr>
          </a:p>
          <a:p>
            <a:pPr marL="182880" marR="0" lvl="0" indent="-182880" algn="l" defTabSz="914400" rtl="0" eaLnBrk="0" fontAlgn="base" latinLnBrk="0" hangingPunct="0">
              <a:lnSpc>
                <a:spcPct val="115000"/>
              </a:lnSpc>
              <a:spcBef>
                <a:spcPts val="0"/>
              </a:spcBef>
              <a:spcAft>
                <a:spcPts val="0"/>
              </a:spcAft>
              <a:buClrTx/>
              <a:buSzTx/>
              <a:buFont typeface="Wingdings" panose="05000000000000000000" pitchFamily="2" charset="2"/>
              <a:buChar char="§"/>
              <a:tabLst/>
              <a:defRPr/>
            </a:pPr>
            <a:r>
              <a:rPr lang="en-US" sz="1200" b="1" u="sng" dirty="0" err="1">
                <a:latin typeface="Arial (Body)"/>
                <a:ea typeface="Times New Roman" panose="02020603050405020304" pitchFamily="18" charset="0"/>
                <a:cs typeface="Times New Roman" panose="02020603050405020304" pitchFamily="18" charset="0"/>
              </a:rPr>
              <a:t>Dizer</a:t>
            </a:r>
            <a:r>
              <a:rPr lang="en-US" sz="1200" b="1" u="sng" dirty="0">
                <a:latin typeface="Arial (Body)"/>
                <a:ea typeface="Times New Roman" panose="02020603050405020304" pitchFamily="18" charset="0"/>
                <a:cs typeface="Times New Roman" panose="02020603050405020304" pitchFamily="18" charset="0"/>
              </a:rPr>
              <a:t>:</a:t>
            </a:r>
            <a:r>
              <a:rPr lang="en-US" sz="1200" b="1" u="none" dirty="0">
                <a:latin typeface="Arial (Body)"/>
                <a:ea typeface="Times New Roman" panose="02020603050405020304" pitchFamily="18" charset="0"/>
                <a:cs typeface="Times New Roman" panose="02020603050405020304" pitchFamily="18" charset="0"/>
              </a:rPr>
              <a:t> </a:t>
            </a:r>
            <a:r>
              <a:rPr lang="en-US" sz="1200" dirty="0">
                <a:effectLst/>
                <a:latin typeface="Arial (Body)"/>
                <a:ea typeface="Times New Roman" panose="02020603050405020304" pitchFamily="18" charset="0"/>
                <a:cs typeface="Times New Roman" panose="02020603050405020304" pitchFamily="18" charset="0"/>
              </a:rPr>
              <a:t>Para os sistemas de dados/bases de dados, alguns problemas comuns de qualidade dos dados são </a:t>
            </a:r>
            <a:r>
              <a:rPr lang="en-US" sz="1200" b="1" dirty="0">
                <a:effectLst/>
                <a:latin typeface="Arial (Body)"/>
                <a:ea typeface="Times New Roman" panose="02020603050405020304" pitchFamily="18" charset="0"/>
                <a:cs typeface="Times New Roman" panose="02020603050405020304" pitchFamily="18" charset="0"/>
              </a:rPr>
              <a:t>registos atrasados</a:t>
            </a:r>
            <a:r>
              <a:rPr lang="en-US" sz="1200" dirty="0">
                <a:effectLst/>
                <a:latin typeface="Arial (Body)"/>
                <a:ea typeface="Times New Roman" panose="02020603050405020304" pitchFamily="18" charset="0"/>
                <a:cs typeface="Times New Roman" panose="02020603050405020304" pitchFamily="18" charset="0"/>
              </a:rPr>
              <a:t>, </a:t>
            </a:r>
            <a:r>
              <a:rPr lang="en-US" sz="1200" b="1" dirty="0">
                <a:effectLst/>
                <a:latin typeface="Arial (Body)"/>
                <a:ea typeface="Times New Roman" panose="02020603050405020304" pitchFamily="18" charset="0"/>
                <a:cs typeface="Times New Roman" panose="02020603050405020304" pitchFamily="18" charset="0"/>
              </a:rPr>
              <a:t>registos em falta </a:t>
            </a:r>
            <a:r>
              <a:rPr lang="en-US" sz="1200" dirty="0">
                <a:effectLst/>
                <a:latin typeface="Arial (Body)"/>
                <a:ea typeface="Times New Roman" panose="02020603050405020304" pitchFamily="18" charset="0"/>
                <a:cs typeface="Times New Roman" panose="02020603050405020304" pitchFamily="18" charset="0"/>
              </a:rPr>
              <a:t>e </a:t>
            </a:r>
            <a:r>
              <a:rPr lang="en-US" sz="1200" b="1" dirty="0">
                <a:effectLst/>
                <a:latin typeface="Arial (Body)"/>
                <a:ea typeface="Times New Roman" panose="02020603050405020304" pitchFamily="18" charset="0"/>
                <a:cs typeface="Times New Roman" panose="02020603050405020304" pitchFamily="18" charset="0"/>
              </a:rPr>
              <a:t>registos </a:t>
            </a:r>
            <a:r>
              <a:rPr lang="en-US" sz="1200" b="1" dirty="0" err="1">
                <a:effectLst/>
                <a:latin typeface="Arial (Body)"/>
                <a:ea typeface="Times New Roman" panose="02020603050405020304" pitchFamily="18" charset="0"/>
                <a:cs typeface="Times New Roman" panose="02020603050405020304" pitchFamily="18" charset="0"/>
              </a:rPr>
              <a:t>duplicados</a:t>
            </a:r>
            <a:r>
              <a:rPr lang="en-US" sz="1200" dirty="0">
                <a:effectLst/>
                <a:latin typeface="Arial (Body)"/>
                <a:ea typeface="Times New Roman" panose="02020603050405020304" pitchFamily="18" charset="0"/>
                <a:cs typeface="Times New Roman" panose="02020603050405020304" pitchFamily="18" charset="0"/>
              </a:rPr>
              <a:t>.</a:t>
            </a:r>
          </a:p>
          <a:p>
            <a:pPr marL="182880" marR="0" lvl="0" indent="-182880" algn="l" defTabSz="914400" rtl="0" eaLnBrk="0" fontAlgn="base" latinLnBrk="0" hangingPunct="0">
              <a:lnSpc>
                <a:spcPct val="115000"/>
              </a:lnSpc>
              <a:spcBef>
                <a:spcPts val="0"/>
              </a:spcBef>
              <a:spcAft>
                <a:spcPts val="0"/>
              </a:spcAft>
              <a:buClrTx/>
              <a:buSzTx/>
              <a:buFont typeface="Wingdings" panose="05000000000000000000" pitchFamily="2" charset="2"/>
              <a:buChar char="§"/>
              <a:tabLst/>
              <a:defRPr/>
            </a:pPr>
            <a:endParaRPr lang="en-US" sz="1200" b="1" i="1" dirty="0">
              <a:effectLst/>
              <a:latin typeface="Arial (Body)"/>
              <a:ea typeface="Times New Roman" panose="02020603050405020304" pitchFamily="18" charset="0"/>
              <a:cs typeface="Times New Roman" panose="02020603050405020304" pitchFamily="18" charset="0"/>
            </a:endParaRPr>
          </a:p>
          <a:p>
            <a:pPr marL="182880" marR="0" lvl="0" indent="-182880" algn="l" defTabSz="914400" rtl="0" eaLnBrk="0" fontAlgn="base" latinLnBrk="0" hangingPunct="0">
              <a:lnSpc>
                <a:spcPct val="115000"/>
              </a:lnSpc>
              <a:spcBef>
                <a:spcPts val="0"/>
              </a:spcBef>
              <a:spcAft>
                <a:spcPts val="0"/>
              </a:spcAft>
              <a:buClrTx/>
              <a:buSzTx/>
              <a:buFont typeface="Wingdings" panose="05000000000000000000" pitchFamily="2" charset="2"/>
              <a:buChar char="v"/>
              <a:tabLst/>
              <a:defRPr/>
            </a:pPr>
            <a:r>
              <a:rPr lang="en-US" sz="1200" b="1" i="1" dirty="0">
                <a:effectLst/>
                <a:latin typeface="Arial (Body)"/>
                <a:ea typeface="Times New Roman" panose="02020603050405020304" pitchFamily="18" charset="0"/>
                <a:cs typeface="Times New Roman" panose="02020603050405020304" pitchFamily="18" charset="0"/>
              </a:rPr>
              <a:t>Outros problemas de qualidade incluem formulários mal preenchidos, formulários não introduzidos, subdeclaração, sobredeclaração, duplicação de declarações, recolha/comunicação de dados não sistemática, declarações falsas, formatos de declaração incoerentes (formulários), apresentação/comunicação tardia, períodos de declaração incoerentes, erros de cálculo, falta de documentação, perda de dados ou ficheiros.</a:t>
            </a:r>
            <a:endParaRPr lang="fr-FR" sz="1200" b="1" i="1" dirty="0">
              <a:effectLst/>
              <a:latin typeface="Arial (Body)"/>
              <a:ea typeface="Times New Roman" panose="02020603050405020304" pitchFamily="18" charset="0"/>
              <a:cs typeface="Times New Roman" panose="02020603050405020304" pitchFamily="18" charset="0"/>
            </a:endParaRPr>
          </a:p>
          <a:p>
            <a:pPr>
              <a:spcBef>
                <a:spcPts val="0"/>
              </a:spcBef>
              <a:spcAft>
                <a:spcPts val="1000"/>
              </a:spcAft>
              <a:buClr>
                <a:srgbClr val="00A000"/>
              </a:buClr>
              <a:tabLst>
                <a:tab pos="288925" algn="l"/>
              </a:tabLst>
            </a:pPr>
            <a:endParaRPr lang="en-US" dirty="0"/>
          </a:p>
        </p:txBody>
      </p:sp>
      <p:sp>
        <p:nvSpPr>
          <p:cNvPr id="4" name="Slide Number Placeholder 3"/>
          <p:cNvSpPr>
            <a:spLocks noGrp="1"/>
          </p:cNvSpPr>
          <p:nvPr>
            <p:ph type="sldNum" sz="quarter" idx="5"/>
          </p:nvPr>
        </p:nvSpPr>
        <p:spPr/>
        <p:txBody>
          <a:bodyPr/>
          <a:lstStyle/>
          <a:p>
            <a:pPr>
              <a:defRPr/>
            </a:pPr>
            <a:fld id="{743A8890-BACE-475F-A8B3-9202A2AC36D6}" type="slidenum">
              <a:rPr lang="en-US" altLang="en-US" smtClean="0"/>
              <a:t>6</a:t>
            </a:fld>
            <a:endParaRPr lang="en-US" altLang="en-US"/>
          </a:p>
        </p:txBody>
      </p:sp>
    </p:spTree>
    <p:extLst>
      <p:ext uri="{BB962C8B-B14F-4D97-AF65-F5344CB8AC3E}">
        <p14:creationId xmlns:p14="http://schemas.microsoft.com/office/powerpoint/2010/main" val="33884603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txBody>
          <a:bodyPr/>
          <a:lstStyle/>
          <a:p>
            <a:endParaRPr lang="pt-BR"/>
          </a:p>
        </p:txBody>
      </p:sp>
      <p:sp>
        <p:nvSpPr>
          <p:cNvPr id="3" name="Notes Placeholder 2"/>
          <p:cNvSpPr>
            <a:spLocks noGrp="1"/>
          </p:cNvSpPr>
          <p:nvPr>
            <p:ph type="body" idx="1"/>
          </p:nvPr>
        </p:nvSpPr>
        <p:spPr/>
        <p:txBody>
          <a:bodyPr/>
          <a:lstStyle/>
          <a:p>
            <a:r>
              <a:rPr lang="en-US" sz="1200" b="1" dirty="0">
                <a:latin typeface="Arial (Body)"/>
              </a:rPr>
              <a:t>Notas do instrutor: </a:t>
            </a:r>
          </a:p>
          <a:p>
            <a:pPr marL="0" marR="0" indent="0">
              <a:lnSpc>
                <a:spcPct val="115000"/>
              </a:lnSpc>
              <a:spcBef>
                <a:spcPts val="0"/>
              </a:spcBef>
              <a:spcAft>
                <a:spcPts val="1200"/>
              </a:spcAft>
              <a:buFont typeface="Arial" panose="020B0604020202020204" pitchFamily="34" charset="0"/>
              <a:buNone/>
            </a:pPr>
            <a:endParaRPr lang="en-US" sz="1200" b="0" u="none" dirty="0">
              <a:effectLst/>
              <a:latin typeface="Arial (Body)"/>
              <a:ea typeface="Times New Roman" panose="02020603050405020304" pitchFamily="18" charset="0"/>
              <a:cs typeface="Arial" panose="020B0604020202020204" pitchFamily="34" charset="0"/>
            </a:endParaRPr>
          </a:p>
          <a:p>
            <a:pPr marL="171450" marR="0" indent="-171450">
              <a:lnSpc>
                <a:spcPct val="115000"/>
              </a:lnSpc>
              <a:spcBef>
                <a:spcPts val="0"/>
              </a:spcBef>
              <a:spcAft>
                <a:spcPts val="1200"/>
              </a:spcAft>
              <a:buFont typeface="Wingdings" panose="05000000000000000000" pitchFamily="2" charset="2"/>
              <a:buChar char="§"/>
            </a:pPr>
            <a:r>
              <a:rPr lang="en-US" sz="1200" b="1" u="sng" dirty="0">
                <a:latin typeface="Arial (Body)"/>
                <a:ea typeface="Times New Roman" panose="02020603050405020304" pitchFamily="18" charset="0"/>
                <a:cs typeface="Times New Roman" panose="02020603050405020304" pitchFamily="18" charset="0"/>
              </a:rPr>
              <a:t>Dizer:</a:t>
            </a:r>
            <a:r>
              <a:rPr lang="en-US" sz="1200" b="1" u="none" dirty="0">
                <a:latin typeface="Arial (Body)"/>
                <a:ea typeface="Times New Roman" panose="02020603050405020304" pitchFamily="18" charset="0"/>
                <a:cs typeface="Times New Roman" panose="02020603050405020304" pitchFamily="18" charset="0"/>
              </a:rPr>
              <a:t> </a:t>
            </a:r>
            <a:r>
              <a:rPr lang="en-US" sz="1200" dirty="0">
                <a:effectLst/>
                <a:latin typeface="Arial (Body)"/>
                <a:ea typeface="Calibri" panose="020F0502020204030204" pitchFamily="34" charset="0"/>
                <a:cs typeface="Arial" panose="020B0604020202020204" pitchFamily="34" charset="0"/>
              </a:rPr>
              <a:t>Os problemas de qualidade dos dados podem ocorrer a qualquer nível do sistema de vigilância da saúde pública, desde o encontro inicial do doente com o sistema de saúde até à análise dos dados a nível central. </a:t>
            </a:r>
            <a:r>
              <a:rPr lang="en-US" sz="1200" dirty="0">
                <a:effectLst/>
                <a:latin typeface="Arial (Body)"/>
                <a:ea typeface="Times New Roman" panose="02020603050405020304" pitchFamily="18" charset="0"/>
                <a:cs typeface="Arial" panose="020B0604020202020204" pitchFamily="34" charset="0"/>
              </a:rPr>
              <a:t>A qualidade dos dados é afetada por cada conjunto de mãos pelas quais os dados passam. A maioria dos erros de exatidão e exaustividade ocorre no momento em que os formulários de vigilância são preenchidos ao nível dos estabelecimentos de saúde. No entanto, podem ocorrer outros tipos de erros a qualquer nível do sistema de vigilância de doenças (</a:t>
            </a:r>
            <a:r>
              <a:rPr lang="en-US" sz="1200" i="1" dirty="0">
                <a:effectLst/>
                <a:latin typeface="Arial (Body)"/>
                <a:ea typeface="Times New Roman" panose="02020603050405020304" pitchFamily="18" charset="0"/>
                <a:cs typeface="Arial" panose="020B0604020202020204" pitchFamily="34" charset="0"/>
              </a:rPr>
              <a:t>por exemplo, erros de análise e erros de interpretação durante essas etapas</a:t>
            </a:r>
            <a:r>
              <a:rPr lang="en-US" sz="1200" dirty="0">
                <a:effectLst/>
                <a:latin typeface="Arial (Body)"/>
                <a:ea typeface="Times New Roman" panose="02020603050405020304" pitchFamily="18" charset="0"/>
                <a:cs typeface="Arial" panose="020B0604020202020204" pitchFamily="34" charset="0"/>
              </a:rPr>
              <a:t>).  Abordaremos estas questões mais tarde durante este seminário.</a:t>
            </a:r>
            <a:endParaRPr lang="en-US" sz="1200" dirty="0">
              <a:effectLst/>
              <a:latin typeface="Arial (Body)"/>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EB32458-B0FD-4E0D-A69A-149897CA0BB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t>7</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4539791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txBody>
          <a:bodyPr/>
          <a:lstStyle/>
          <a:p>
            <a:endParaRPr lang="pt-BR"/>
          </a:p>
        </p:txBody>
      </p:sp>
      <p:sp>
        <p:nvSpPr>
          <p:cNvPr id="3" name="Notes Placeholder 2"/>
          <p:cNvSpPr>
            <a:spLocks noGrp="1"/>
          </p:cNvSpPr>
          <p:nvPr>
            <p:ph type="body" idx="1"/>
          </p:nvPr>
        </p:nvSpPr>
        <p:spPr/>
        <p:txBody>
          <a:bodyPr/>
          <a:lstStyle/>
          <a:p>
            <a:r>
              <a:rPr lang="en-US" sz="1200" b="1" dirty="0">
                <a:latin typeface="Arial (Body)"/>
              </a:rPr>
              <a:t>Notas do instrutor: </a:t>
            </a:r>
          </a:p>
          <a:p>
            <a:endParaRPr lang="en-US" sz="1200" b="1" u="none" dirty="0">
              <a:latin typeface="Arial (Body)"/>
              <a:ea typeface="+mn-ea"/>
              <a:cs typeface="Arial" charset="0"/>
            </a:endParaRPr>
          </a:p>
          <a:p>
            <a:pPr marL="171450" indent="-171450">
              <a:buFont typeface="Wingdings" panose="05000000000000000000" pitchFamily="2" charset="2"/>
              <a:buChar char="§"/>
            </a:pPr>
            <a:r>
              <a:rPr lang="en-US" sz="1200" b="1" u="sng" dirty="0">
                <a:latin typeface="Arial (Body)"/>
                <a:ea typeface="Times New Roman" panose="02020603050405020304" pitchFamily="18" charset="0"/>
                <a:cs typeface="Times New Roman" panose="02020603050405020304" pitchFamily="18" charset="0"/>
              </a:rPr>
              <a:t>Dizer:</a:t>
            </a:r>
            <a:r>
              <a:rPr lang="en-US" sz="1200" b="1" u="none" dirty="0">
                <a:latin typeface="Arial (Body)"/>
                <a:ea typeface="Times New Roman" panose="02020603050405020304" pitchFamily="18" charset="0"/>
                <a:cs typeface="Times New Roman" panose="02020603050405020304" pitchFamily="18" charset="0"/>
              </a:rPr>
              <a:t> </a:t>
            </a:r>
            <a:r>
              <a:rPr lang="en-US" sz="1200" dirty="0">
                <a:effectLst/>
                <a:latin typeface="Arial (Body)"/>
                <a:ea typeface="Times New Roman" panose="02020603050405020304" pitchFamily="18" charset="0"/>
                <a:cs typeface="Arial" panose="020B0604020202020204" pitchFamily="34" charset="0"/>
              </a:rPr>
              <a:t>É importante compreender as várias formas como os valores incorrectos entram nas bases de dados.  Os erros de dados contribuem para problemas na qualidade dos dados. Dados de boa qualidade requerem atenção a todas as fontes de erros e ter as respostas e ferramentas adequadas para os prevenir e resolver. </a:t>
            </a:r>
          </a:p>
          <a:p>
            <a:pPr marL="914400" marR="0" lvl="2" indent="0">
              <a:lnSpc>
                <a:spcPct val="115000"/>
              </a:lnSpc>
              <a:spcBef>
                <a:spcPts val="1200"/>
              </a:spcBef>
              <a:spcAft>
                <a:spcPts val="600"/>
              </a:spcAft>
              <a:buFont typeface="Arial" panose="020B0604020202020204" pitchFamily="34" charset="0"/>
              <a:buNone/>
            </a:pPr>
            <a:r>
              <a:rPr lang="en-US" sz="1200" b="1" i="1" u="sng" dirty="0" err="1">
                <a:effectLst/>
                <a:latin typeface="Arial (Body)"/>
                <a:ea typeface="Times New Roman" panose="02020603050405020304" pitchFamily="18" charset="0"/>
                <a:cs typeface="Arial" panose="020B0604020202020204" pitchFamily="34" charset="0"/>
              </a:rPr>
              <a:t>Os</a:t>
            </a:r>
            <a:r>
              <a:rPr lang="en-US" sz="1200" b="1" i="1" u="sng" dirty="0">
                <a:effectLst/>
                <a:latin typeface="Arial (Body)"/>
                <a:ea typeface="Times New Roman" panose="02020603050405020304" pitchFamily="18" charset="0"/>
                <a:cs typeface="Arial" panose="020B0604020202020204" pitchFamily="34" charset="0"/>
              </a:rPr>
              <a:t> tipos mais comuns são</a:t>
            </a:r>
            <a:r>
              <a:rPr lang="en-US" sz="1200" dirty="0">
                <a:effectLst/>
                <a:latin typeface="Arial (Body)"/>
                <a:ea typeface="Times New Roman" panose="02020603050405020304" pitchFamily="18" charset="0"/>
                <a:cs typeface="Arial" panose="020B0604020202020204" pitchFamily="34" charset="0"/>
              </a:rPr>
              <a:t>:</a:t>
            </a:r>
            <a:endParaRPr lang="en-US" sz="1200" dirty="0">
              <a:effectLst/>
              <a:latin typeface="Arial (Body)"/>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0"/>
              </a:spcAft>
              <a:buFont typeface="Courier New" panose="02070309020205020404" pitchFamily="49" charset="0"/>
              <a:buChar char="o"/>
            </a:pPr>
            <a:r>
              <a:rPr lang="en-US" sz="1200" b="1" dirty="0">
                <a:effectLst/>
                <a:latin typeface="Arial (Body)"/>
                <a:ea typeface="Times New Roman" panose="02020603050405020304" pitchFamily="18" charset="0"/>
                <a:cs typeface="Arial" panose="020B0604020202020204" pitchFamily="34" charset="0"/>
              </a:rPr>
              <a:t>Erros de transposição </a:t>
            </a:r>
            <a:r>
              <a:rPr lang="en-US" sz="1200" i="1" dirty="0">
                <a:effectLst/>
                <a:latin typeface="Arial (Body)"/>
                <a:ea typeface="Times New Roman" panose="02020603050405020304" pitchFamily="18" charset="0"/>
                <a:cs typeface="Arial" panose="020B0604020202020204" pitchFamily="34" charset="0"/>
              </a:rPr>
              <a:t>(por exemplo</a:t>
            </a:r>
            <a:r>
              <a:rPr lang="en-US" sz="1200" b="0" i="1" dirty="0">
                <a:effectLst/>
                <a:latin typeface="Arial (Body)"/>
                <a:ea typeface="Times New Roman" panose="02020603050405020304" pitchFamily="18" charset="0"/>
                <a:cs typeface="Arial" panose="020B0604020202020204" pitchFamily="34" charset="0"/>
              </a:rPr>
              <a:t>: </a:t>
            </a:r>
            <a:r>
              <a:rPr lang="en-US" sz="1200" i="1" dirty="0">
                <a:effectLst/>
                <a:latin typeface="Arial (Body)"/>
                <a:ea typeface="Times New Roman" panose="02020603050405020304" pitchFamily="18" charset="0"/>
                <a:cs typeface="Arial" panose="020B0604020202020204" pitchFamily="34" charset="0"/>
              </a:rPr>
              <a:t>39 introduzido como 93</a:t>
            </a:r>
            <a:r>
              <a:rPr lang="en-US" sz="1200" dirty="0">
                <a:effectLst/>
                <a:latin typeface="Arial (Body)"/>
                <a:ea typeface="Times New Roman" panose="02020603050405020304" pitchFamily="18" charset="0"/>
                <a:cs typeface="Arial" panose="020B0604020202020204" pitchFamily="34" charset="0"/>
              </a:rPr>
              <a:t>)</a:t>
            </a:r>
            <a:endParaRPr lang="en-US" sz="1200" dirty="0">
              <a:effectLst/>
              <a:latin typeface="Arial (Body)"/>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0"/>
              </a:spcAft>
              <a:buFont typeface="Courier New" panose="02070309020205020404" pitchFamily="49" charset="0"/>
              <a:buChar char="o"/>
            </a:pPr>
            <a:r>
              <a:rPr lang="en-US" sz="1200" b="1" dirty="0">
                <a:effectLst/>
                <a:latin typeface="Arial (Body)"/>
                <a:ea typeface="Times New Roman" panose="02020603050405020304" pitchFamily="18" charset="0"/>
                <a:cs typeface="Arial" panose="020B0604020202020204" pitchFamily="34" charset="0"/>
              </a:rPr>
              <a:t>Erros de transcrição </a:t>
            </a:r>
            <a:r>
              <a:rPr lang="en-US" sz="1200" b="0" i="1" dirty="0">
                <a:effectLst/>
                <a:latin typeface="Arial (Body)"/>
                <a:ea typeface="Times New Roman" panose="02020603050405020304" pitchFamily="18" charset="0"/>
                <a:cs typeface="Arial" panose="020B0604020202020204" pitchFamily="34" charset="0"/>
              </a:rPr>
              <a:t>(por exemplo: 325 introduzido como 35)</a:t>
            </a:r>
            <a:endParaRPr lang="en-US" sz="1200" b="0" i="1" dirty="0">
              <a:effectLst/>
              <a:latin typeface="Arial (Body)"/>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0"/>
              </a:spcAft>
              <a:buFont typeface="Courier New" panose="02070309020205020404" pitchFamily="49" charset="0"/>
              <a:buChar char="o"/>
            </a:pPr>
            <a:r>
              <a:rPr lang="en-US" sz="1200" b="1" dirty="0">
                <a:effectLst/>
                <a:latin typeface="Arial (Body)"/>
                <a:ea typeface="Times New Roman" panose="02020603050405020304" pitchFamily="18" charset="0"/>
                <a:cs typeface="Arial" panose="020B0604020202020204" pitchFamily="34" charset="0"/>
              </a:rPr>
              <a:t>Erros de cópia </a:t>
            </a:r>
            <a:r>
              <a:rPr lang="en-US" sz="1200" b="0" i="1" dirty="0">
                <a:effectLst/>
                <a:latin typeface="Arial (Body)"/>
                <a:ea typeface="Times New Roman" panose="02020603050405020304" pitchFamily="18" charset="0"/>
                <a:cs typeface="Arial" panose="020B0604020202020204" pitchFamily="34" charset="0"/>
              </a:rPr>
              <a:t>(por exemplo: 1 introduzido como 7; número 0 introduzido como letra O)</a:t>
            </a:r>
            <a:endParaRPr lang="en-US" sz="1200" b="0" i="1" dirty="0">
              <a:effectLst/>
              <a:latin typeface="Arial (Body)"/>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0"/>
              </a:spcAft>
              <a:buFont typeface="Courier New" panose="02070309020205020404" pitchFamily="49" charset="0"/>
              <a:buChar char="o"/>
            </a:pPr>
            <a:r>
              <a:rPr lang="en-US" sz="1200" b="1" dirty="0">
                <a:effectLst/>
                <a:latin typeface="Arial (Body)"/>
                <a:ea typeface="Times New Roman" panose="02020603050405020304" pitchFamily="18" charset="0"/>
                <a:cs typeface="Arial" panose="020B0604020202020204" pitchFamily="34" charset="0"/>
              </a:rPr>
              <a:t>Erros de codificação/utilização de código incorreto</a:t>
            </a:r>
            <a:r>
              <a:rPr lang="en-US" sz="1200" dirty="0">
                <a:effectLst/>
                <a:latin typeface="Arial (Body)"/>
                <a:ea typeface="Times New Roman" panose="02020603050405020304" pitchFamily="18" charset="0"/>
                <a:cs typeface="Arial" panose="020B0604020202020204" pitchFamily="34" charset="0"/>
              </a:rPr>
              <a:t>. </a:t>
            </a:r>
            <a:r>
              <a:rPr lang="en-US" sz="1200" b="0" i="1" dirty="0">
                <a:effectLst/>
                <a:latin typeface="Arial (Body)"/>
                <a:ea typeface="Times New Roman" panose="02020603050405020304" pitchFamily="18" charset="0"/>
                <a:cs typeface="Arial" panose="020B0604020202020204" pitchFamily="34" charset="0"/>
              </a:rPr>
              <a:t>(por exemplo: Um entrevistador assinalou "sim", mas o codificador introduziu 2, que representa "não", durante a codificação)</a:t>
            </a:r>
            <a:endParaRPr lang="en-US" sz="1200" b="0" i="1" dirty="0">
              <a:effectLst/>
              <a:latin typeface="Arial (Body)"/>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0"/>
              </a:spcAft>
              <a:buFont typeface="Courier New" panose="02070309020205020404" pitchFamily="49" charset="0"/>
              <a:buChar char="o"/>
            </a:pPr>
            <a:r>
              <a:rPr lang="en-US" sz="1200" b="1" dirty="0">
                <a:effectLst/>
                <a:latin typeface="Arial (Body)"/>
                <a:ea typeface="Times New Roman" panose="02020603050405020304" pitchFamily="18" charset="0"/>
                <a:cs typeface="Arial" panose="020B0604020202020204" pitchFamily="34" charset="0"/>
              </a:rPr>
              <a:t>Erros de discordância/duas ou mais respostas no mesmo questionário são contraditórias. </a:t>
            </a:r>
            <a:r>
              <a:rPr lang="en-US" sz="1200" b="0" i="1" dirty="0">
                <a:effectLst/>
                <a:latin typeface="Arial (Body)"/>
                <a:ea typeface="Times New Roman" panose="02020603050405020304" pitchFamily="18" charset="0"/>
                <a:cs typeface="Arial" panose="020B0604020202020204" pitchFamily="34" charset="0"/>
              </a:rPr>
              <a:t>(por exemplo: a data de alta é anterior à data de entrada)</a:t>
            </a:r>
            <a:endParaRPr lang="en-US" sz="1200" b="0" i="1" dirty="0">
              <a:effectLst/>
              <a:latin typeface="Arial (Body)"/>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1200"/>
              </a:spcAft>
              <a:buFont typeface="Courier New" panose="02070309020205020404" pitchFamily="49" charset="0"/>
              <a:buChar char="o"/>
            </a:pPr>
            <a:r>
              <a:rPr lang="en-US" sz="1200" b="1" dirty="0">
                <a:effectLst/>
                <a:latin typeface="Arial (Body)"/>
                <a:ea typeface="Times New Roman" panose="02020603050405020304" pitchFamily="18" charset="0"/>
                <a:cs typeface="Arial" panose="020B0604020202020204" pitchFamily="34" charset="0"/>
              </a:rPr>
              <a:t>Erros de intervalo: o que significa que a entrada está fora do intervalo de valores prováveis ou possíveis. </a:t>
            </a:r>
            <a:r>
              <a:rPr lang="en-US" sz="1200" b="0" i="1" dirty="0">
                <a:effectLst/>
                <a:latin typeface="Arial (Body)"/>
                <a:ea typeface="Times New Roman" panose="02020603050405020304" pitchFamily="18" charset="0"/>
                <a:cs typeface="Arial" panose="020B0604020202020204" pitchFamily="34" charset="0"/>
              </a:rPr>
              <a:t>(por exemplo: as opções são 1-5, mas é introduzido 7)</a:t>
            </a:r>
            <a:endParaRPr lang="en-US" sz="1200" b="0" i="1" u="none" dirty="0">
              <a:effectLst/>
              <a:latin typeface="Arial (Body)"/>
              <a:ea typeface="Times New Roman" panose="02020603050405020304" pitchFamily="18" charset="0"/>
              <a:cs typeface="Times New Roman" panose="02020603050405020304" pitchFamily="18" charset="0"/>
            </a:endParaRPr>
          </a:p>
          <a:p>
            <a:pPr marL="1200150" marR="0" lvl="2" indent="-285750">
              <a:lnSpc>
                <a:spcPct val="115000"/>
              </a:lnSpc>
              <a:spcBef>
                <a:spcPts val="0"/>
              </a:spcBef>
              <a:spcAft>
                <a:spcPts val="1200"/>
              </a:spcAft>
              <a:buFont typeface="Courier New" panose="02070309020205020404" pitchFamily="49" charset="0"/>
              <a:buChar char="o"/>
            </a:pPr>
            <a:endParaRPr lang="en-US" sz="1200" b="0" i="1" u="none" dirty="0">
              <a:effectLst/>
              <a:latin typeface="Arial (Body)"/>
              <a:ea typeface="Times New Roman" panose="02020603050405020304" pitchFamily="18" charset="0"/>
              <a:cs typeface="Times New Roman" panose="02020603050405020304" pitchFamily="18" charset="0"/>
            </a:endParaRPr>
          </a:p>
          <a:p>
            <a:pPr marL="171450" marR="0" lvl="0" indent="-171450">
              <a:lnSpc>
                <a:spcPct val="115000"/>
              </a:lnSpc>
              <a:spcBef>
                <a:spcPts val="0"/>
              </a:spcBef>
              <a:spcAft>
                <a:spcPts val="1200"/>
              </a:spcAft>
              <a:buFont typeface="Wingdings" panose="05000000000000000000" pitchFamily="2" charset="2"/>
              <a:buChar char="§"/>
            </a:pPr>
            <a:r>
              <a:rPr lang="en-US" sz="1200" b="1" u="sng" dirty="0">
                <a:effectLst/>
                <a:latin typeface="Arial (Body)"/>
                <a:ea typeface="Times New Roman" panose="02020603050405020304" pitchFamily="18" charset="0"/>
                <a:cs typeface="Times New Roman" panose="02020603050405020304" pitchFamily="18" charset="0"/>
              </a:rPr>
              <a:t>Perguntar:</a:t>
            </a:r>
            <a:r>
              <a:rPr lang="en-US" sz="1200" b="1" u="none" dirty="0">
                <a:effectLst/>
                <a:latin typeface="Arial (Body)"/>
                <a:ea typeface="Times New Roman" panose="02020603050405020304" pitchFamily="18" charset="0"/>
                <a:cs typeface="Times New Roman" panose="02020603050405020304" pitchFamily="18" charset="0"/>
              </a:rPr>
              <a:t> </a:t>
            </a:r>
            <a:r>
              <a:rPr lang="en-US" sz="1200" dirty="0">
                <a:effectLst/>
                <a:latin typeface="Arial (Body)"/>
                <a:ea typeface="Times New Roman" panose="02020603050405020304" pitchFamily="18" charset="0"/>
                <a:cs typeface="Arial" panose="020B0604020202020204" pitchFamily="34" charset="0"/>
              </a:rPr>
              <a:t>Já alguma vez se deparou com algum destes tipos de erro?</a:t>
            </a:r>
          </a:p>
          <a:p>
            <a:pPr marL="285750" marR="0" indent="-285750">
              <a:lnSpc>
                <a:spcPct val="115000"/>
              </a:lnSpc>
              <a:spcBef>
                <a:spcPts val="1200"/>
              </a:spcBef>
              <a:spcAft>
                <a:spcPts val="600"/>
              </a:spcAft>
              <a:buFont typeface="Arial" panose="020B0604020202020204" pitchFamily="34" charset="0"/>
              <a:buChar char="•"/>
            </a:pPr>
            <a:endParaRPr lang="en-US" sz="1200" dirty="0">
              <a:effectLst/>
              <a:latin typeface="Arial (Body)"/>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Body)"/>
                <a:ea typeface="Times New Roman" panose="02020603050405020304" pitchFamily="18" charset="0"/>
                <a:cs typeface="Arial" panose="020B0604020202020204" pitchFamily="34" charset="0"/>
              </a:rPr>
              <a:t>Envolva</a:t>
            </a:r>
            <a:r>
              <a:rPr lang="en-US" sz="1200" b="1" u="none" dirty="0">
                <a:effectLst/>
                <a:latin typeface="Arial (Body)"/>
                <a:ea typeface="Times New Roman" panose="02020603050405020304" pitchFamily="18" charset="0"/>
                <a:cs typeface="Arial" panose="020B0604020202020204" pitchFamily="34" charset="0"/>
              </a:rPr>
              <a:t> </a:t>
            </a:r>
            <a:r>
              <a:rPr lang="en-US" sz="1200" dirty="0">
                <a:effectLst/>
                <a:latin typeface="Arial (Body)"/>
                <a:ea typeface="Times New Roman" panose="02020603050405020304" pitchFamily="18" charset="0"/>
                <a:cs typeface="Arial" panose="020B0604020202020204" pitchFamily="34" charset="0"/>
              </a:rPr>
              <a:t>os participantes num </a:t>
            </a:r>
            <a:r>
              <a:rPr lang="en-US" sz="1200" i="1" dirty="0">
                <a:effectLst/>
                <a:latin typeface="Arial (Body)"/>
                <a:ea typeface="Times New Roman" panose="02020603050405020304" pitchFamily="18" charset="0"/>
                <a:cs typeface="Arial" panose="020B0604020202020204" pitchFamily="34" charset="0"/>
              </a:rPr>
              <a:t>breve </a:t>
            </a:r>
            <a:r>
              <a:rPr lang="en-US" sz="1200" dirty="0">
                <a:effectLst/>
                <a:latin typeface="Arial (Body)"/>
                <a:ea typeface="Times New Roman" panose="02020603050405020304" pitchFamily="18" charset="0"/>
                <a:cs typeface="Arial" panose="020B0604020202020204" pitchFamily="34" charset="0"/>
              </a:rPr>
              <a:t>debate com base nas suas experiências colectivas.</a:t>
            </a:r>
          </a:p>
          <a:p>
            <a:pPr marL="285750" marR="0" indent="-285750">
              <a:lnSpc>
                <a:spcPct val="115000"/>
              </a:lnSpc>
              <a:spcBef>
                <a:spcPts val="1200"/>
              </a:spcBef>
              <a:spcAft>
                <a:spcPts val="600"/>
              </a:spcAft>
              <a:buFont typeface="Arial" panose="020B0604020202020204" pitchFamily="34" charset="0"/>
              <a:buChar char="•"/>
            </a:pPr>
            <a:endParaRPr lang="en-US" sz="1200" dirty="0">
              <a:effectLst/>
              <a:latin typeface="Arial (Body)"/>
              <a:ea typeface="Times New Roman" panose="02020603050405020304" pitchFamily="18" charset="0"/>
              <a:cs typeface="Arial" panose="020B0604020202020204" pitchFamily="34"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Body)"/>
                <a:ea typeface="Times New Roman" panose="02020603050405020304" pitchFamily="18" charset="0"/>
                <a:cs typeface="Arial" panose="020B0604020202020204" pitchFamily="34" charset="0"/>
              </a:rPr>
              <a:t>Resumir</a:t>
            </a:r>
            <a:r>
              <a:rPr lang="en-US" sz="1200" b="1" u="none" dirty="0">
                <a:effectLst/>
                <a:latin typeface="Arial (Body)"/>
                <a:ea typeface="Times New Roman" panose="02020603050405020304" pitchFamily="18" charset="0"/>
                <a:cs typeface="Arial" panose="020B0604020202020204" pitchFamily="34" charset="0"/>
              </a:rPr>
              <a:t> </a:t>
            </a:r>
            <a:r>
              <a:rPr lang="en-US" sz="1200" dirty="0">
                <a:effectLst/>
                <a:latin typeface="Arial (Body)"/>
                <a:ea typeface="Times New Roman" panose="02020603050405020304" pitchFamily="18" charset="0"/>
                <a:cs typeface="Arial" panose="020B0604020202020204" pitchFamily="34" charset="0"/>
              </a:rPr>
              <a:t>o debate e reforçar que o que foi partilhado durante o debate é a razão pela qual é importante procurar entradas que não sejam lógicas!</a:t>
            </a:r>
          </a:p>
          <a:p>
            <a:pPr marL="0" marR="0">
              <a:lnSpc>
                <a:spcPct val="115000"/>
              </a:lnSpc>
              <a:spcBef>
                <a:spcPts val="1200"/>
              </a:spcBef>
              <a:spcAft>
                <a:spcPts val="600"/>
              </a:spcAft>
            </a:pPr>
            <a:endParaRPr lang="en-US" sz="1200" dirty="0">
              <a:effectLst/>
              <a:latin typeface="Arial (Body)"/>
              <a:ea typeface="Times New Roman" panose="02020603050405020304" pitchFamily="18"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pPr>
              <a:defRPr/>
            </a:pPr>
            <a:fld id="{743A8890-BACE-475F-A8B3-9202A2AC36D6}" type="slidenum">
              <a:rPr lang="en-US" altLang="en-US" smtClean="0"/>
              <a:t>8</a:t>
            </a:fld>
            <a:endParaRPr lang="en-US" altLang="en-US"/>
          </a:p>
        </p:txBody>
      </p:sp>
    </p:spTree>
    <p:extLst>
      <p:ext uri="{BB962C8B-B14F-4D97-AF65-F5344CB8AC3E}">
        <p14:creationId xmlns:p14="http://schemas.microsoft.com/office/powerpoint/2010/main" val="7731971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9575" y="698500"/>
            <a:ext cx="6192838" cy="3484563"/>
          </a:xfrm>
        </p:spPr>
        <p:txBody>
          <a:bodyPr/>
          <a:lstStyle/>
          <a:p>
            <a:endParaRPr lang="pt-BR"/>
          </a:p>
        </p:txBody>
      </p:sp>
      <p:sp>
        <p:nvSpPr>
          <p:cNvPr id="3" name="Notes Placeholder 2"/>
          <p:cNvSpPr>
            <a:spLocks noGrp="1"/>
          </p:cNvSpPr>
          <p:nvPr>
            <p:ph type="body" idx="1"/>
          </p:nvPr>
        </p:nvSpPr>
        <p:spPr/>
        <p:txBody>
          <a:bodyPr/>
          <a:lstStyle/>
          <a:p>
            <a:r>
              <a:rPr lang="en-US" sz="1200" b="1" dirty="0">
                <a:latin typeface="Arial (Body)"/>
              </a:rPr>
              <a:t>Notas do instrutor: </a:t>
            </a:r>
          </a:p>
          <a:p>
            <a:pPr marL="171450" marR="0" indent="-171450">
              <a:lnSpc>
                <a:spcPct val="115000"/>
              </a:lnSpc>
              <a:spcBef>
                <a:spcPts val="1200"/>
              </a:spcBef>
              <a:spcAft>
                <a:spcPts val="600"/>
              </a:spcAft>
              <a:buFont typeface="Arial" panose="020B0604020202020204" pitchFamily="34" charset="0"/>
              <a:buChar char="•"/>
            </a:pPr>
            <a:endParaRPr lang="en-US" sz="1200" b="1" u="none" dirty="0">
              <a:latin typeface="Arial (Body)"/>
              <a:ea typeface="+mn-ea"/>
              <a:cs typeface="Arial"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latin typeface="Arial (Body)"/>
                <a:ea typeface="Times New Roman" panose="02020603050405020304" pitchFamily="18" charset="0"/>
                <a:cs typeface="Times New Roman" panose="02020603050405020304" pitchFamily="18" charset="0"/>
              </a:rPr>
              <a:t>Exemplo:</a:t>
            </a:r>
            <a:r>
              <a:rPr lang="en-US" sz="1200" b="1" u="none" dirty="0">
                <a:latin typeface="Arial (Body)"/>
                <a:ea typeface="Times New Roman" panose="02020603050405020304" pitchFamily="18" charset="0"/>
                <a:cs typeface="Times New Roman" panose="02020603050405020304" pitchFamily="18" charset="0"/>
              </a:rPr>
              <a:t> </a:t>
            </a:r>
            <a:r>
              <a:rPr lang="en-US" sz="1200" dirty="0">
                <a:effectLst/>
                <a:latin typeface="Arial (Body)"/>
                <a:ea typeface="Times New Roman" panose="02020603050405020304" pitchFamily="18" charset="0"/>
                <a:cs typeface="Arial" panose="020B0604020202020204" pitchFamily="34" charset="0"/>
              </a:rPr>
              <a:t>Em 2025, um Ministério da Saúde notou que uma zona registou 33 casos de tétano no único mês de janeiro (25 casos em mulheres e 8 casos em homens).  Lançaram imediatamente uma investigação sobre este aparente surto.  </a:t>
            </a:r>
            <a:r>
              <a:rPr lang="en-US" sz="1200" i="0" dirty="0">
                <a:effectLst/>
                <a:latin typeface="Arial (Body)"/>
                <a:ea typeface="Times New Roman" panose="02020603050405020304" pitchFamily="18" charset="0"/>
                <a:cs typeface="Arial" panose="020B0604020202020204" pitchFamily="34" charset="0"/>
              </a:rPr>
              <a:t>Durante o próximo workshop iremos discutir os passos de uma investigação de surto</a:t>
            </a:r>
            <a:r>
              <a:rPr lang="en-US" sz="1200" dirty="0">
                <a:effectLst/>
                <a:latin typeface="Arial (Body)"/>
                <a:ea typeface="Times New Roman" panose="02020603050405020304" pitchFamily="18" charset="0"/>
                <a:cs typeface="Arial" panose="020B0604020202020204" pitchFamily="34" charset="0"/>
              </a:rPr>
              <a:t>, mas lembre-se que o primeiro passo é confirmar que um surto ocorreu de facto! Assim, verificaram a origem destes relatórios e descobriram que provinham de um registo escrito à mão. </a:t>
            </a:r>
            <a:r>
              <a:rPr lang="en-US" sz="1200" b="1" dirty="0">
                <a:effectLst/>
                <a:latin typeface="Arial (Body)"/>
              </a:rPr>
              <a:t>&lt;CLICARx2&gt;</a:t>
            </a:r>
          </a:p>
          <a:p>
            <a:pPr marL="171450" marR="0" indent="-171450">
              <a:lnSpc>
                <a:spcPct val="115000"/>
              </a:lnSpc>
              <a:spcBef>
                <a:spcPts val="1200"/>
              </a:spcBef>
              <a:spcAft>
                <a:spcPts val="600"/>
              </a:spcAft>
              <a:buFont typeface="Wingdings" panose="05000000000000000000" pitchFamily="2" charset="2"/>
              <a:buChar char="§"/>
            </a:pPr>
            <a:endParaRPr lang="en-US" sz="1200" b="1" u="sng" dirty="0">
              <a:effectLst/>
              <a:latin typeface="Arial (Body)"/>
              <a:ea typeface="Times New Roman" panose="02020603050405020304" pitchFamily="18" charset="0"/>
              <a:cs typeface="Times New Roman" panose="02020603050405020304" pitchFamily="18"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Body)"/>
                <a:ea typeface="Times New Roman" panose="02020603050405020304" pitchFamily="18" charset="0"/>
                <a:cs typeface="Times New Roman" panose="02020603050405020304" pitchFamily="18" charset="0"/>
              </a:rPr>
              <a:t>Perguntar:</a:t>
            </a:r>
            <a:r>
              <a:rPr lang="en-US" sz="1200" b="1" u="none" dirty="0">
                <a:effectLst/>
                <a:latin typeface="Arial (Body)"/>
                <a:ea typeface="Times New Roman" panose="02020603050405020304" pitchFamily="18" charset="0"/>
                <a:cs typeface="Times New Roman" panose="02020603050405020304" pitchFamily="18" charset="0"/>
              </a:rPr>
              <a:t> </a:t>
            </a:r>
            <a:r>
              <a:rPr lang="en-US" sz="1200" dirty="0">
                <a:effectLst/>
                <a:latin typeface="Arial (Body)"/>
                <a:ea typeface="Times New Roman" panose="02020603050405020304" pitchFamily="18" charset="0"/>
                <a:cs typeface="Times New Roman" panose="02020603050405020304" pitchFamily="18" charset="0"/>
              </a:rPr>
              <a:t>O que é que vêem?</a:t>
            </a:r>
          </a:p>
          <a:p>
            <a:pPr marL="171450" marR="0" indent="-171450">
              <a:lnSpc>
                <a:spcPct val="115000"/>
              </a:lnSpc>
              <a:spcBef>
                <a:spcPts val="1200"/>
              </a:spcBef>
              <a:spcAft>
                <a:spcPts val="600"/>
              </a:spcAft>
              <a:buFont typeface="Wingdings" panose="05000000000000000000" pitchFamily="2" charset="2"/>
              <a:buChar char="§"/>
            </a:pPr>
            <a:endParaRPr lang="en-US" sz="1200" b="1" u="sng" dirty="0">
              <a:effectLst/>
              <a:latin typeface="Arial (Body)"/>
              <a:ea typeface="Times New Roman" panose="02020603050405020304" pitchFamily="18" charset="0"/>
              <a:cs typeface="Times New Roman" panose="02020603050405020304" pitchFamily="18" charset="0"/>
            </a:endParaRPr>
          </a:p>
          <a:p>
            <a:pPr marL="171450" marR="0" indent="-171450">
              <a:lnSpc>
                <a:spcPct val="115000"/>
              </a:lnSpc>
              <a:spcBef>
                <a:spcPts val="1200"/>
              </a:spcBef>
              <a:spcAft>
                <a:spcPts val="600"/>
              </a:spcAft>
              <a:buFont typeface="Wingdings" panose="05000000000000000000" pitchFamily="2" charset="2"/>
              <a:buChar char="§"/>
            </a:pPr>
            <a:r>
              <a:rPr lang="en-US" sz="1200" b="1" u="sng" dirty="0">
                <a:effectLst/>
                <a:latin typeface="Arial (Body)"/>
                <a:ea typeface="Times New Roman" panose="02020603050405020304" pitchFamily="18" charset="0"/>
                <a:cs typeface="Times New Roman" panose="02020603050405020304" pitchFamily="18" charset="0"/>
              </a:rPr>
              <a:t>Resposta:</a:t>
            </a:r>
            <a:r>
              <a:rPr lang="en-US" sz="1200" dirty="0">
                <a:effectLst/>
                <a:latin typeface="Arial (Body)"/>
                <a:ea typeface="Times New Roman" panose="02020603050405020304" pitchFamily="18" charset="0"/>
                <a:cs typeface="Times New Roman" panose="02020603050405020304" pitchFamily="18" charset="0"/>
              </a:rPr>
              <a:t> No registo manuscrito, os 33 casos eram infecções do trato urinário, uma linha acima do tétano. Aparentemente, a pessoa que introduziu os dados leu mal o relatório ou digitou os números nos campos errados da base de dados informatizada.</a:t>
            </a:r>
          </a:p>
          <a:p>
            <a:endParaRPr lang="en-US" dirty="0"/>
          </a:p>
        </p:txBody>
      </p:sp>
      <p:sp>
        <p:nvSpPr>
          <p:cNvPr id="4" name="Slide Number Placeholder 3"/>
          <p:cNvSpPr>
            <a:spLocks noGrp="1"/>
          </p:cNvSpPr>
          <p:nvPr>
            <p:ph type="sldNum" sz="quarter" idx="5"/>
          </p:nvPr>
        </p:nvSpPr>
        <p:spPr/>
        <p:txBody>
          <a:bodyPr/>
          <a:lstStyle/>
          <a:p>
            <a:pPr>
              <a:defRPr/>
            </a:pPr>
            <a:fld id="{743A8890-BACE-475F-A8B3-9202A2AC36D6}" type="slidenum">
              <a:rPr lang="en-US" altLang="en-US" smtClean="0"/>
              <a:t>9</a:t>
            </a:fld>
            <a:endParaRPr lang="en-US" altLang="en-US"/>
          </a:p>
        </p:txBody>
      </p:sp>
    </p:spTree>
    <p:extLst>
      <p:ext uri="{BB962C8B-B14F-4D97-AF65-F5344CB8AC3E}">
        <p14:creationId xmlns:p14="http://schemas.microsoft.com/office/powerpoint/2010/main" val="9591470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13.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3.png"/><Relationship Id="rId7" Type="http://schemas.openxmlformats.org/officeDocument/2006/relationships/diagramColors" Target="../diagrams/colors2.xm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Layouts/_rels/slideLayout14.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3.png"/><Relationship Id="rId7" Type="http://schemas.openxmlformats.org/officeDocument/2006/relationships/diagramColors" Target="../diagrams/colors3.xm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Layouts/_rels/slideLayout15.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3.png"/><Relationship Id="rId7" Type="http://schemas.openxmlformats.org/officeDocument/2006/relationships/diagramColors" Target="../diagrams/colors4.xml"/><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BCBA0E3-8F12-DE02-7156-ADAF19303223}"/>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46250B61-CA87-D44C-E6B5-186384B3458D}"/>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
        <p:nvSpPr>
          <p:cNvPr id="9" name="Text Placeholder 3">
            <a:extLst>
              <a:ext uri="{FF2B5EF4-FFF2-40B4-BE49-F238E27FC236}">
                <a16:creationId xmlns:a16="http://schemas.microsoft.com/office/drawing/2014/main" id="{26F47D77-FD51-B78E-9697-A18E25F06BD7}"/>
              </a:ext>
            </a:extLst>
          </p:cNvPr>
          <p:cNvSpPr>
            <a:spLocks noGrp="1"/>
          </p:cNvSpPr>
          <p:nvPr>
            <p:ph type="body" sz="quarter" idx="16" hasCustomPrompt="1"/>
          </p:nvPr>
        </p:nvSpPr>
        <p:spPr>
          <a:xfrm>
            <a:off x="521601" y="4953232"/>
            <a:ext cx="2974848" cy="521208"/>
          </a:xfrm>
          <a:prstGeom prst="rect">
            <a:avLst/>
          </a:prstGeom>
        </p:spPr>
        <p:txBody>
          <a:bodyPr anchor="b"/>
          <a:lstStyle>
            <a:lvl1pPr marL="0" indent="0" algn="l">
              <a:buNone/>
              <a:defRPr b="1"/>
            </a:lvl1pPr>
          </a:lstStyle>
          <a:p>
            <a:pPr lvl="0"/>
            <a:r>
              <a:rPr lang="en-US" dirty="0"/>
              <a:t>Workshop #</a:t>
            </a:r>
          </a:p>
        </p:txBody>
      </p:sp>
      <p:cxnSp>
        <p:nvCxnSpPr>
          <p:cNvPr id="10" name="Straight Connector 9">
            <a:extLst>
              <a:ext uri="{FF2B5EF4-FFF2-40B4-BE49-F238E27FC236}">
                <a16:creationId xmlns:a16="http://schemas.microsoft.com/office/drawing/2014/main" id="{5AF7597B-B4C3-7115-0885-E06823DFB06C}"/>
              </a:ext>
            </a:extLst>
          </p:cNvPr>
          <p:cNvCxnSpPr/>
          <p:nvPr/>
        </p:nvCxnSpPr>
        <p:spPr>
          <a:xfrm>
            <a:off x="436228" y="5941994"/>
            <a:ext cx="11150779"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7D22B602-52E4-D036-0446-3B946A8D8CCA}"/>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518160" y="279657"/>
            <a:ext cx="1920240" cy="886664"/>
          </a:xfrm>
          <a:prstGeom prst="rect">
            <a:avLst/>
          </a:prstGeom>
        </p:spPr>
      </p:pic>
      <p:sp>
        <p:nvSpPr>
          <p:cNvPr id="3" name="TextBox 2">
            <a:extLst>
              <a:ext uri="{FF2B5EF4-FFF2-40B4-BE49-F238E27FC236}">
                <a16:creationId xmlns:a16="http://schemas.microsoft.com/office/drawing/2014/main" id="{8996AA8A-C5F1-70B6-7FC7-86027380F1F1}"/>
              </a:ext>
            </a:extLst>
          </p:cNvPr>
          <p:cNvSpPr txBox="1"/>
          <p:nvPr/>
        </p:nvSpPr>
        <p:spPr>
          <a:xfrm>
            <a:off x="9525001" y="6151452"/>
            <a:ext cx="2057400" cy="461665"/>
          </a:xfrm>
          <a:prstGeom prst="rect">
            <a:avLst/>
          </a:prstGeom>
          <a:noFill/>
        </p:spPr>
        <p:txBody>
          <a:bodyPr wrap="square" rtlCol="0">
            <a:spAutoFit/>
          </a:bodyPr>
          <a:lstStyle/>
          <a:p>
            <a:pPr algn="r"/>
            <a:r>
              <a:rPr lang="en-US" sz="2400" dirty="0"/>
              <a:t>Version 3.0</a:t>
            </a:r>
          </a:p>
        </p:txBody>
      </p:sp>
      <p:pic>
        <p:nvPicPr>
          <p:cNvPr id="2" name="Picture 9">
            <a:extLst>
              <a:ext uri="{FF2B5EF4-FFF2-40B4-BE49-F238E27FC236}">
                <a16:creationId xmlns:a16="http://schemas.microsoft.com/office/drawing/2014/main" id="{E0708393-B392-61EE-F300-24A516E553C8}"/>
              </a:ext>
            </a:extLst>
          </p:cNvPr>
          <p:cNvPicPr>
            <a:picLocks noChangeAspect="1"/>
          </p:cNvPicPr>
          <p:nvPr/>
        </p:nvPicPr>
        <p:blipFill>
          <a:blip r:embed="rId3"/>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a:extLst>
              <a:ext uri="{FF2B5EF4-FFF2-40B4-BE49-F238E27FC236}">
                <a16:creationId xmlns:a16="http://schemas.microsoft.com/office/drawing/2014/main" id="{B1D25929-50BD-729F-8087-0BB3443D81F6}"/>
              </a:ext>
            </a:extLst>
          </p:cNvPr>
          <p:cNvPicPr>
            <a:picLocks noChangeAspect="1"/>
          </p:cNvPicPr>
          <p:nvPr/>
        </p:nvPicPr>
        <p:blipFill>
          <a:blip r:embed="rId3"/>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Placeholder 12">
            <a:extLst>
              <a:ext uri="{FF2B5EF4-FFF2-40B4-BE49-F238E27FC236}">
                <a16:creationId xmlns:a16="http://schemas.microsoft.com/office/drawing/2014/main" id="{E87B50E4-BB88-E53A-B429-2E2B9E6C2786}"/>
              </a:ext>
            </a:extLst>
          </p:cNvPr>
          <p:cNvSpPr>
            <a:spLocks noGrp="1"/>
          </p:cNvSpPr>
          <p:nvPr>
            <p:ph type="body" sz="quarter" idx="17" hasCustomPrompt="1"/>
          </p:nvPr>
        </p:nvSpPr>
        <p:spPr>
          <a:xfrm>
            <a:off x="518160" y="2110490"/>
            <a:ext cx="7607300" cy="1588535"/>
          </a:xfrm>
          <a:prstGeom prst="rect">
            <a:avLst/>
          </a:prstGeom>
        </p:spPr>
        <p:txBody>
          <a:bodyPr/>
          <a:lstStyle>
            <a:lvl1pPr marL="0" indent="0">
              <a:buNone/>
              <a:defRPr sz="5400">
                <a:latin typeface="+mj-lt"/>
              </a:defRPr>
            </a:lvl1pPr>
          </a:lstStyle>
          <a:p>
            <a:pPr lvl="0"/>
            <a:r>
              <a:rPr lang="en-US" dirty="0"/>
              <a:t>Title</a:t>
            </a:r>
          </a:p>
        </p:txBody>
      </p:sp>
      <p:sp>
        <p:nvSpPr>
          <p:cNvPr id="5" name="TextBox 4">
            <a:extLst>
              <a:ext uri="{FF2B5EF4-FFF2-40B4-BE49-F238E27FC236}">
                <a16:creationId xmlns:a16="http://schemas.microsoft.com/office/drawing/2014/main" id="{446D4176-B6D4-41B7-48C2-0936CA83333B}"/>
              </a:ext>
            </a:extLst>
          </p:cNvPr>
          <p:cNvSpPr txBox="1"/>
          <p:nvPr/>
        </p:nvSpPr>
        <p:spPr>
          <a:xfrm>
            <a:off x="520953" y="3105834"/>
            <a:ext cx="645133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3600" i="1" dirty="0">
                <a:solidFill>
                  <a:srgbClr val="109648"/>
                </a:solidFill>
                <a:latin typeface="Franklin Gothic Medium" panose="020B0603020102020204" pitchFamily="34" charset="0"/>
              </a:rPr>
              <a:t>Using a One Health Approach</a:t>
            </a:r>
            <a:endParaRPr kumimoji="0" lang="en-US" sz="3600" b="0" i="1" u="none" strike="noStrike" kern="1200" cap="none" spc="0" normalizeH="0" baseline="0" noProof="0" dirty="0">
              <a:ln>
                <a:noFill/>
              </a:ln>
              <a:solidFill>
                <a:srgbClr val="109648"/>
              </a:solidFill>
              <a:effectLst/>
              <a:uLnTx/>
              <a:uFillTx/>
              <a:latin typeface="Franklin Gothic Medium" panose="020B0603020102020204" pitchFamily="34" charset="0"/>
              <a:ea typeface="+mn-ea"/>
              <a:cs typeface="+mn-cs"/>
            </a:endParaRPr>
          </a:p>
        </p:txBody>
      </p:sp>
      <p:pic>
        <p:nvPicPr>
          <p:cNvPr id="6" name="Picture 5">
            <a:extLst>
              <a:ext uri="{FF2B5EF4-FFF2-40B4-BE49-F238E27FC236}">
                <a16:creationId xmlns:a16="http://schemas.microsoft.com/office/drawing/2014/main" id="{B42D8E6C-6D51-4729-C637-F427A7A2C381}"/>
              </a:ext>
            </a:extLst>
          </p:cNvPr>
          <p:cNvPicPr>
            <a:picLocks noChangeAspect="1"/>
          </p:cNvPicPr>
          <p:nvPr/>
        </p:nvPicPr>
        <p:blipFill>
          <a:blip r:embed="rId4"/>
          <a:stretch>
            <a:fillRect/>
          </a:stretch>
        </p:blipFill>
        <p:spPr>
          <a:xfrm>
            <a:off x="10230534" y="279657"/>
            <a:ext cx="1443306" cy="914400"/>
          </a:xfrm>
          <a:prstGeom prst="rect">
            <a:avLst/>
          </a:prstGeom>
        </p:spPr>
      </p:pic>
    </p:spTree>
    <p:extLst>
      <p:ext uri="{BB962C8B-B14F-4D97-AF65-F5344CB8AC3E}">
        <p14:creationId xmlns:p14="http://schemas.microsoft.com/office/powerpoint/2010/main" val="42344332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bjectives">
    <p:spTree>
      <p:nvGrpSpPr>
        <p:cNvPr id="1" name=""/>
        <p:cNvGrpSpPr/>
        <p:nvPr/>
      </p:nvGrpSpPr>
      <p:grpSpPr>
        <a:xfrm>
          <a:off x="0" y="0"/>
          <a:ext cx="0" cy="0"/>
          <a:chOff x="0" y="0"/>
          <a:chExt cx="0" cy="0"/>
        </a:xfrm>
      </p:grpSpPr>
      <p:pic>
        <p:nvPicPr>
          <p:cNvPr id="7" name="Picture 4" descr="Objectives Icon">
            <a:extLst>
              <a:ext uri="{FF2B5EF4-FFF2-40B4-BE49-F238E27FC236}">
                <a16:creationId xmlns:a16="http://schemas.microsoft.com/office/drawing/2014/main" id="{9147A5A8-D92D-B4E5-3D7F-A0589E45F7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0" y="146159"/>
            <a:ext cx="939679" cy="895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3">
            <a:extLst>
              <a:ext uri="{FF2B5EF4-FFF2-40B4-BE49-F238E27FC236}">
                <a16:creationId xmlns:a16="http://schemas.microsoft.com/office/drawing/2014/main" id="{2033EF92-E4D5-4276-7551-AF1D3EC82CA0}"/>
              </a:ext>
            </a:extLst>
          </p:cNvPr>
          <p:cNvSpPr>
            <a:spLocks noGrp="1"/>
          </p:cNvSpPr>
          <p:nvPr>
            <p:ph sz="half" idx="2" hasCustomPrompt="1"/>
          </p:nvPr>
        </p:nvSpPr>
        <p:spPr>
          <a:xfrm>
            <a:off x="838200" y="1478857"/>
            <a:ext cx="10515600" cy="4639309"/>
          </a:xfrm>
          <a:prstGeom prst="rect">
            <a:avLst/>
          </a:prstGeom>
        </p:spPr>
        <p:txBody>
          <a:bodyPr/>
          <a:lstStyle>
            <a:lvl1pPr marL="0" indent="0">
              <a:lnSpc>
                <a:spcPct val="100000"/>
              </a:lnSpc>
              <a:spcBef>
                <a:spcPts val="500"/>
              </a:spcBef>
              <a:spcAft>
                <a:spcPts val="500"/>
              </a:spcAft>
              <a:buFont typeface="Arial" panose="020B0604020202020204" pitchFamily="34" charset="0"/>
              <a:buNone/>
              <a:defRPr b="1"/>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At the end of this lesson, you will be able to:</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Arial"/>
                <a:ea typeface="+mn-ea"/>
                <a:cs typeface="+mn-cs"/>
              </a:rPr>
              <a:t>Level 0</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prstClr val="black"/>
              </a:solidFill>
              <a:effectLst/>
              <a:uLnTx/>
              <a:uFillTx/>
              <a:latin typeface="Arial"/>
              <a:ea typeface="+mn-ea"/>
              <a:cs typeface="+mn-cs"/>
            </a:endParaRPr>
          </a:p>
          <a:p>
            <a:pPr lvl="0"/>
            <a:endParaRPr lang="en-US" dirty="0"/>
          </a:p>
          <a:p>
            <a:pPr lvl="0"/>
            <a:endParaRPr lang="en-US" dirty="0"/>
          </a:p>
        </p:txBody>
      </p:sp>
      <p:sp>
        <p:nvSpPr>
          <p:cNvPr id="8" name="Rectangle 7">
            <a:extLst>
              <a:ext uri="{FF2B5EF4-FFF2-40B4-BE49-F238E27FC236}">
                <a16:creationId xmlns:a16="http://schemas.microsoft.com/office/drawing/2014/main" id="{57B58EC7-7629-12D9-5DBF-658FA277F825}"/>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C217191D-AC48-87D0-3F3C-093BBAE15283}"/>
              </a:ext>
            </a:extLst>
          </p:cNvPr>
          <p:cNvSpPr txBox="1"/>
          <p:nvPr/>
        </p:nvSpPr>
        <p:spPr>
          <a:xfrm>
            <a:off x="838200" y="422510"/>
            <a:ext cx="10515600" cy="769441"/>
          </a:xfrm>
          <a:prstGeom prst="rect">
            <a:avLst/>
          </a:prstGeom>
          <a:noFill/>
        </p:spPr>
        <p:txBody>
          <a:bodyPr wrap="square">
            <a:spAutoFit/>
          </a:bodyPr>
          <a:lstStyle/>
          <a:p>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Learning Objectives</a:t>
            </a:r>
            <a:endParaRPr lang="en-US" dirty="0"/>
          </a:p>
        </p:txBody>
      </p:sp>
      <p:sp>
        <p:nvSpPr>
          <p:cNvPr id="3" name="Rectangle 2">
            <a:extLst>
              <a:ext uri="{FF2B5EF4-FFF2-40B4-BE49-F238E27FC236}">
                <a16:creationId xmlns:a16="http://schemas.microsoft.com/office/drawing/2014/main" id="{337A0136-1B03-6099-5C05-5070F172209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9D51EB89-001E-3414-9EB4-98FE341421D0}"/>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43EB989F-1171-345A-294E-8AB6BC87E5BD}"/>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4592726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Objectives_Portuguese">
    <p:spTree>
      <p:nvGrpSpPr>
        <p:cNvPr id="1" name=""/>
        <p:cNvGrpSpPr/>
        <p:nvPr/>
      </p:nvGrpSpPr>
      <p:grpSpPr>
        <a:xfrm>
          <a:off x="0" y="0"/>
          <a:ext cx="0" cy="0"/>
          <a:chOff x="0" y="0"/>
          <a:chExt cx="0" cy="0"/>
        </a:xfrm>
      </p:grpSpPr>
      <p:pic>
        <p:nvPicPr>
          <p:cNvPr id="7" name="Picture 4" descr="Objectives Icon">
            <a:extLst>
              <a:ext uri="{FF2B5EF4-FFF2-40B4-BE49-F238E27FC236}">
                <a16:creationId xmlns:a16="http://schemas.microsoft.com/office/drawing/2014/main" id="{9147A5A8-D92D-B4E5-3D7F-A0589E45F7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0" y="146159"/>
            <a:ext cx="939679" cy="895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3">
            <a:extLst>
              <a:ext uri="{FF2B5EF4-FFF2-40B4-BE49-F238E27FC236}">
                <a16:creationId xmlns:a16="http://schemas.microsoft.com/office/drawing/2014/main" id="{2033EF92-E4D5-4276-7551-AF1D3EC82CA0}"/>
              </a:ext>
            </a:extLst>
          </p:cNvPr>
          <p:cNvSpPr>
            <a:spLocks noGrp="1"/>
          </p:cNvSpPr>
          <p:nvPr>
            <p:ph sz="half" idx="2" hasCustomPrompt="1"/>
          </p:nvPr>
        </p:nvSpPr>
        <p:spPr>
          <a:xfrm>
            <a:off x="838200" y="1478857"/>
            <a:ext cx="10515600" cy="4639309"/>
          </a:xfrm>
          <a:prstGeom prst="rect">
            <a:avLst/>
          </a:prstGeom>
        </p:spPr>
        <p:txBody>
          <a:bodyPr/>
          <a:lstStyle>
            <a:lvl1pPr marL="0" indent="0">
              <a:lnSpc>
                <a:spcPct val="100000"/>
              </a:lnSpc>
              <a:spcBef>
                <a:spcPts val="500"/>
              </a:spcBef>
              <a:spcAft>
                <a:spcPts val="500"/>
              </a:spcAft>
              <a:buFont typeface="Arial" panose="020B0604020202020204" pitchFamily="34" charset="0"/>
              <a:buNone/>
              <a:defRPr b="1"/>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At the end of this lesson, you will be able to:</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a:ln>
                  <a:noFill/>
                </a:ln>
                <a:solidFill>
                  <a:prstClr val="black"/>
                </a:solidFill>
                <a:effectLst/>
                <a:uLnTx/>
                <a:uFillTx/>
                <a:latin typeface="Arial"/>
                <a:ea typeface="+mn-ea"/>
                <a:cs typeface="+mn-cs"/>
              </a:rPr>
              <a:t>Level 0</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a:ln>
                <a:noFill/>
              </a:ln>
              <a:solidFill>
                <a:prstClr val="black"/>
              </a:solidFill>
              <a:effectLst/>
              <a:uLnTx/>
              <a:uFillTx/>
              <a:latin typeface="Arial"/>
              <a:ea typeface="+mn-ea"/>
              <a:cs typeface="+mn-cs"/>
            </a:endParaRPr>
          </a:p>
          <a:p>
            <a:pPr lvl="0"/>
            <a:endParaRPr lang="en-US"/>
          </a:p>
          <a:p>
            <a:pPr lvl="0"/>
            <a:endParaRPr lang="en-US"/>
          </a:p>
        </p:txBody>
      </p:sp>
      <p:sp>
        <p:nvSpPr>
          <p:cNvPr id="8" name="Rectangle 7">
            <a:extLst>
              <a:ext uri="{FF2B5EF4-FFF2-40B4-BE49-F238E27FC236}">
                <a16:creationId xmlns:a16="http://schemas.microsoft.com/office/drawing/2014/main" id="{57B58EC7-7629-12D9-5DBF-658FA277F825}"/>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C217191D-AC48-87D0-3F3C-093BBAE15283}"/>
              </a:ext>
            </a:extLst>
          </p:cNvPr>
          <p:cNvSpPr txBox="1"/>
          <p:nvPr/>
        </p:nvSpPr>
        <p:spPr>
          <a:xfrm>
            <a:off x="838200" y="422510"/>
            <a:ext cx="10515600" cy="769441"/>
          </a:xfrm>
          <a:prstGeom prst="rect">
            <a:avLst/>
          </a:prstGeom>
          <a:noFill/>
        </p:spPr>
        <p:txBody>
          <a:bodyPr wrap="square">
            <a:spAutoFit/>
          </a:bodyPr>
          <a:lstStyle/>
          <a:p>
            <a:r>
              <a:rPr kumimoji="0" lang="en-US" sz="4400" b="0" i="0" u="none" strike="noStrike" kern="1200" cap="none" spc="0" normalizeH="0" baseline="0" noProof="0" dirty="0" err="1">
                <a:ln>
                  <a:noFill/>
                </a:ln>
                <a:solidFill>
                  <a:schemeClr val="tx1"/>
                </a:solidFill>
                <a:effectLst/>
                <a:uLnTx/>
                <a:uFillTx/>
                <a:latin typeface="Franklin Gothic Medium"/>
                <a:ea typeface="+mj-ea"/>
                <a:cs typeface="+mj-cs"/>
              </a:rPr>
              <a:t>Objetivos</a:t>
            </a:r>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 de </a:t>
            </a:r>
            <a:r>
              <a:rPr kumimoji="0" lang="en-US" sz="4400" b="0" i="0" u="none" strike="noStrike" kern="1200" cap="none" spc="0" normalizeH="0" baseline="0" noProof="0" dirty="0" err="1">
                <a:ln>
                  <a:noFill/>
                </a:ln>
                <a:solidFill>
                  <a:schemeClr val="tx1"/>
                </a:solidFill>
                <a:effectLst/>
                <a:uLnTx/>
                <a:uFillTx/>
                <a:latin typeface="Franklin Gothic Medium"/>
                <a:ea typeface="+mj-ea"/>
                <a:cs typeface="+mj-cs"/>
              </a:rPr>
              <a:t>aprendizagem</a:t>
            </a:r>
            <a:endParaRPr lang="en-US" dirty="0"/>
          </a:p>
        </p:txBody>
      </p:sp>
      <p:sp>
        <p:nvSpPr>
          <p:cNvPr id="3" name="Rectangle 2">
            <a:extLst>
              <a:ext uri="{FF2B5EF4-FFF2-40B4-BE49-F238E27FC236}">
                <a16:creationId xmlns:a16="http://schemas.microsoft.com/office/drawing/2014/main" id="{337A0136-1B03-6099-5C05-5070F172209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9D51EB89-001E-3414-9EB4-98FE341421D0}"/>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43EB989F-1171-345A-294E-8AB6BC87E5BD}"/>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1826322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urveillance Cycle">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C4E0B380-D1A2-CAC7-1336-0F66821A755B}"/>
              </a:ext>
            </a:extLst>
          </p:cNvPr>
          <p:cNvSpPr txBox="1"/>
          <p:nvPr/>
        </p:nvSpPr>
        <p:spPr>
          <a:xfrm>
            <a:off x="838200" y="422510"/>
            <a:ext cx="10515600" cy="769441"/>
          </a:xfrm>
          <a:prstGeom prst="rect">
            <a:avLst/>
          </a:prstGeom>
          <a:noFill/>
        </p:spPr>
        <p:txBody>
          <a:bodyPr wrap="square">
            <a:spAutoFit/>
          </a:bodyPr>
          <a:lstStyle/>
          <a:p>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Public Health Surveillance Cycle</a:t>
            </a:r>
            <a:endParaRPr lang="en-US" dirty="0"/>
          </a:p>
        </p:txBody>
      </p:sp>
      <p:graphicFrame>
        <p:nvGraphicFramePr>
          <p:cNvPr id="23" name="Diagram 22">
            <a:extLst>
              <a:ext uri="{FF2B5EF4-FFF2-40B4-BE49-F238E27FC236}">
                <a16:creationId xmlns:a16="http://schemas.microsoft.com/office/drawing/2014/main" id="{6A1551D6-1F43-EA83-79C8-B30499B34285}"/>
              </a:ext>
            </a:extLst>
          </p:cNvPr>
          <p:cNvGraphicFramePr/>
          <p:nvPr>
            <p:extLst>
              <p:ext uri="{D42A27DB-BD31-4B8C-83A1-F6EECF244321}">
                <p14:modId xmlns:p14="http://schemas.microsoft.com/office/powerpoint/2010/main" val="2846529144"/>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angle 1">
            <a:extLst>
              <a:ext uri="{FF2B5EF4-FFF2-40B4-BE49-F238E27FC236}">
                <a16:creationId xmlns:a16="http://schemas.microsoft.com/office/drawing/2014/main" id="{E1E58719-FE18-0CDF-A0D4-9454D66D905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FE666BCF-E3C3-DC5C-2E21-E09A6F284ED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8E872132-9FA7-1ADF-009C-44307E893E50}"/>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AE5D55F9-E597-D539-E999-29BBB1119D30}"/>
              </a:ext>
            </a:extLst>
          </p:cNvPr>
          <p:cNvPicPr>
            <a:picLocks noChangeAspect="1"/>
          </p:cNvPicPr>
          <p:nvPr/>
        </p:nvPicPr>
        <p:blipFill>
          <a:blip r:embed="rId8"/>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30960077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Surveillance Cycle_Portuguese">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C4E0B380-D1A2-CAC7-1336-0F66821A755B}"/>
              </a:ext>
            </a:extLst>
          </p:cNvPr>
          <p:cNvSpPr txBox="1"/>
          <p:nvPr/>
        </p:nvSpPr>
        <p:spPr>
          <a:xfrm>
            <a:off x="838200" y="422510"/>
            <a:ext cx="10515600"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Ciclo de vigilância em saúde pública</a:t>
            </a:r>
            <a:endParaRPr lang="en-US" sz="4400" dirty="0"/>
          </a:p>
        </p:txBody>
      </p:sp>
      <p:sp>
        <p:nvSpPr>
          <p:cNvPr id="2" name="Rectangle 1">
            <a:extLst>
              <a:ext uri="{FF2B5EF4-FFF2-40B4-BE49-F238E27FC236}">
                <a16:creationId xmlns:a16="http://schemas.microsoft.com/office/drawing/2014/main" id="{E1E58719-FE18-0CDF-A0D4-9454D66D905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FE666BCF-E3C3-DC5C-2E21-E09A6F284ED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8E872132-9FA7-1ADF-009C-44307E893E50}"/>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AE5D55F9-E597-D539-E999-29BBB1119D30}"/>
              </a:ext>
            </a:extLst>
          </p:cNvPr>
          <p:cNvPicPr>
            <a:picLocks noChangeAspect="1"/>
          </p:cNvPicPr>
          <p:nvPr/>
        </p:nvPicPr>
        <p:blipFill>
          <a:blip r:embed="rId3"/>
          <a:stretch>
            <a:fillRect/>
          </a:stretch>
        </p:blipFill>
        <p:spPr>
          <a:xfrm>
            <a:off x="11057248" y="6241802"/>
            <a:ext cx="938147" cy="594360"/>
          </a:xfrm>
          <a:prstGeom prst="rect">
            <a:avLst/>
          </a:prstGeom>
        </p:spPr>
      </p:pic>
      <p:graphicFrame>
        <p:nvGraphicFramePr>
          <p:cNvPr id="9" name="Diagram 22">
            <a:extLst>
              <a:ext uri="{FF2B5EF4-FFF2-40B4-BE49-F238E27FC236}">
                <a16:creationId xmlns:a16="http://schemas.microsoft.com/office/drawing/2014/main" id="{FC371915-E533-136A-EA26-ED8C256FFB41}"/>
              </a:ext>
            </a:extLst>
          </p:cNvPr>
          <p:cNvGraphicFramePr/>
          <p:nvPr userDrawn="1">
            <p:extLst>
              <p:ext uri="{D42A27DB-BD31-4B8C-83A1-F6EECF244321}">
                <p14:modId xmlns:p14="http://schemas.microsoft.com/office/powerpoint/2010/main" val="1769574353"/>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4029099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urveillance Cycle + Monitor">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C4E0B380-D1A2-CAC7-1336-0F66821A755B}"/>
              </a:ext>
            </a:extLst>
          </p:cNvPr>
          <p:cNvSpPr txBox="1"/>
          <p:nvPr/>
        </p:nvSpPr>
        <p:spPr>
          <a:xfrm>
            <a:off x="838200" y="422510"/>
            <a:ext cx="10515600"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Ciclo de Vigilância em Saúde Pública</a:t>
            </a:r>
            <a:endParaRPr lang="en-US" dirty="0"/>
          </a:p>
        </p:txBody>
      </p:sp>
      <p:sp>
        <p:nvSpPr>
          <p:cNvPr id="5" name="Rectangle 4">
            <a:extLst>
              <a:ext uri="{FF2B5EF4-FFF2-40B4-BE49-F238E27FC236}">
                <a16:creationId xmlns:a16="http://schemas.microsoft.com/office/drawing/2014/main" id="{16A95945-1B4F-18A0-3591-216AE73B49D2}"/>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11FA2A8-4F58-8C97-B6A6-7AD9C4742C1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DD18A9FF-D000-A272-6125-FC21A3FDE535}"/>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9" name="Picture 8">
            <a:extLst>
              <a:ext uri="{FF2B5EF4-FFF2-40B4-BE49-F238E27FC236}">
                <a16:creationId xmlns:a16="http://schemas.microsoft.com/office/drawing/2014/main" id="{A7F95D9B-CFED-7F08-7896-E2D9DAE99B80}"/>
              </a:ext>
            </a:extLst>
          </p:cNvPr>
          <p:cNvPicPr>
            <a:picLocks noChangeAspect="1"/>
          </p:cNvPicPr>
          <p:nvPr/>
        </p:nvPicPr>
        <p:blipFill>
          <a:blip r:embed="rId3"/>
          <a:stretch>
            <a:fillRect/>
          </a:stretch>
        </p:blipFill>
        <p:spPr>
          <a:xfrm>
            <a:off x="11057248" y="6241802"/>
            <a:ext cx="938147" cy="594360"/>
          </a:xfrm>
          <a:prstGeom prst="rect">
            <a:avLst/>
          </a:prstGeom>
        </p:spPr>
      </p:pic>
      <p:sp>
        <p:nvSpPr>
          <p:cNvPr id="11" name="Oval 10">
            <a:extLst>
              <a:ext uri="{FF2B5EF4-FFF2-40B4-BE49-F238E27FC236}">
                <a16:creationId xmlns:a16="http://schemas.microsoft.com/office/drawing/2014/main" id="{3A7E0B98-58D2-D9EE-81AD-5A299D55A4BF}"/>
              </a:ext>
            </a:extLst>
          </p:cNvPr>
          <p:cNvSpPr/>
          <p:nvPr userDrawn="1"/>
        </p:nvSpPr>
        <p:spPr>
          <a:xfrm>
            <a:off x="3057525" y="1857375"/>
            <a:ext cx="6486525" cy="4100513"/>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2" name="Diagram 2">
            <a:extLst>
              <a:ext uri="{FF2B5EF4-FFF2-40B4-BE49-F238E27FC236}">
                <a16:creationId xmlns:a16="http://schemas.microsoft.com/office/drawing/2014/main" id="{AD3523FF-A417-FAF2-B596-AA5BBFB5F061}"/>
              </a:ext>
            </a:extLst>
          </p:cNvPr>
          <p:cNvGraphicFramePr/>
          <p:nvPr userDrawn="1">
            <p:extLst>
              <p:ext uri="{D42A27DB-BD31-4B8C-83A1-F6EECF244321}">
                <p14:modId xmlns:p14="http://schemas.microsoft.com/office/powerpoint/2010/main" val="849321368"/>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 name="TextBox 3">
            <a:extLst>
              <a:ext uri="{FF2B5EF4-FFF2-40B4-BE49-F238E27FC236}">
                <a16:creationId xmlns:a16="http://schemas.microsoft.com/office/drawing/2014/main" id="{0C98A4FC-D401-3EEF-1267-F3FF50CEA83C}"/>
              </a:ext>
            </a:extLst>
          </p:cNvPr>
          <p:cNvSpPr txBox="1"/>
          <p:nvPr userDrawn="1"/>
        </p:nvSpPr>
        <p:spPr>
          <a:xfrm>
            <a:off x="3557587" y="3353633"/>
            <a:ext cx="5486400" cy="1107996"/>
          </a:xfrm>
          <a:prstGeom prst="rect">
            <a:avLst/>
          </a:prstGeom>
          <a:noFill/>
        </p:spPr>
        <p:txBody>
          <a:bodyPr wrap="square" rtlCol="0">
            <a:spAutoFit/>
          </a:bodyPr>
          <a:lstStyle/>
          <a:p>
            <a:pPr algn="ctr"/>
            <a:r>
              <a:rPr lang="en-US" sz="6600" b="1" dirty="0">
                <a:solidFill>
                  <a:srgbClr val="00943B"/>
                </a:solidFill>
                <a:latin typeface="+mn-lt"/>
              </a:rPr>
              <a:t>MONITORAR</a:t>
            </a:r>
          </a:p>
        </p:txBody>
      </p:sp>
    </p:spTree>
    <p:extLst>
      <p:ext uri="{BB962C8B-B14F-4D97-AF65-F5344CB8AC3E}">
        <p14:creationId xmlns:p14="http://schemas.microsoft.com/office/powerpoint/2010/main" val="13655254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Surveillance Cycle + Monitor Portuguese">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C4E0B380-D1A2-CAC7-1336-0F66821A755B}"/>
              </a:ext>
            </a:extLst>
          </p:cNvPr>
          <p:cNvSpPr txBox="1"/>
          <p:nvPr/>
        </p:nvSpPr>
        <p:spPr>
          <a:xfrm>
            <a:off x="838200" y="422510"/>
            <a:ext cx="10515600"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Ciclo de Vigilância em Saúde Pública</a:t>
            </a:r>
            <a:endParaRPr lang="en-US" dirty="0"/>
          </a:p>
        </p:txBody>
      </p:sp>
      <p:sp>
        <p:nvSpPr>
          <p:cNvPr id="5" name="Rectangle 4">
            <a:extLst>
              <a:ext uri="{FF2B5EF4-FFF2-40B4-BE49-F238E27FC236}">
                <a16:creationId xmlns:a16="http://schemas.microsoft.com/office/drawing/2014/main" id="{16A95945-1B4F-18A0-3591-216AE73B49D2}"/>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11FA2A8-4F58-8C97-B6A6-7AD9C4742C1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DD18A9FF-D000-A272-6125-FC21A3FDE535}"/>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9" name="Picture 8">
            <a:extLst>
              <a:ext uri="{FF2B5EF4-FFF2-40B4-BE49-F238E27FC236}">
                <a16:creationId xmlns:a16="http://schemas.microsoft.com/office/drawing/2014/main" id="{A7F95D9B-CFED-7F08-7896-E2D9DAE99B80}"/>
              </a:ext>
            </a:extLst>
          </p:cNvPr>
          <p:cNvPicPr>
            <a:picLocks noChangeAspect="1"/>
          </p:cNvPicPr>
          <p:nvPr/>
        </p:nvPicPr>
        <p:blipFill>
          <a:blip r:embed="rId3"/>
          <a:stretch>
            <a:fillRect/>
          </a:stretch>
        </p:blipFill>
        <p:spPr>
          <a:xfrm>
            <a:off x="11057248" y="6241802"/>
            <a:ext cx="938147" cy="594360"/>
          </a:xfrm>
          <a:prstGeom prst="rect">
            <a:avLst/>
          </a:prstGeom>
        </p:spPr>
      </p:pic>
      <p:sp>
        <p:nvSpPr>
          <p:cNvPr id="13" name="Oval 12">
            <a:extLst>
              <a:ext uri="{FF2B5EF4-FFF2-40B4-BE49-F238E27FC236}">
                <a16:creationId xmlns:a16="http://schemas.microsoft.com/office/drawing/2014/main" id="{613B1786-6994-1C26-69BE-2199872CE4B7}"/>
              </a:ext>
            </a:extLst>
          </p:cNvPr>
          <p:cNvSpPr/>
          <p:nvPr userDrawn="1"/>
        </p:nvSpPr>
        <p:spPr>
          <a:xfrm>
            <a:off x="3057525" y="1857375"/>
            <a:ext cx="6486525" cy="4100513"/>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4" name="Diagram 2">
            <a:extLst>
              <a:ext uri="{FF2B5EF4-FFF2-40B4-BE49-F238E27FC236}">
                <a16:creationId xmlns:a16="http://schemas.microsoft.com/office/drawing/2014/main" id="{342DCEBA-6C70-EE6D-8828-18BD15B1F7B3}"/>
              </a:ext>
            </a:extLst>
          </p:cNvPr>
          <p:cNvGraphicFramePr/>
          <p:nvPr userDrawn="1">
            <p:extLst>
              <p:ext uri="{D42A27DB-BD31-4B8C-83A1-F6EECF244321}">
                <p14:modId xmlns:p14="http://schemas.microsoft.com/office/powerpoint/2010/main" val="2718547624"/>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5" name="TextBox 3">
            <a:extLst>
              <a:ext uri="{FF2B5EF4-FFF2-40B4-BE49-F238E27FC236}">
                <a16:creationId xmlns:a16="http://schemas.microsoft.com/office/drawing/2014/main" id="{BF862CE3-D890-3124-894B-07A19448A08B}"/>
              </a:ext>
            </a:extLst>
          </p:cNvPr>
          <p:cNvSpPr txBox="1"/>
          <p:nvPr userDrawn="1"/>
        </p:nvSpPr>
        <p:spPr>
          <a:xfrm>
            <a:off x="3557587" y="3353633"/>
            <a:ext cx="5486400" cy="1107996"/>
          </a:xfrm>
          <a:prstGeom prst="rect">
            <a:avLst/>
          </a:prstGeom>
          <a:noFill/>
        </p:spPr>
        <p:txBody>
          <a:bodyPr wrap="square" rtlCol="0">
            <a:spAutoFit/>
          </a:bodyPr>
          <a:lstStyle/>
          <a:p>
            <a:pPr algn="ctr"/>
            <a:r>
              <a:rPr lang="en-US" sz="6600" b="1" dirty="0">
                <a:solidFill>
                  <a:srgbClr val="00943B"/>
                </a:solidFill>
                <a:latin typeface="+mn-lt"/>
              </a:rPr>
              <a:t>MONITORAR</a:t>
            </a:r>
          </a:p>
        </p:txBody>
      </p:sp>
    </p:spTree>
    <p:extLst>
      <p:ext uri="{BB962C8B-B14F-4D97-AF65-F5344CB8AC3E}">
        <p14:creationId xmlns:p14="http://schemas.microsoft.com/office/powerpoint/2010/main" val="1947979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Discovery_Dialogue">
    <p:spTree>
      <p:nvGrpSpPr>
        <p:cNvPr id="1" name=""/>
        <p:cNvGrpSpPr/>
        <p:nvPr/>
      </p:nvGrpSpPr>
      <p:grpSpPr>
        <a:xfrm>
          <a:off x="0" y="0"/>
          <a:ext cx="0" cy="0"/>
          <a:chOff x="0" y="0"/>
          <a:chExt cx="0" cy="0"/>
        </a:xfrm>
      </p:grpSpPr>
      <p:pic>
        <p:nvPicPr>
          <p:cNvPr id="8" name="Picture 5" descr="Discovery Dialogue ">
            <a:extLst>
              <a:ext uri="{FF2B5EF4-FFF2-40B4-BE49-F238E27FC236}">
                <a16:creationId xmlns:a16="http://schemas.microsoft.com/office/drawing/2014/main" id="{CDFA0117-4129-C330-FEBE-24C8668D61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1" y="146159"/>
            <a:ext cx="939678" cy="939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a:extLst>
              <a:ext uri="{FF2B5EF4-FFF2-40B4-BE49-F238E27FC236}">
                <a16:creationId xmlns:a16="http://schemas.microsoft.com/office/drawing/2014/main" id="{94AE688D-D5E1-F6F4-EACC-630908F1B2AB}"/>
              </a:ext>
            </a:extLst>
          </p:cNvPr>
          <p:cNvSpPr>
            <a:spLocks noGrp="1"/>
          </p:cNvSpPr>
          <p:nvPr>
            <p:ph type="title"/>
          </p:nvPr>
        </p:nvSpPr>
        <p:spPr>
          <a:xfrm>
            <a:off x="838200" y="457200"/>
            <a:ext cx="9752215" cy="800100"/>
          </a:xfrm>
          <a:prstGeom prst="rect">
            <a:avLst/>
          </a:prstGeom>
        </p:spPr>
        <p:txBody>
          <a:body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BE3BCCD1-CBDB-B768-424C-657C82067548}"/>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7" name="Rectangle 6">
            <a:extLst>
              <a:ext uri="{FF2B5EF4-FFF2-40B4-BE49-F238E27FC236}">
                <a16:creationId xmlns:a16="http://schemas.microsoft.com/office/drawing/2014/main" id="{F0310963-AC01-4579-B570-C8CE6E846F94}"/>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B5FD2873-8152-A97C-05E1-5BAA30214544}"/>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E16F905B-FA46-9E15-5E84-F20DBC57262B}"/>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83489529-E55F-B5D2-2D02-64FE512A5153}"/>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3953113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Discovery_Dialogue">
    <p:spTree>
      <p:nvGrpSpPr>
        <p:cNvPr id="1" name=""/>
        <p:cNvGrpSpPr/>
        <p:nvPr/>
      </p:nvGrpSpPr>
      <p:grpSpPr>
        <a:xfrm>
          <a:off x="0" y="0"/>
          <a:ext cx="0" cy="0"/>
          <a:chOff x="0" y="0"/>
          <a:chExt cx="0" cy="0"/>
        </a:xfrm>
      </p:grpSpPr>
      <p:pic>
        <p:nvPicPr>
          <p:cNvPr id="8" name="Picture 5" descr="Discovery Dialogue ">
            <a:extLst>
              <a:ext uri="{FF2B5EF4-FFF2-40B4-BE49-F238E27FC236}">
                <a16:creationId xmlns:a16="http://schemas.microsoft.com/office/drawing/2014/main" id="{CDFA0117-4129-C330-FEBE-24C8668D61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1" y="146159"/>
            <a:ext cx="939678" cy="939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a:extLst>
              <a:ext uri="{FF2B5EF4-FFF2-40B4-BE49-F238E27FC236}">
                <a16:creationId xmlns:a16="http://schemas.microsoft.com/office/drawing/2014/main" id="{94AE688D-D5E1-F6F4-EACC-630908F1B2AB}"/>
              </a:ext>
            </a:extLst>
          </p:cNvPr>
          <p:cNvSpPr>
            <a:spLocks noGrp="1"/>
          </p:cNvSpPr>
          <p:nvPr>
            <p:ph type="title"/>
          </p:nvPr>
        </p:nvSpPr>
        <p:spPr>
          <a:xfrm>
            <a:off x="838200" y="447675"/>
            <a:ext cx="9752215" cy="800100"/>
          </a:xfrm>
          <a:prstGeom prst="rect">
            <a:avLst/>
          </a:prstGeom>
          <a:solidFill>
            <a:srgbClr val="E7C2F6"/>
          </a:solidFill>
          <a:ln>
            <a:noFill/>
          </a:ln>
        </p:spPr>
        <p:txBody>
          <a:body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BE3BCCD1-CBDB-B768-424C-657C82067548}"/>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7" name="Rectangle 6">
            <a:extLst>
              <a:ext uri="{FF2B5EF4-FFF2-40B4-BE49-F238E27FC236}">
                <a16:creationId xmlns:a16="http://schemas.microsoft.com/office/drawing/2014/main" id="{E873DDE5-43DB-6819-60A1-F3D03D0BB97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C3E91E8D-034D-93A4-BF8D-2AE79CF3689C}"/>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CB21F133-A657-4C3A-8C25-6EE6CF8F8125}"/>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395A6E8D-7399-87ED-5775-F6B9EABC719D}"/>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8309210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Activit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hasCustomPrompt="1"/>
          </p:nvPr>
        </p:nvSpPr>
        <p:spPr>
          <a:xfrm>
            <a:off x="838200" y="457200"/>
            <a:ext cx="9752215" cy="800100"/>
          </a:xfrm>
          <a:prstGeom prst="rect">
            <a:avLst/>
          </a:prstGeom>
        </p:spPr>
        <p:txBody>
          <a:bodyPr/>
          <a:lstStyle>
            <a:lvl1pPr>
              <a:defRPr/>
            </a:lvl1pPr>
          </a:lstStyle>
          <a:p>
            <a:r>
              <a:rPr lang="en-US" dirty="0"/>
              <a:t>Exercise X.XX</a:t>
            </a:r>
          </a:p>
        </p:txBody>
      </p:sp>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7BC5F78B-F129-F09F-12E9-7055CEFAB7A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BF5FD15B-5221-B042-3376-0C208EFC76B2}"/>
              </a:ext>
            </a:extLst>
          </p:cNvPr>
          <p:cNvSpPr txBox="1"/>
          <p:nvPr/>
        </p:nvSpPr>
        <p:spPr>
          <a:xfrm>
            <a:off x="1007013" y="2951946"/>
            <a:ext cx="10177974" cy="954107"/>
          </a:xfrm>
          <a:prstGeom prst="rect">
            <a:avLst/>
          </a:prstGeom>
          <a:noFill/>
          <a:ln w="38100">
            <a:solidFill>
              <a:srgbClr val="001402"/>
            </a:solidFill>
          </a:ln>
        </p:spPr>
        <p:txBody>
          <a:bodyPr wrap="square" rtlCol="0">
            <a:spAutoFit/>
          </a:bodyPr>
          <a:lstStyle/>
          <a:p>
            <a:pPr algn="ctr"/>
            <a:r>
              <a:rPr lang="pt-BR" sz="2800" dirty="0"/>
              <a:t>Para completar o exercício, consulte o seu Caderno de Exercícios do Participante.</a:t>
            </a:r>
            <a:endParaRPr lang="en-US" sz="2800" strike="sngStrike" dirty="0"/>
          </a:p>
        </p:txBody>
      </p:sp>
      <p:sp>
        <p:nvSpPr>
          <p:cNvPr id="4" name="Rectangle 3">
            <a:extLst>
              <a:ext uri="{FF2B5EF4-FFF2-40B4-BE49-F238E27FC236}">
                <a16:creationId xmlns:a16="http://schemas.microsoft.com/office/drawing/2014/main" id="{C7FBA9CF-C98F-1F1B-D8B6-CBADD58EF832}"/>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076D6A8C-B61F-6D09-4254-7FF12FB98C64}"/>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83BC1284-77BC-F5D6-B3D6-86D806320FAC}"/>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0397213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_Activity_Portugues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hasCustomPrompt="1"/>
          </p:nvPr>
        </p:nvSpPr>
        <p:spPr>
          <a:xfrm>
            <a:off x="838200" y="457200"/>
            <a:ext cx="9752215" cy="800100"/>
          </a:xfrm>
          <a:prstGeom prst="rect">
            <a:avLst/>
          </a:prstGeom>
        </p:spPr>
        <p:txBody>
          <a:bodyPr/>
          <a:lstStyle>
            <a:lvl1pPr>
              <a:defRPr/>
            </a:lvl1pPr>
          </a:lstStyle>
          <a:p>
            <a:r>
              <a:rPr lang="en-US" dirty="0"/>
              <a:t>Exercise X.XX</a:t>
            </a:r>
          </a:p>
        </p:txBody>
      </p:sp>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7BC5F78B-F129-F09F-12E9-7055CEFAB7A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BF5FD15B-5221-B042-3376-0C208EFC76B2}"/>
              </a:ext>
            </a:extLst>
          </p:cNvPr>
          <p:cNvSpPr txBox="1"/>
          <p:nvPr/>
        </p:nvSpPr>
        <p:spPr>
          <a:xfrm>
            <a:off x="1007013" y="2951946"/>
            <a:ext cx="10177974" cy="954107"/>
          </a:xfrm>
          <a:prstGeom prst="rect">
            <a:avLst/>
          </a:prstGeom>
          <a:noFill/>
          <a:ln w="38100">
            <a:solidFill>
              <a:srgbClr val="001402"/>
            </a:solidFill>
          </a:ln>
        </p:spPr>
        <p:txBody>
          <a:bodyPr wrap="square" rtlCol="0">
            <a:spAutoFit/>
          </a:bodyPr>
          <a:lstStyle/>
          <a:p>
            <a:pPr algn="ctr"/>
            <a:r>
              <a:rPr lang="pt-BR" sz="2800" dirty="0"/>
              <a:t>Para completar o exercício, consulte o seu Caderno de Exercícios do Participante.</a:t>
            </a:r>
            <a:endParaRPr lang="en-US" sz="2800" strike="sngStrike" dirty="0"/>
          </a:p>
        </p:txBody>
      </p:sp>
      <p:sp>
        <p:nvSpPr>
          <p:cNvPr id="4" name="Rectangle 3">
            <a:extLst>
              <a:ext uri="{FF2B5EF4-FFF2-40B4-BE49-F238E27FC236}">
                <a16:creationId xmlns:a16="http://schemas.microsoft.com/office/drawing/2014/main" id="{C7FBA9CF-C98F-1F1B-D8B6-CBADD58EF832}"/>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076D6A8C-B61F-6D09-4254-7FF12FB98C64}"/>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83BC1284-77BC-F5D6-B3D6-86D806320FAC}"/>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4915059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BCBA0E3-8F12-DE02-7156-ADAF19303223}"/>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46250B61-CA87-D44C-E6B5-186384B3458D}"/>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AF7597B-B4C3-7115-0885-E06823DFB06C}"/>
              </a:ext>
            </a:extLst>
          </p:cNvPr>
          <p:cNvCxnSpPr/>
          <p:nvPr/>
        </p:nvCxnSpPr>
        <p:spPr>
          <a:xfrm>
            <a:off x="436228" y="5941994"/>
            <a:ext cx="11150779"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8996AA8A-C5F1-70B6-7FC7-86027380F1F1}"/>
              </a:ext>
            </a:extLst>
          </p:cNvPr>
          <p:cNvSpPr txBox="1"/>
          <p:nvPr/>
        </p:nvSpPr>
        <p:spPr>
          <a:xfrm>
            <a:off x="9525001" y="6151452"/>
            <a:ext cx="2057400" cy="461665"/>
          </a:xfrm>
          <a:prstGeom prst="rect">
            <a:avLst/>
          </a:prstGeom>
          <a:noFill/>
        </p:spPr>
        <p:txBody>
          <a:bodyPr wrap="square" rtlCol="0">
            <a:spAutoFit/>
          </a:bodyPr>
          <a:lstStyle/>
          <a:p>
            <a:pPr algn="r"/>
            <a:r>
              <a:rPr lang="en-US" sz="2400" dirty="0"/>
              <a:t>Version 3.0</a:t>
            </a:r>
          </a:p>
        </p:txBody>
      </p:sp>
      <p:pic>
        <p:nvPicPr>
          <p:cNvPr id="2" name="Picture 9">
            <a:extLst>
              <a:ext uri="{FF2B5EF4-FFF2-40B4-BE49-F238E27FC236}">
                <a16:creationId xmlns:a16="http://schemas.microsoft.com/office/drawing/2014/main" id="{E0708393-B392-61EE-F300-24A516E553C8}"/>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a:extLst>
              <a:ext uri="{FF2B5EF4-FFF2-40B4-BE49-F238E27FC236}">
                <a16:creationId xmlns:a16="http://schemas.microsoft.com/office/drawing/2014/main" id="{B1D25929-50BD-729F-8087-0BB3443D81F6}"/>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C8E0E470-0C04-CD4C-666A-67502DF04E7C}"/>
              </a:ext>
            </a:extLst>
          </p:cNvPr>
          <p:cNvSpPr txBox="1"/>
          <p:nvPr/>
        </p:nvSpPr>
        <p:spPr>
          <a:xfrm>
            <a:off x="518160" y="3851013"/>
            <a:ext cx="645133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3600" i="1" dirty="0">
                <a:solidFill>
                  <a:srgbClr val="109648"/>
                </a:solidFill>
                <a:latin typeface="Franklin Gothic Medium" panose="020B0603020102020204" pitchFamily="34" charset="0"/>
              </a:rPr>
              <a:t>Using a One Health Approach</a:t>
            </a:r>
            <a:endParaRPr kumimoji="0" lang="en-US" sz="3600" b="0" i="1" u="none" strike="noStrike" kern="1200" cap="none" spc="0" normalizeH="0" baseline="0" noProof="0" dirty="0">
              <a:ln>
                <a:noFill/>
              </a:ln>
              <a:solidFill>
                <a:srgbClr val="109648"/>
              </a:solidFill>
              <a:effectLst/>
              <a:uLnTx/>
              <a:uFillTx/>
              <a:latin typeface="Franklin Gothic Medium" panose="020B0603020102020204" pitchFamily="34" charset="0"/>
              <a:ea typeface="+mn-ea"/>
              <a:cs typeface="+mn-cs"/>
            </a:endParaRPr>
          </a:p>
        </p:txBody>
      </p:sp>
      <p:sp>
        <p:nvSpPr>
          <p:cNvPr id="13" name="Text Placeholder 12">
            <a:extLst>
              <a:ext uri="{FF2B5EF4-FFF2-40B4-BE49-F238E27FC236}">
                <a16:creationId xmlns:a16="http://schemas.microsoft.com/office/drawing/2014/main" id="{E87B50E4-BB88-E53A-B429-2E2B9E6C2786}"/>
              </a:ext>
            </a:extLst>
          </p:cNvPr>
          <p:cNvSpPr>
            <a:spLocks noGrp="1"/>
          </p:cNvSpPr>
          <p:nvPr>
            <p:ph type="body" sz="quarter" idx="17" hasCustomPrompt="1"/>
          </p:nvPr>
        </p:nvSpPr>
        <p:spPr>
          <a:xfrm>
            <a:off x="518160" y="2110490"/>
            <a:ext cx="7607300" cy="1588535"/>
          </a:xfrm>
          <a:prstGeom prst="rect">
            <a:avLst/>
          </a:prstGeom>
        </p:spPr>
        <p:txBody>
          <a:bodyPr/>
          <a:lstStyle>
            <a:lvl1pPr marL="0" indent="0">
              <a:buNone/>
              <a:defRPr sz="5400">
                <a:latin typeface="+mj-lt"/>
              </a:defRPr>
            </a:lvl1pPr>
          </a:lstStyle>
          <a:p>
            <a:pPr lvl="0"/>
            <a:r>
              <a:rPr lang="en-US" dirty="0"/>
              <a:t>Title</a:t>
            </a:r>
          </a:p>
        </p:txBody>
      </p:sp>
      <p:sp>
        <p:nvSpPr>
          <p:cNvPr id="14" name="Text Placeholder 3">
            <a:extLst>
              <a:ext uri="{FF2B5EF4-FFF2-40B4-BE49-F238E27FC236}">
                <a16:creationId xmlns:a16="http://schemas.microsoft.com/office/drawing/2014/main" id="{0A4CD0BD-F2A5-9DCC-DF01-52B7349057C5}"/>
              </a:ext>
            </a:extLst>
          </p:cNvPr>
          <p:cNvSpPr>
            <a:spLocks noGrp="1"/>
          </p:cNvSpPr>
          <p:nvPr>
            <p:ph type="body" sz="quarter" idx="16" hasCustomPrompt="1"/>
          </p:nvPr>
        </p:nvSpPr>
        <p:spPr>
          <a:xfrm>
            <a:off x="521601" y="4953232"/>
            <a:ext cx="2974848" cy="521208"/>
          </a:xfrm>
          <a:prstGeom prst="rect">
            <a:avLst/>
          </a:prstGeom>
        </p:spPr>
        <p:txBody>
          <a:bodyPr anchor="b"/>
          <a:lstStyle>
            <a:lvl1pPr marL="0" indent="0" algn="l">
              <a:buNone/>
              <a:defRPr b="1"/>
            </a:lvl1pPr>
          </a:lstStyle>
          <a:p>
            <a:pPr lvl="0"/>
            <a:r>
              <a:rPr lang="en-US" dirty="0"/>
              <a:t>Workshop #</a:t>
            </a:r>
          </a:p>
        </p:txBody>
      </p:sp>
      <p:pic>
        <p:nvPicPr>
          <p:cNvPr id="9" name="Picture 8">
            <a:extLst>
              <a:ext uri="{FF2B5EF4-FFF2-40B4-BE49-F238E27FC236}">
                <a16:creationId xmlns:a16="http://schemas.microsoft.com/office/drawing/2014/main" id="{1029E049-DE89-B63F-B8F6-6A84D539278C}"/>
              </a:ext>
            </a:extLst>
          </p:cNvPr>
          <p:cNvPicPr>
            <a:picLocks noChangeAspect="1"/>
          </p:cNvPicPr>
          <p:nvPr/>
        </p:nvPicPr>
        <p:blipFill>
          <a:blip r:embed="rId3"/>
          <a:stretch>
            <a:fillRect/>
          </a:stretch>
        </p:blipFill>
        <p:spPr>
          <a:xfrm>
            <a:off x="10230534" y="279657"/>
            <a:ext cx="1443306" cy="914400"/>
          </a:xfrm>
          <a:prstGeom prst="rect">
            <a:avLst/>
          </a:prstGeom>
        </p:spPr>
      </p:pic>
      <p:pic>
        <p:nvPicPr>
          <p:cNvPr id="15" name="Picture 14">
            <a:extLst>
              <a:ext uri="{FF2B5EF4-FFF2-40B4-BE49-F238E27FC236}">
                <a16:creationId xmlns:a16="http://schemas.microsoft.com/office/drawing/2014/main" id="{5B8725D3-C7D0-0F7C-BF19-27163F73E385}"/>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518160" y="279657"/>
            <a:ext cx="1920240" cy="886664"/>
          </a:xfrm>
          <a:prstGeom prst="rect">
            <a:avLst/>
          </a:prstGeom>
        </p:spPr>
      </p:pic>
    </p:spTree>
    <p:extLst>
      <p:ext uri="{BB962C8B-B14F-4D97-AF65-F5344CB8AC3E}">
        <p14:creationId xmlns:p14="http://schemas.microsoft.com/office/powerpoint/2010/main" val="289636000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Activity_Blank">
    <p:spTree>
      <p:nvGrpSpPr>
        <p:cNvPr id="1" name=""/>
        <p:cNvGrpSpPr/>
        <p:nvPr/>
      </p:nvGrpSpPr>
      <p:grpSpPr>
        <a:xfrm>
          <a:off x="0" y="0"/>
          <a:ext cx="0" cy="0"/>
          <a:chOff x="0" y="0"/>
          <a:chExt cx="0" cy="0"/>
        </a:xfrm>
      </p:grpSpPr>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3">
            <a:extLst>
              <a:ext uri="{FF2B5EF4-FFF2-40B4-BE49-F238E27FC236}">
                <a16:creationId xmlns:a16="http://schemas.microsoft.com/office/drawing/2014/main" id="{7B8E4CD8-3493-B8DB-1C53-E586220D62B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10" name="Title 1">
            <a:extLst>
              <a:ext uri="{FF2B5EF4-FFF2-40B4-BE49-F238E27FC236}">
                <a16:creationId xmlns:a16="http://schemas.microsoft.com/office/drawing/2014/main" id="{8B813282-141B-B4DD-80BD-8C256489A7C0}"/>
              </a:ext>
            </a:extLst>
          </p:cNvPr>
          <p:cNvSpPr>
            <a:spLocks noGrp="1"/>
          </p:cNvSpPr>
          <p:nvPr>
            <p:ph type="title"/>
          </p:nvPr>
        </p:nvSpPr>
        <p:spPr>
          <a:xfrm>
            <a:off x="838200" y="447675"/>
            <a:ext cx="9752215" cy="800100"/>
          </a:xfrm>
          <a:prstGeom prst="rect">
            <a:avLst/>
          </a:prstGeom>
          <a:noFill/>
        </p:spPr>
        <p:txBody>
          <a:bodyPr/>
          <a:lstStyle/>
          <a:p>
            <a:r>
              <a:rPr lang="en-US"/>
              <a:t>Click to edit Master title style</a:t>
            </a:r>
            <a:endParaRPr lang="en-US" dirty="0"/>
          </a:p>
        </p:txBody>
      </p:sp>
      <p:sp>
        <p:nvSpPr>
          <p:cNvPr id="2" name="Rectangle 1">
            <a:extLst>
              <a:ext uri="{FF2B5EF4-FFF2-40B4-BE49-F238E27FC236}">
                <a16:creationId xmlns:a16="http://schemas.microsoft.com/office/drawing/2014/main" id="{64FC30EE-4E25-6C7E-8377-6A46BC2365CB}"/>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6D2FF57C-9C69-54AF-F8B2-BEBC7258011D}"/>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9DE2D5C3-86B4-2021-98BF-0CEE5CDD82E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529D48D4-75C8-59B7-3925-F10675A6BA0A}"/>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49838350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Activity_Answer">
    <p:spTree>
      <p:nvGrpSpPr>
        <p:cNvPr id="1" name=""/>
        <p:cNvGrpSpPr/>
        <p:nvPr/>
      </p:nvGrpSpPr>
      <p:grpSpPr>
        <a:xfrm>
          <a:off x="0" y="0"/>
          <a:ext cx="0" cy="0"/>
          <a:chOff x="0" y="0"/>
          <a:chExt cx="0" cy="0"/>
        </a:xfrm>
      </p:grpSpPr>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3">
            <a:extLst>
              <a:ext uri="{FF2B5EF4-FFF2-40B4-BE49-F238E27FC236}">
                <a16:creationId xmlns:a16="http://schemas.microsoft.com/office/drawing/2014/main" id="{7B8E4CD8-3493-B8DB-1C53-E586220D62B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10" name="Title 1">
            <a:extLst>
              <a:ext uri="{FF2B5EF4-FFF2-40B4-BE49-F238E27FC236}">
                <a16:creationId xmlns:a16="http://schemas.microsoft.com/office/drawing/2014/main" id="{8B813282-141B-B4DD-80BD-8C256489A7C0}"/>
              </a:ext>
            </a:extLst>
          </p:cNvPr>
          <p:cNvSpPr>
            <a:spLocks noGrp="1"/>
          </p:cNvSpPr>
          <p:nvPr>
            <p:ph type="title"/>
          </p:nvPr>
        </p:nvSpPr>
        <p:spPr>
          <a:xfrm>
            <a:off x="838200" y="447675"/>
            <a:ext cx="9752215" cy="800100"/>
          </a:xfrm>
          <a:prstGeom prst="rect">
            <a:avLst/>
          </a:prstGeom>
          <a:solidFill>
            <a:schemeClr val="accent4">
              <a:lumMod val="40000"/>
              <a:lumOff val="60000"/>
            </a:schemeClr>
          </a:solidFill>
        </p:spPr>
        <p:txBody>
          <a:bodyPr/>
          <a:lstStyle/>
          <a:p>
            <a:r>
              <a:rPr lang="en-US"/>
              <a:t>Click to edit Master title style</a:t>
            </a:r>
            <a:endParaRPr lang="en-US" dirty="0"/>
          </a:p>
        </p:txBody>
      </p:sp>
      <p:sp>
        <p:nvSpPr>
          <p:cNvPr id="2" name="Rectangle 1">
            <a:extLst>
              <a:ext uri="{FF2B5EF4-FFF2-40B4-BE49-F238E27FC236}">
                <a16:creationId xmlns:a16="http://schemas.microsoft.com/office/drawing/2014/main" id="{64FC30EE-4E25-6C7E-8377-6A46BC2365CB}"/>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A04CD4AB-5899-EC47-36C7-6280531A5123}"/>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E363DF97-FB46-826E-889B-427B7A0F5A71}"/>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14DDACD0-D5A9-DCEA-75C8-7066B6E38E85}"/>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42817423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One Healt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457200"/>
            <a:ext cx="9752215" cy="800100"/>
          </a:xfrm>
          <a:prstGeom prst="rect">
            <a:avLst/>
          </a:prstGeom>
        </p:spPr>
        <p:txBody>
          <a:bodyPr/>
          <a:lstStyle/>
          <a:p>
            <a:r>
              <a:rPr lang="en-US"/>
              <a:t>Click to edit Master title style</a:t>
            </a:r>
            <a:endParaRPr lang="en-US" dirty="0"/>
          </a:p>
        </p:txBody>
      </p:sp>
      <p:sp>
        <p:nvSpPr>
          <p:cNvPr id="7" name="Content Placeholder 3">
            <a:extLst>
              <a:ext uri="{FF2B5EF4-FFF2-40B4-BE49-F238E27FC236}">
                <a16:creationId xmlns:a16="http://schemas.microsoft.com/office/drawing/2014/main" id="{7B8E4CD8-3493-B8DB-1C53-E586220D62B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pic>
        <p:nvPicPr>
          <p:cNvPr id="8" name="Picture 7" descr="A picture containing vector graphics&#10;&#10;Description automatically generated">
            <a:extLst>
              <a:ext uri="{FF2B5EF4-FFF2-40B4-BE49-F238E27FC236}">
                <a16:creationId xmlns:a16="http://schemas.microsoft.com/office/drawing/2014/main" id="{56497B94-BA8A-615F-A310-69C10004D182}"/>
              </a:ext>
            </a:extLst>
          </p:cNvPr>
          <p:cNvPicPr>
            <a:picLocks noChangeAspect="1"/>
          </p:cNvPicPr>
          <p:nvPr/>
        </p:nvPicPr>
        <p:blipFill>
          <a:blip r:embed="rId2"/>
          <a:stretch>
            <a:fillRect/>
          </a:stretch>
        </p:blipFill>
        <p:spPr>
          <a:xfrm>
            <a:off x="10472404" y="128052"/>
            <a:ext cx="1223563" cy="1223563"/>
          </a:xfrm>
          <a:prstGeom prst="rect">
            <a:avLst/>
          </a:prstGeom>
        </p:spPr>
      </p:pic>
      <p:sp>
        <p:nvSpPr>
          <p:cNvPr id="9" name="Rectangle 8">
            <a:extLst>
              <a:ext uri="{FF2B5EF4-FFF2-40B4-BE49-F238E27FC236}">
                <a16:creationId xmlns:a16="http://schemas.microsoft.com/office/drawing/2014/main" id="{63726634-4910-673A-DA30-7686280E4599}"/>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57D0720C-6B77-83E2-40D2-CB855EA83DBC}"/>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14530E1F-7EF0-EEAA-1E8F-7973FCEE4A4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1E001A98-CD2F-BF37-8BDB-E6F388E6DE03}"/>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28254148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Only 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F023CA-73B6-B91A-F8EC-8CF0CB10C79B}"/>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itle 1">
            <a:extLst>
              <a:ext uri="{FF2B5EF4-FFF2-40B4-BE49-F238E27FC236}">
                <a16:creationId xmlns:a16="http://schemas.microsoft.com/office/drawing/2014/main" id="{9243F1E9-ADA9-6E2A-AB31-594A70AC2046}"/>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3" name="Rectangle 2">
            <a:extLst>
              <a:ext uri="{FF2B5EF4-FFF2-40B4-BE49-F238E27FC236}">
                <a16:creationId xmlns:a16="http://schemas.microsoft.com/office/drawing/2014/main" id="{B1111021-4F1D-405C-4F10-B31870C589B9}"/>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FBAE977D-16C7-AAB2-4AEB-EB1089E4B5D0}"/>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1428FD81-DF63-DFE0-3655-40CF22A2E4FB}"/>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1845507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Title Only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0"/>
            <a:ext cx="10515600" cy="1257300"/>
          </a:xfrm>
          <a:prstGeom prst="rect">
            <a:avLst/>
          </a:prstGeom>
        </p:spPr>
        <p:txBody>
          <a:bodyPr/>
          <a:lstStyle/>
          <a:p>
            <a:r>
              <a:rPr lang="en-US"/>
              <a:t>Click to edit Master title style</a:t>
            </a:r>
            <a:endParaRPr lang="en-US" dirty="0"/>
          </a:p>
        </p:txBody>
      </p:sp>
      <p:sp>
        <p:nvSpPr>
          <p:cNvPr id="7" name="Rectangle 6">
            <a:extLst>
              <a:ext uri="{FF2B5EF4-FFF2-40B4-BE49-F238E27FC236}">
                <a16:creationId xmlns:a16="http://schemas.microsoft.com/office/drawing/2014/main" id="{92770386-F95F-461A-72F1-871066C9B939}"/>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3D9761C-B841-0BFC-50E3-32FA1F43FA79}"/>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62C4FA01-299B-BC8D-9C36-8E7D368F7794}"/>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2A409412-CFCD-F3FF-71D8-427A4908DB6F}"/>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5534933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19B4A-B8B6-989A-D46E-007108FA7F85}"/>
              </a:ext>
            </a:extLst>
          </p:cNvPr>
          <p:cNvSpPr>
            <a:spLocks noGrp="1"/>
          </p:cNvSpPr>
          <p:nvPr>
            <p:ph type="title"/>
          </p:nvPr>
        </p:nvSpPr>
        <p:spPr>
          <a:xfrm>
            <a:off x="839788" y="365125"/>
            <a:ext cx="10515600" cy="82391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68267ED3-C392-EC61-3599-169B8475B942}"/>
              </a:ext>
            </a:extLst>
          </p:cNvPr>
          <p:cNvSpPr>
            <a:spLocks noGrp="1"/>
          </p:cNvSpPr>
          <p:nvPr>
            <p:ph type="body" idx="1"/>
          </p:nvPr>
        </p:nvSpPr>
        <p:spPr>
          <a:xfrm>
            <a:off x="838200" y="1473345"/>
            <a:ext cx="5157787" cy="52171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2EC667D-414C-9FC8-B69F-22627A5DD04A}"/>
              </a:ext>
            </a:extLst>
          </p:cNvPr>
          <p:cNvSpPr>
            <a:spLocks noGrp="1"/>
          </p:cNvSpPr>
          <p:nvPr>
            <p:ph sz="half" idx="2" hasCustomPrompt="1"/>
          </p:nvPr>
        </p:nvSpPr>
        <p:spPr>
          <a:xfrm>
            <a:off x="838200" y="2111433"/>
            <a:ext cx="5157787" cy="4031672"/>
          </a:xfrm>
          <a:prstGeom prst="rect">
            <a:avLst/>
          </a:prstGeom>
        </p:spPr>
        <p:txBody>
          <a:bodyPr/>
          <a:lstStyle>
            <a:lvl1pPr>
              <a:defRPr/>
            </a:lvl1pPr>
            <a:lvl2pPr marL="685800" indent="-228600">
              <a:buClr>
                <a:srgbClr val="109648"/>
              </a:buClr>
              <a:buFont typeface="Wingdings" panose="05000000000000000000" pitchFamily="2" charset="2"/>
              <a:buChar char="§"/>
              <a:defRPr/>
            </a:lvl2pPr>
            <a:lvl3pPr marL="1143000" indent="-228600">
              <a:buClr>
                <a:srgbClr val="109648"/>
              </a:buClr>
              <a:buFont typeface="Arial" panose="020B0604020202020204" pitchFamily="34" charset="0"/>
              <a:buChar char="‒"/>
              <a:defRPr/>
            </a:lvl3pPr>
            <a:lvl4pPr>
              <a:buClr>
                <a:srgbClr val="109648"/>
              </a:buClr>
              <a:defRPr/>
            </a:lvl4pPr>
            <a:lvl5pPr marL="2057400" indent="-228600">
              <a:buClr>
                <a:srgbClr val="109648"/>
              </a:buClr>
              <a:buFont typeface="Arial" panose="020B0604020202020204" pitchFamily="34" charset="0"/>
              <a:buChar char="‒"/>
              <a:defRPr/>
            </a:lvl5pPr>
            <a:lvl6pPr marL="2514600" indent="-228600">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a:p>
            <a:pPr lvl="5"/>
            <a:endParaRPr lang="en-US" dirty="0"/>
          </a:p>
        </p:txBody>
      </p:sp>
      <p:sp>
        <p:nvSpPr>
          <p:cNvPr id="5" name="Text Placeholder 4">
            <a:extLst>
              <a:ext uri="{FF2B5EF4-FFF2-40B4-BE49-F238E27FC236}">
                <a16:creationId xmlns:a16="http://schemas.microsoft.com/office/drawing/2014/main" id="{9D65D03D-24B7-A316-A2BC-01AE2BD2690D}"/>
              </a:ext>
            </a:extLst>
          </p:cNvPr>
          <p:cNvSpPr>
            <a:spLocks noGrp="1"/>
          </p:cNvSpPr>
          <p:nvPr>
            <p:ph type="body" sz="quarter" idx="3"/>
          </p:nvPr>
        </p:nvSpPr>
        <p:spPr>
          <a:xfrm>
            <a:off x="6170612" y="1473345"/>
            <a:ext cx="5183188" cy="52171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3">
            <a:extLst>
              <a:ext uri="{FF2B5EF4-FFF2-40B4-BE49-F238E27FC236}">
                <a16:creationId xmlns:a16="http://schemas.microsoft.com/office/drawing/2014/main" id="{01F6D531-FBC4-462D-E18C-EAD2B50B49F2}"/>
              </a:ext>
            </a:extLst>
          </p:cNvPr>
          <p:cNvSpPr>
            <a:spLocks noGrp="1"/>
          </p:cNvSpPr>
          <p:nvPr>
            <p:ph sz="half" idx="13" hasCustomPrompt="1"/>
          </p:nvPr>
        </p:nvSpPr>
        <p:spPr>
          <a:xfrm>
            <a:off x="6170612" y="2111433"/>
            <a:ext cx="5157787" cy="4031672"/>
          </a:xfrm>
          <a:prstGeom prst="rect">
            <a:avLst/>
          </a:prstGeom>
        </p:spPr>
        <p:txBody>
          <a:bodyPr/>
          <a:lstStyle>
            <a:lvl1pPr>
              <a:defRPr/>
            </a:lvl1pPr>
            <a:lvl2pPr marL="685800" indent="-228600">
              <a:buClr>
                <a:srgbClr val="109648"/>
              </a:buClr>
              <a:buFont typeface="Wingdings" panose="05000000000000000000" pitchFamily="2" charset="2"/>
              <a:buChar char="§"/>
              <a:defRPr/>
            </a:lvl2pPr>
            <a:lvl3pPr marL="1143000" indent="-228600">
              <a:buClr>
                <a:srgbClr val="109648"/>
              </a:buClr>
              <a:buFont typeface="Arial" panose="020B0604020202020204" pitchFamily="34" charset="0"/>
              <a:buChar char="‒"/>
              <a:defRPr/>
            </a:lvl3pPr>
            <a:lvl4pPr>
              <a:buClr>
                <a:srgbClr val="109648"/>
              </a:buClr>
              <a:defRPr/>
            </a:lvl4pPr>
            <a:lvl5pPr marL="2057400" indent="-228600">
              <a:buClr>
                <a:srgbClr val="109648"/>
              </a:buClr>
              <a:buFont typeface="Arial" panose="020B0604020202020204" pitchFamily="34" charset="0"/>
              <a:buChar char="‒"/>
              <a:defRPr/>
            </a:lvl5pPr>
            <a:lvl6pPr marL="2514600" indent="-228600">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a:p>
            <a:pPr lvl="5"/>
            <a:endParaRPr lang="en-US" dirty="0"/>
          </a:p>
        </p:txBody>
      </p:sp>
      <p:sp>
        <p:nvSpPr>
          <p:cNvPr id="11" name="Rectangle 10">
            <a:extLst>
              <a:ext uri="{FF2B5EF4-FFF2-40B4-BE49-F238E27FC236}">
                <a16:creationId xmlns:a16="http://schemas.microsoft.com/office/drawing/2014/main" id="{17F10DB2-E88B-7B35-F4F7-EBA7E7D5FB6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3EEFBFF7-FE76-582A-10D0-3700E8E83E71}"/>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DB10DA3A-09FB-5DC5-032F-1B5BB3F8FAAA}"/>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8" name="Picture 7">
            <a:extLst>
              <a:ext uri="{FF2B5EF4-FFF2-40B4-BE49-F238E27FC236}">
                <a16:creationId xmlns:a16="http://schemas.microsoft.com/office/drawing/2014/main" id="{E0D36ABF-CD83-3C0F-E472-5FE0F4038B15}"/>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2631858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References">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sz="2400"/>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0"/>
            <a:r>
              <a:rPr lang="en-US" dirty="0"/>
              <a:t>Level 0</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hasCustomPrompt="1"/>
          </p:nvPr>
        </p:nvSpPr>
        <p:spPr>
          <a:xfrm>
            <a:off x="838200" y="457200"/>
            <a:ext cx="10515600" cy="800100"/>
          </a:xfrm>
          <a:prstGeom prst="rect">
            <a:avLst/>
          </a:prstGeom>
        </p:spPr>
        <p:txBody>
          <a:bodyPr/>
          <a:lstStyle/>
          <a:p>
            <a:r>
              <a:rPr lang="en-US" dirty="0"/>
              <a:t>References</a:t>
            </a:r>
          </a:p>
        </p:txBody>
      </p:sp>
      <p:sp>
        <p:nvSpPr>
          <p:cNvPr id="2" name="Rectangle 1">
            <a:extLst>
              <a:ext uri="{FF2B5EF4-FFF2-40B4-BE49-F238E27FC236}">
                <a16:creationId xmlns:a16="http://schemas.microsoft.com/office/drawing/2014/main" id="{21B2EC1A-26AC-AC4C-556E-39528BD4A073}"/>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55E78E6E-72AF-13CB-576C-7501F4F9058D}"/>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2F2B32D3-D914-C12F-4126-229E831D19B8}"/>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F66EE439-A0E7-D2FF-0910-46428FDA84EE}"/>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64939647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8C36BF7-72A3-3A95-B253-F12F3664393E}"/>
              </a:ext>
            </a:extLst>
          </p:cNvPr>
          <p:cNvSpPr>
            <a:spLocks noGrp="1"/>
          </p:cNvSpPr>
          <p:nvPr>
            <p:ph type="dt" sz="half" idx="10"/>
          </p:nvPr>
        </p:nvSpPr>
        <p:spPr>
          <a:xfrm>
            <a:off x="838200" y="6356350"/>
            <a:ext cx="2743200" cy="365125"/>
          </a:xfrm>
          <a:prstGeom prst="rect">
            <a:avLst/>
          </a:prstGeom>
        </p:spPr>
        <p:txBody>
          <a:bodyPr/>
          <a:lstStyle/>
          <a:p>
            <a:fld id="{19E713D4-1B68-4096-A9D8-C9E291A13E04}" type="datetimeFigureOut">
              <a:rPr lang="en-US" smtClean="0"/>
              <a:t>1/25/2026</a:t>
            </a:fld>
            <a:endParaRPr lang="en-US"/>
          </a:p>
        </p:txBody>
      </p:sp>
      <p:sp>
        <p:nvSpPr>
          <p:cNvPr id="3" name="Footer Placeholder 2">
            <a:extLst>
              <a:ext uri="{FF2B5EF4-FFF2-40B4-BE49-F238E27FC236}">
                <a16:creationId xmlns:a16="http://schemas.microsoft.com/office/drawing/2014/main" id="{AA937483-9282-4A70-F92D-1D1CFFE29AF5}"/>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59FB5E6D-5BAD-CC9B-69C9-9CBB45045729}"/>
              </a:ext>
            </a:extLst>
          </p:cNvPr>
          <p:cNvSpPr>
            <a:spLocks noGrp="1"/>
          </p:cNvSpPr>
          <p:nvPr>
            <p:ph type="sldNum" sz="quarter" idx="12"/>
          </p:nvPr>
        </p:nvSpPr>
        <p:spPr>
          <a:xfrm>
            <a:off x="8610600" y="6356350"/>
            <a:ext cx="2743200" cy="365125"/>
          </a:xfrm>
          <a:prstGeom prst="rect">
            <a:avLst/>
          </a:prstGeom>
        </p:spPr>
        <p:txBody>
          <a:bodyPr/>
          <a:lstStyle/>
          <a:p>
            <a:fld id="{AED29D61-A611-4380-A695-4C398501CBEA}" type="slidenum">
              <a:rPr lang="en-US" smtClean="0"/>
              <a:t>‹#›</a:t>
            </a:fld>
            <a:endParaRPr lang="en-US"/>
          </a:p>
        </p:txBody>
      </p:sp>
      <p:sp>
        <p:nvSpPr>
          <p:cNvPr id="5" name="Rectangle 4">
            <a:extLst>
              <a:ext uri="{FF2B5EF4-FFF2-40B4-BE49-F238E27FC236}">
                <a16:creationId xmlns:a16="http://schemas.microsoft.com/office/drawing/2014/main" id="{01833508-4B97-19F9-5654-F86BA0A7271A}"/>
              </a:ext>
            </a:extLst>
          </p:cNvPr>
          <p:cNvSpPr/>
          <p:nvPr/>
        </p:nvSpPr>
        <p:spPr>
          <a:xfrm>
            <a:off x="0" y="0"/>
            <a:ext cx="12192000" cy="6858000"/>
          </a:xfrm>
          <a:prstGeom prst="rect">
            <a:avLst/>
          </a:prstGeom>
          <a:solidFill>
            <a:srgbClr val="1096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180A74EA-FF24-D258-AA73-6CB93340F63C}"/>
              </a:ext>
            </a:extLst>
          </p:cNvPr>
          <p:cNvSpPr/>
          <p:nvPr/>
        </p:nvSpPr>
        <p:spPr>
          <a:xfrm>
            <a:off x="9540691" y="6196031"/>
            <a:ext cx="2651760" cy="7315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E7317499-96E7-3335-CB25-D67CC5E5DC0D}"/>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8" name="Picture 7">
            <a:extLst>
              <a:ext uri="{FF2B5EF4-FFF2-40B4-BE49-F238E27FC236}">
                <a16:creationId xmlns:a16="http://schemas.microsoft.com/office/drawing/2014/main" id="{4A26A8E7-12C8-E575-B4A7-1418AB17ED3C}"/>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62489498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F563C3A-6C07-DF13-2F88-3EB1DF7784C8}"/>
              </a:ext>
            </a:extLst>
          </p:cNvPr>
          <p:cNvSpPr/>
          <p:nvPr/>
        </p:nvSpPr>
        <p:spPr>
          <a:xfrm>
            <a:off x="0" y="0"/>
            <a:ext cx="12192000" cy="6356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D701D2E6-8E45-127C-9D69-66B4258EC3A5}"/>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34BC32A3-A65C-DA8F-ABD4-BC975F9F471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678FBEA7-8B93-2797-9DE5-88EBDE4EFA46}"/>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69181AE0-03F4-F621-D748-0E02EE1D9A94}"/>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1589138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Custom Layout 1 w/ Reference Box">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2" name="Text Placeholder 3">
            <a:extLst>
              <a:ext uri="{FF2B5EF4-FFF2-40B4-BE49-F238E27FC236}">
                <a16:creationId xmlns:a16="http://schemas.microsoft.com/office/drawing/2014/main" id="{84F70607-85CE-FE58-E529-70AA7F84EDF8}"/>
              </a:ext>
            </a:extLst>
          </p:cNvPr>
          <p:cNvSpPr>
            <a:spLocks noGrp="1"/>
          </p:cNvSpPr>
          <p:nvPr>
            <p:ph type="body" sz="quarter" idx="16" hasCustomPrompt="1"/>
          </p:nvPr>
        </p:nvSpPr>
        <p:spPr>
          <a:xfrm>
            <a:off x="6096000" y="6510232"/>
            <a:ext cx="4772594" cy="211243"/>
          </a:xfrm>
          <a:prstGeom prst="rect">
            <a:avLst/>
          </a:prstGeom>
        </p:spPr>
        <p:txBody>
          <a:bodyPr/>
          <a:lstStyle>
            <a:lvl1pPr marL="0" indent="0" algn="r">
              <a:buNone/>
              <a:defRPr sz="1200" b="0"/>
            </a:lvl1pPr>
          </a:lstStyle>
          <a:p>
            <a:pPr lvl="0"/>
            <a:r>
              <a:rPr lang="en-US" dirty="0"/>
              <a:t>Reference</a:t>
            </a:r>
          </a:p>
        </p:txBody>
      </p:sp>
    </p:spTree>
    <p:extLst>
      <p:ext uri="{BB962C8B-B14F-4D97-AF65-F5344CB8AC3E}">
        <p14:creationId xmlns:p14="http://schemas.microsoft.com/office/powerpoint/2010/main" val="22967340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Title Slide 2 Portugues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BCBA0E3-8F12-DE02-7156-ADAF19303223}"/>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46250B61-CA87-D44C-E6B5-186384B3458D}"/>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AF7597B-B4C3-7115-0885-E06823DFB06C}"/>
              </a:ext>
            </a:extLst>
          </p:cNvPr>
          <p:cNvCxnSpPr/>
          <p:nvPr/>
        </p:nvCxnSpPr>
        <p:spPr>
          <a:xfrm>
            <a:off x="436228" y="5941994"/>
            <a:ext cx="11150779"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8996AA8A-C5F1-70B6-7FC7-86027380F1F1}"/>
              </a:ext>
            </a:extLst>
          </p:cNvPr>
          <p:cNvSpPr txBox="1"/>
          <p:nvPr/>
        </p:nvSpPr>
        <p:spPr>
          <a:xfrm>
            <a:off x="9525001" y="6151452"/>
            <a:ext cx="2057400" cy="461665"/>
          </a:xfrm>
          <a:prstGeom prst="rect">
            <a:avLst/>
          </a:prstGeom>
          <a:noFill/>
        </p:spPr>
        <p:txBody>
          <a:bodyPr wrap="square" rtlCol="0">
            <a:spAutoFit/>
          </a:bodyPr>
          <a:lstStyle/>
          <a:p>
            <a:pPr algn="r"/>
            <a:r>
              <a:rPr lang="en-US" sz="2400"/>
              <a:t>Version 3.0</a:t>
            </a:r>
          </a:p>
        </p:txBody>
      </p:sp>
      <p:pic>
        <p:nvPicPr>
          <p:cNvPr id="2" name="Picture 9">
            <a:extLst>
              <a:ext uri="{FF2B5EF4-FFF2-40B4-BE49-F238E27FC236}">
                <a16:creationId xmlns:a16="http://schemas.microsoft.com/office/drawing/2014/main" id="{E0708393-B392-61EE-F300-24A516E553C8}"/>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a:extLst>
              <a:ext uri="{FF2B5EF4-FFF2-40B4-BE49-F238E27FC236}">
                <a16:creationId xmlns:a16="http://schemas.microsoft.com/office/drawing/2014/main" id="{B1D25929-50BD-729F-8087-0BB3443D81F6}"/>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C8E0E470-0C04-CD4C-666A-67502DF04E7C}"/>
              </a:ext>
            </a:extLst>
          </p:cNvPr>
          <p:cNvSpPr txBox="1"/>
          <p:nvPr/>
        </p:nvSpPr>
        <p:spPr>
          <a:xfrm>
            <a:off x="518160" y="3704998"/>
            <a:ext cx="6431280"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pt-BR" sz="3600" i="1" dirty="0">
                <a:solidFill>
                  <a:srgbClr val="109648"/>
                </a:solidFill>
                <a:latin typeface="+mj-lt"/>
              </a:rPr>
              <a:t>Abordagem Uma Só Saúde</a:t>
            </a:r>
            <a:endParaRPr lang="pt-BR" sz="3600" dirty="0">
              <a:solidFill>
                <a:srgbClr val="109648"/>
              </a:solidFill>
              <a:latin typeface="+mj-l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3600" b="0" i="1" u="none" strike="noStrike" kern="1200" cap="none" spc="0" normalizeH="0" baseline="0" noProof="0" dirty="0">
              <a:ln>
                <a:noFill/>
              </a:ln>
              <a:solidFill>
                <a:srgbClr val="109648"/>
              </a:solidFill>
              <a:effectLst/>
              <a:uLnTx/>
              <a:uFillTx/>
              <a:latin typeface="Franklin Gothic Medium" panose="020B0603020102020204" pitchFamily="34" charset="0"/>
              <a:ea typeface="+mn-ea"/>
              <a:cs typeface="+mn-cs"/>
            </a:endParaRPr>
          </a:p>
        </p:txBody>
      </p:sp>
      <p:sp>
        <p:nvSpPr>
          <p:cNvPr id="13" name="Text Placeholder 12">
            <a:extLst>
              <a:ext uri="{FF2B5EF4-FFF2-40B4-BE49-F238E27FC236}">
                <a16:creationId xmlns:a16="http://schemas.microsoft.com/office/drawing/2014/main" id="{E87B50E4-BB88-E53A-B429-2E2B9E6C2786}"/>
              </a:ext>
            </a:extLst>
          </p:cNvPr>
          <p:cNvSpPr>
            <a:spLocks noGrp="1"/>
          </p:cNvSpPr>
          <p:nvPr>
            <p:ph type="body" sz="quarter" idx="17" hasCustomPrompt="1"/>
          </p:nvPr>
        </p:nvSpPr>
        <p:spPr>
          <a:xfrm>
            <a:off x="518160" y="2110490"/>
            <a:ext cx="7607300" cy="1588535"/>
          </a:xfrm>
          <a:prstGeom prst="rect">
            <a:avLst/>
          </a:prstGeom>
        </p:spPr>
        <p:txBody>
          <a:bodyPr/>
          <a:lstStyle>
            <a:lvl1pPr marL="0" indent="0">
              <a:buNone/>
              <a:defRPr sz="5400">
                <a:latin typeface="+mj-lt"/>
              </a:defRPr>
            </a:lvl1pPr>
          </a:lstStyle>
          <a:p>
            <a:pPr lvl="0"/>
            <a:r>
              <a:rPr lang="en-US"/>
              <a:t>Title</a:t>
            </a:r>
          </a:p>
        </p:txBody>
      </p:sp>
      <p:sp>
        <p:nvSpPr>
          <p:cNvPr id="14" name="Text Placeholder 3">
            <a:extLst>
              <a:ext uri="{FF2B5EF4-FFF2-40B4-BE49-F238E27FC236}">
                <a16:creationId xmlns:a16="http://schemas.microsoft.com/office/drawing/2014/main" id="{0A4CD0BD-F2A5-9DCC-DF01-52B7349057C5}"/>
              </a:ext>
            </a:extLst>
          </p:cNvPr>
          <p:cNvSpPr>
            <a:spLocks noGrp="1"/>
          </p:cNvSpPr>
          <p:nvPr>
            <p:ph type="body" sz="quarter" idx="16" hasCustomPrompt="1"/>
          </p:nvPr>
        </p:nvSpPr>
        <p:spPr>
          <a:xfrm>
            <a:off x="521601" y="4953232"/>
            <a:ext cx="2974848" cy="521208"/>
          </a:xfrm>
          <a:prstGeom prst="rect">
            <a:avLst/>
          </a:prstGeom>
        </p:spPr>
        <p:txBody>
          <a:bodyPr anchor="b"/>
          <a:lstStyle>
            <a:lvl1pPr marL="0" indent="0" algn="l">
              <a:buNone/>
              <a:defRPr b="1"/>
            </a:lvl1pPr>
          </a:lstStyle>
          <a:p>
            <a:pPr lvl="0"/>
            <a:r>
              <a:rPr lang="en-US" dirty="0"/>
              <a:t>Workshop #</a:t>
            </a:r>
          </a:p>
        </p:txBody>
      </p:sp>
      <p:pic>
        <p:nvPicPr>
          <p:cNvPr id="9" name="Picture 8">
            <a:extLst>
              <a:ext uri="{FF2B5EF4-FFF2-40B4-BE49-F238E27FC236}">
                <a16:creationId xmlns:a16="http://schemas.microsoft.com/office/drawing/2014/main" id="{1029E049-DE89-B63F-B8F6-6A84D539278C}"/>
              </a:ext>
            </a:extLst>
          </p:cNvPr>
          <p:cNvPicPr>
            <a:picLocks noChangeAspect="1"/>
          </p:cNvPicPr>
          <p:nvPr/>
        </p:nvPicPr>
        <p:blipFill>
          <a:blip r:embed="rId3"/>
          <a:stretch>
            <a:fillRect/>
          </a:stretch>
        </p:blipFill>
        <p:spPr>
          <a:xfrm>
            <a:off x="10230534" y="279657"/>
            <a:ext cx="1443306" cy="914400"/>
          </a:xfrm>
          <a:prstGeom prst="rect">
            <a:avLst/>
          </a:prstGeom>
        </p:spPr>
      </p:pic>
      <p:pic>
        <p:nvPicPr>
          <p:cNvPr id="15" name="Picture 14">
            <a:extLst>
              <a:ext uri="{FF2B5EF4-FFF2-40B4-BE49-F238E27FC236}">
                <a16:creationId xmlns:a16="http://schemas.microsoft.com/office/drawing/2014/main" id="{5B8725D3-C7D0-0F7C-BF19-27163F73E385}"/>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518160" y="279657"/>
            <a:ext cx="1920240" cy="886664"/>
          </a:xfrm>
          <a:prstGeom prst="rect">
            <a:avLst/>
          </a:prstGeom>
        </p:spPr>
      </p:pic>
    </p:spTree>
    <p:extLst>
      <p:ext uri="{BB962C8B-B14F-4D97-AF65-F5344CB8AC3E}">
        <p14:creationId xmlns:p14="http://schemas.microsoft.com/office/powerpoint/2010/main" val="346610376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cSld name="2_Custom Layout 1">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2" name="Text Placeholder 3">
            <a:extLst>
              <a:ext uri="{FF2B5EF4-FFF2-40B4-BE49-F238E27FC236}">
                <a16:creationId xmlns:a16="http://schemas.microsoft.com/office/drawing/2014/main" id="{84F70607-85CE-FE58-E529-70AA7F84EDF8}"/>
              </a:ext>
            </a:extLst>
          </p:cNvPr>
          <p:cNvSpPr>
            <a:spLocks noGrp="1"/>
          </p:cNvSpPr>
          <p:nvPr>
            <p:ph type="body" sz="quarter" idx="16" hasCustomPrompt="1"/>
          </p:nvPr>
        </p:nvSpPr>
        <p:spPr>
          <a:xfrm>
            <a:off x="6096000" y="6510232"/>
            <a:ext cx="4772594" cy="211243"/>
          </a:xfrm>
          <a:prstGeom prst="rect">
            <a:avLst/>
          </a:prstGeom>
        </p:spPr>
        <p:txBody>
          <a:bodyPr/>
          <a:lstStyle>
            <a:lvl1pPr marL="0" indent="0" algn="r">
              <a:buNone/>
              <a:defRPr sz="1200" b="0"/>
            </a:lvl1pPr>
          </a:lstStyle>
          <a:p>
            <a:pPr lvl="0"/>
            <a:r>
              <a:rPr lang="en-US" dirty="0"/>
              <a:t>Reference</a:t>
            </a:r>
          </a:p>
        </p:txBody>
      </p:sp>
    </p:spTree>
    <p:extLst>
      <p:ext uri="{BB962C8B-B14F-4D97-AF65-F5344CB8AC3E}">
        <p14:creationId xmlns:p14="http://schemas.microsoft.com/office/powerpoint/2010/main" val="295257643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userDrawn="1">
  <p:cSld name="Title only">
    <p:spTree>
      <p:nvGrpSpPr>
        <p:cNvPr id="1" name=""/>
        <p:cNvGrpSpPr/>
        <p:nvPr/>
      </p:nvGrpSpPr>
      <p:grpSpPr>
        <a:xfrm>
          <a:off x="0" y="0"/>
          <a:ext cx="0" cy="0"/>
          <a:chOff x="0" y="0"/>
          <a:chExt cx="0" cy="0"/>
        </a:xfrm>
      </p:grpSpPr>
      <p:sp>
        <p:nvSpPr>
          <p:cNvPr id="3" name="Text Box 2058"/>
          <p:cNvSpPr txBox="1">
            <a:spLocks noChangeArrowheads="1"/>
          </p:cNvSpPr>
          <p:nvPr userDrawn="1"/>
        </p:nvSpPr>
        <p:spPr bwMode="auto">
          <a:xfrm>
            <a:off x="0" y="6400800"/>
            <a:ext cx="508000" cy="304800"/>
          </a:xfrm>
          <a:prstGeom prst="rect">
            <a:avLst/>
          </a:prstGeom>
          <a:noFill/>
          <a:ln>
            <a:noFill/>
          </a:ln>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defRPr/>
            </a:pPr>
            <a:fld id="{ADEFB78E-F28D-41A0-99E8-8F577C17F9CA}" type="slidenum">
              <a:rPr lang="en-US" altLang="en-US" sz="1400" smtClean="0">
                <a:latin typeface="Franklin Gothic Medium Cond" panose="020B0606030402020204" pitchFamily="34" charset="0"/>
                <a:cs typeface="Times New Roman" panose="02020603050405020304" pitchFamily="18" charset="0"/>
              </a:rPr>
              <a:pPr algn="ctr" eaLnBrk="1" hangingPunct="1">
                <a:spcBef>
                  <a:spcPct val="50000"/>
                </a:spcBef>
                <a:defRPr/>
              </a:pPr>
              <a:t>‹#›</a:t>
            </a:fld>
            <a:endParaRPr lang="en-US" altLang="en-US" sz="1400">
              <a:latin typeface="Franklin Gothic Medium Cond" panose="020B0606030402020204" pitchFamily="34" charset="0"/>
              <a:cs typeface="Times New Roman" panose="02020603050405020304" pitchFamily="18" charset="0"/>
            </a:endParaRPr>
          </a:p>
        </p:txBody>
      </p:sp>
      <p:sp>
        <p:nvSpPr>
          <p:cNvPr id="4" name="Text Box 2070"/>
          <p:cNvSpPr txBox="1">
            <a:spLocks noChangeArrowheads="1"/>
          </p:cNvSpPr>
          <p:nvPr userDrawn="1"/>
        </p:nvSpPr>
        <p:spPr bwMode="auto">
          <a:xfrm>
            <a:off x="304800" y="6248400"/>
            <a:ext cx="4876800" cy="457200"/>
          </a:xfrm>
          <a:prstGeom prst="rect">
            <a:avLst/>
          </a:prstGeom>
          <a:noFill/>
          <a:ln>
            <a:noFill/>
          </a:ln>
        </p:spPr>
        <p:txBody>
          <a:bodyPr>
            <a:spAutoFit/>
          </a:bodyPr>
          <a:lstStyle>
            <a:lvl1pPr eaLnBrk="0" hangingPunct="0">
              <a:defRPr sz="2400">
                <a:solidFill>
                  <a:schemeClr val="tx1"/>
                </a:solidFill>
                <a:latin typeface="Times New Roman" pitchFamily="18" charset="0"/>
                <a:cs typeface="Times New Roman" pitchFamily="18" charset="0"/>
              </a:defRPr>
            </a:lvl1pPr>
            <a:lvl2pPr marL="742950" indent="-285750" eaLnBrk="0" hangingPunct="0">
              <a:defRPr sz="2400">
                <a:solidFill>
                  <a:schemeClr val="tx1"/>
                </a:solidFill>
                <a:latin typeface="Times New Roman" pitchFamily="18" charset="0"/>
                <a:cs typeface="Times New Roman" pitchFamily="18" charset="0"/>
              </a:defRPr>
            </a:lvl2pPr>
            <a:lvl3pPr marL="1143000" indent="-228600" eaLnBrk="0" hangingPunct="0">
              <a:defRPr sz="2400">
                <a:solidFill>
                  <a:schemeClr val="tx1"/>
                </a:solidFill>
                <a:latin typeface="Times New Roman" pitchFamily="18" charset="0"/>
                <a:cs typeface="Times New Roman" pitchFamily="18" charset="0"/>
              </a:defRPr>
            </a:lvl3pPr>
            <a:lvl4pPr marL="1600200" indent="-228600" eaLnBrk="0" hangingPunct="0">
              <a:defRPr sz="2400">
                <a:solidFill>
                  <a:schemeClr val="tx1"/>
                </a:solidFill>
                <a:latin typeface="Times New Roman" pitchFamily="18" charset="0"/>
                <a:cs typeface="Times New Roman" pitchFamily="18" charset="0"/>
              </a:defRPr>
            </a:lvl4pPr>
            <a:lvl5pPr marL="2057400" indent="-228600" eaLnBrk="0" hangingPunct="0">
              <a:defRPr sz="2400">
                <a:solidFill>
                  <a:schemeClr val="tx1"/>
                </a:solidFill>
                <a:latin typeface="Times New Roman" pitchFamily="18" charset="0"/>
                <a:cs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cs typeface="Times New Roman" pitchFamily="18" charset="0"/>
              </a:defRPr>
            </a:lvl9pPr>
          </a:lstStyle>
          <a:p>
            <a:pPr eaLnBrk="1" hangingPunct="1">
              <a:spcBef>
                <a:spcPct val="50000"/>
              </a:spcBef>
              <a:defRPr/>
            </a:pPr>
            <a:r>
              <a:rPr lang="en-US" sz="2400">
                <a:solidFill>
                  <a:schemeClr val="bg1"/>
                </a:solidFill>
                <a:latin typeface="Franklin Gothic Medium" pitchFamily="34" charset="0"/>
              </a:rPr>
              <a:t>Epidemiologic Bias</a:t>
            </a:r>
          </a:p>
        </p:txBody>
      </p:sp>
      <p:pic>
        <p:nvPicPr>
          <p:cNvPr id="5" name="Picture 10"/>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1226801" y="6108700"/>
            <a:ext cx="895351" cy="723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0800">
                <a:solidFill>
                  <a:srgbClr val="000000"/>
                </a:solidFill>
                <a:miter lim="800000"/>
                <a:headEnd/>
                <a:tailEnd/>
              </a14:hiddenLine>
            </a:ext>
          </a:extLst>
        </p:spPr>
      </p:pic>
      <p:sp>
        <p:nvSpPr>
          <p:cNvPr id="6" name="Rectangle 5"/>
          <p:cNvSpPr/>
          <p:nvPr userDrawn="1"/>
        </p:nvSpPr>
        <p:spPr>
          <a:xfrm>
            <a:off x="0" y="6705601"/>
            <a:ext cx="11226800" cy="136525"/>
          </a:xfrm>
          <a:prstGeom prst="rect">
            <a:avLst/>
          </a:prstGeom>
          <a:solidFill>
            <a:srgbClr val="00953A"/>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1800"/>
          </a:p>
        </p:txBody>
      </p:sp>
      <p:cxnSp>
        <p:nvCxnSpPr>
          <p:cNvPr id="7" name="Straight Connector 6"/>
          <p:cNvCxnSpPr/>
          <p:nvPr userDrawn="1"/>
        </p:nvCxnSpPr>
        <p:spPr>
          <a:xfrm>
            <a:off x="548218" y="1314450"/>
            <a:ext cx="11095567" cy="0"/>
          </a:xfrm>
          <a:prstGeom prst="line">
            <a:avLst/>
          </a:prstGeom>
          <a:ln w="38100">
            <a:solidFill>
              <a:srgbClr val="0F9648"/>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548640" y="213360"/>
            <a:ext cx="11094720" cy="1005840"/>
          </a:xfrm>
        </p:spPr>
        <p:txBody>
          <a:bodyPr anchor="b"/>
          <a:lstStyle>
            <a:lvl1pPr algn="l">
              <a:lnSpc>
                <a:spcPct val="90000"/>
              </a:lnSpc>
              <a:defRPr b="0">
                <a:latin typeface="Franklin Gothic Medium" pitchFamily="34" charset="0"/>
              </a:defRPr>
            </a:lvl1pPr>
          </a:lstStyle>
          <a:p>
            <a:r>
              <a:rPr lang="en-US"/>
              <a:t>Click to edit Master title style</a:t>
            </a:r>
          </a:p>
        </p:txBody>
      </p:sp>
    </p:spTree>
    <p:extLst>
      <p:ext uri="{BB962C8B-B14F-4D97-AF65-F5344CB8AC3E}">
        <p14:creationId xmlns:p14="http://schemas.microsoft.com/office/powerpoint/2010/main" val="837041465"/>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ustom Layout 1">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10" name="Rectangle 9">
            <a:extLst>
              <a:ext uri="{FF2B5EF4-FFF2-40B4-BE49-F238E27FC236}">
                <a16:creationId xmlns:a16="http://schemas.microsoft.com/office/drawing/2014/main" id="{A5A012C0-4146-57D0-F2EE-F33DF63A53C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021BEC2-3E62-8BE6-B836-8522EE537AF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543686C4-24F1-3BAA-1FD4-8CA36F6279A2}"/>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7B5E66C7-7E2D-D81F-DFA2-1921F4B71AE3}"/>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2906731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ustom Layou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0"/>
            <a:ext cx="10515600" cy="1257300"/>
          </a:xfrm>
          <a:prstGeom prst="rect">
            <a:avLst/>
          </a:prstGeom>
        </p:spPr>
        <p:txBody>
          <a:bodyPr/>
          <a:lstStyle/>
          <a:p>
            <a:r>
              <a:rPr lang="en-US"/>
              <a:t>Click to edit Master title style</a:t>
            </a:r>
            <a:endParaRPr lang="en-US" dirty="0"/>
          </a:p>
        </p:txBody>
      </p:sp>
      <p:sp>
        <p:nvSpPr>
          <p:cNvPr id="7" name="Content Placeholder 3">
            <a:extLst>
              <a:ext uri="{FF2B5EF4-FFF2-40B4-BE49-F238E27FC236}">
                <a16:creationId xmlns:a16="http://schemas.microsoft.com/office/drawing/2014/main" id="{52989720-4EA0-0ABF-4B88-73F1B5D3232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9" name="Rectangle 8">
            <a:extLst>
              <a:ext uri="{FF2B5EF4-FFF2-40B4-BE49-F238E27FC236}">
                <a16:creationId xmlns:a16="http://schemas.microsoft.com/office/drawing/2014/main" id="{C2B9E2F4-D3AC-A449-86D8-F09A9F3D375F}"/>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8FFA21DF-0497-84CA-7B71-F8DCCAB6066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D738680D-53E4-2ED5-E587-27E737DD7419}"/>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650114D3-9FDA-8A2D-C38C-96A0F0C0121B}"/>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6749997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Custom Layout 1">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10" name="Rectangle 9">
            <a:extLst>
              <a:ext uri="{FF2B5EF4-FFF2-40B4-BE49-F238E27FC236}">
                <a16:creationId xmlns:a16="http://schemas.microsoft.com/office/drawing/2014/main" id="{A5A012C0-4146-57D0-F2EE-F33DF63A53C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021BEC2-3E62-8BE6-B836-8522EE537AF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543686C4-24F1-3BAA-1FD4-8CA36F6279A2}"/>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7B5E66C7-7E2D-D81F-DFA2-1921F4B71AE3}"/>
              </a:ext>
            </a:extLst>
          </p:cNvPr>
          <p:cNvPicPr>
            <a:picLocks noChangeAspect="1"/>
          </p:cNvPicPr>
          <p:nvPr/>
        </p:nvPicPr>
        <p:blipFill>
          <a:blip r:embed="rId3"/>
          <a:stretch>
            <a:fillRect/>
          </a:stretch>
        </p:blipFill>
        <p:spPr>
          <a:xfrm>
            <a:off x="11057248" y="6241802"/>
            <a:ext cx="938147" cy="594360"/>
          </a:xfrm>
          <a:prstGeom prst="rect">
            <a:avLst/>
          </a:prstGeom>
        </p:spPr>
      </p:pic>
      <p:sp>
        <p:nvSpPr>
          <p:cNvPr id="5" name="Text Placeholder 3">
            <a:extLst>
              <a:ext uri="{FF2B5EF4-FFF2-40B4-BE49-F238E27FC236}">
                <a16:creationId xmlns:a16="http://schemas.microsoft.com/office/drawing/2014/main" id="{35E1334E-27DD-2790-DD80-9381F9A8A14C}"/>
              </a:ext>
            </a:extLst>
          </p:cNvPr>
          <p:cNvSpPr>
            <a:spLocks noGrp="1"/>
          </p:cNvSpPr>
          <p:nvPr>
            <p:ph type="body" sz="quarter" idx="16" hasCustomPrompt="1"/>
          </p:nvPr>
        </p:nvSpPr>
        <p:spPr>
          <a:xfrm>
            <a:off x="4765953" y="6510232"/>
            <a:ext cx="4772594" cy="211243"/>
          </a:xfrm>
          <a:prstGeom prst="rect">
            <a:avLst/>
          </a:prstGeom>
        </p:spPr>
        <p:txBody>
          <a:bodyPr/>
          <a:lstStyle>
            <a:lvl1pPr marL="0" indent="0" algn="r">
              <a:buNone/>
              <a:defRPr sz="1200" b="0"/>
            </a:lvl1pPr>
          </a:lstStyle>
          <a:p>
            <a:pPr lvl="0"/>
            <a:r>
              <a:rPr lang="en-US" dirty="0"/>
              <a:t>Reference</a:t>
            </a:r>
          </a:p>
        </p:txBody>
      </p:sp>
    </p:spTree>
    <p:extLst>
      <p:ext uri="{BB962C8B-B14F-4D97-AF65-F5344CB8AC3E}">
        <p14:creationId xmlns:p14="http://schemas.microsoft.com/office/powerpoint/2010/main" val="1981206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ustom Layout 2 w/ Reference 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0"/>
            <a:ext cx="10515600" cy="1257300"/>
          </a:xfrm>
          <a:prstGeom prst="rect">
            <a:avLst/>
          </a:prstGeom>
        </p:spPr>
        <p:txBody>
          <a:bodyPr/>
          <a:lstStyle/>
          <a:p>
            <a:r>
              <a:rPr lang="en-US"/>
              <a:t>Click to edit Master title style</a:t>
            </a:r>
            <a:endParaRPr lang="en-US" dirty="0"/>
          </a:p>
        </p:txBody>
      </p:sp>
      <p:sp>
        <p:nvSpPr>
          <p:cNvPr id="7" name="Content Placeholder 3">
            <a:extLst>
              <a:ext uri="{FF2B5EF4-FFF2-40B4-BE49-F238E27FC236}">
                <a16:creationId xmlns:a16="http://schemas.microsoft.com/office/drawing/2014/main" id="{52989720-4EA0-0ABF-4B88-73F1B5D3232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9" name="Rectangle 8">
            <a:extLst>
              <a:ext uri="{FF2B5EF4-FFF2-40B4-BE49-F238E27FC236}">
                <a16:creationId xmlns:a16="http://schemas.microsoft.com/office/drawing/2014/main" id="{C2B9E2F4-D3AC-A449-86D8-F09A9F3D375F}"/>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3">
            <a:extLst>
              <a:ext uri="{FF2B5EF4-FFF2-40B4-BE49-F238E27FC236}">
                <a16:creationId xmlns:a16="http://schemas.microsoft.com/office/drawing/2014/main" id="{60DC5D29-8967-A3DA-AC9D-DD46AA10AA2F}"/>
              </a:ext>
            </a:extLst>
          </p:cNvPr>
          <p:cNvSpPr>
            <a:spLocks noGrp="1"/>
          </p:cNvSpPr>
          <p:nvPr>
            <p:ph type="body" sz="quarter" idx="16" hasCustomPrompt="1"/>
          </p:nvPr>
        </p:nvSpPr>
        <p:spPr>
          <a:xfrm>
            <a:off x="4765953" y="6510232"/>
            <a:ext cx="4772594" cy="211243"/>
          </a:xfrm>
          <a:prstGeom prst="rect">
            <a:avLst/>
          </a:prstGeom>
        </p:spPr>
        <p:txBody>
          <a:bodyPr/>
          <a:lstStyle>
            <a:lvl1pPr marL="0" indent="0" algn="r">
              <a:buNone/>
              <a:defRPr sz="1200" b="0"/>
            </a:lvl1pPr>
          </a:lstStyle>
          <a:p>
            <a:pPr lvl="0"/>
            <a:r>
              <a:rPr lang="en-US" dirty="0"/>
              <a:t>Reference</a:t>
            </a:r>
          </a:p>
        </p:txBody>
      </p:sp>
      <p:sp>
        <p:nvSpPr>
          <p:cNvPr id="3" name="Rectangle 2">
            <a:extLst>
              <a:ext uri="{FF2B5EF4-FFF2-40B4-BE49-F238E27FC236}">
                <a16:creationId xmlns:a16="http://schemas.microsoft.com/office/drawing/2014/main" id="{C5BB4E67-6010-D6C5-3C74-C87172FA7B23}"/>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F6117103-9F89-0FDF-E8A7-2B01562F82A0}"/>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C4983902-74ED-87F7-369B-B57637D47083}"/>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41420568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38A0263-8F01-A34A-CA1A-199C37225B7F}"/>
              </a:ext>
            </a:extLst>
          </p:cNvPr>
          <p:cNvSpPr txBox="1"/>
          <p:nvPr/>
        </p:nvSpPr>
        <p:spPr>
          <a:xfrm>
            <a:off x="838200" y="422510"/>
            <a:ext cx="6143624" cy="769441"/>
          </a:xfrm>
          <a:prstGeom prst="rect">
            <a:avLst/>
          </a:prstGeom>
          <a:noFill/>
        </p:spPr>
        <p:txBody>
          <a:bodyPr wrap="square">
            <a:spAutoFit/>
          </a:bodyPr>
          <a:lstStyle/>
          <a:p>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Course Icons </a:t>
            </a:r>
            <a:r>
              <a:rPr kumimoji="0" lang="en-US" sz="4400" b="0" i="0" u="none" strike="noStrike" kern="1200" cap="none" spc="0" normalizeH="0" baseline="0" noProof="0" dirty="0">
                <a:ln>
                  <a:noFill/>
                </a:ln>
                <a:solidFill>
                  <a:prstClr val="black"/>
                </a:solidFill>
                <a:effectLst/>
                <a:uLnTx/>
                <a:uFillTx/>
                <a:latin typeface="Franklin Gothic Medium"/>
                <a:ea typeface="+mj-ea"/>
                <a:cs typeface="+mj-cs"/>
              </a:rPr>
              <a:t>Key</a:t>
            </a:r>
            <a:endParaRPr lang="en-US" dirty="0"/>
          </a:p>
        </p:txBody>
      </p:sp>
      <p:sp>
        <p:nvSpPr>
          <p:cNvPr id="5" name="Rectangle 4">
            <a:extLst>
              <a:ext uri="{FF2B5EF4-FFF2-40B4-BE49-F238E27FC236}">
                <a16:creationId xmlns:a16="http://schemas.microsoft.com/office/drawing/2014/main" id="{EED550D9-A1A6-D2B6-52FF-3C612CDDD96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7" name="Google Shape;36;p14">
            <a:extLst>
              <a:ext uri="{FF2B5EF4-FFF2-40B4-BE49-F238E27FC236}">
                <a16:creationId xmlns:a16="http://schemas.microsoft.com/office/drawing/2014/main" id="{1B90ED4D-4DD1-FD4C-88A0-C837BE218894}"/>
              </a:ext>
            </a:extLst>
          </p:cNvPr>
          <p:cNvGraphicFramePr/>
          <p:nvPr>
            <p:extLst>
              <p:ext uri="{D42A27DB-BD31-4B8C-83A1-F6EECF244321}">
                <p14:modId xmlns:p14="http://schemas.microsoft.com/office/powerpoint/2010/main" val="869026918"/>
              </p:ext>
            </p:extLst>
          </p:nvPr>
        </p:nvGraphicFramePr>
        <p:xfrm>
          <a:off x="1505065" y="1917027"/>
          <a:ext cx="9181875" cy="4276738"/>
        </p:xfrm>
        <a:graphic>
          <a:graphicData uri="http://schemas.openxmlformats.org/drawingml/2006/table">
            <a:tbl>
              <a:tblPr firstRow="1" bandRow="1">
                <a:noFill/>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1">
                <a:tc>
                  <a:txBody>
                    <a:bodyPr/>
                    <a:lstStyle/>
                    <a:p>
                      <a:pPr marL="0" marR="0" lvl="0" indent="0" algn="ctr" rtl="0">
                        <a:spcBef>
                          <a:spcPts val="0"/>
                        </a:spcBef>
                        <a:spcAft>
                          <a:spcPts val="0"/>
                        </a:spcAft>
                        <a:buNone/>
                      </a:pPr>
                      <a:r>
                        <a:rPr lang="en-US" sz="2400" b="1" u="none" strike="noStrike" cap="none" dirty="0">
                          <a:solidFill>
                            <a:schemeClr val="tx1"/>
                          </a:solidFill>
                        </a:rPr>
                        <a:t>Icon</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tc>
                  <a:txBody>
                    <a:bodyPr/>
                    <a:lstStyle/>
                    <a:p>
                      <a:pPr marL="0" marR="0" lvl="0" indent="0" algn="ctr" rtl="0">
                        <a:spcBef>
                          <a:spcPts val="0"/>
                        </a:spcBef>
                        <a:spcAft>
                          <a:spcPts val="0"/>
                        </a:spcAft>
                        <a:buNone/>
                      </a:pPr>
                      <a:r>
                        <a:rPr lang="en-US" sz="2400" b="1" u="none" strike="noStrike" cap="none" dirty="0">
                          <a:solidFill>
                            <a:schemeClr val="tx1"/>
                          </a:solidFill>
                        </a:rPr>
                        <a:t>Use</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extLst>
                  <a:ext uri="{0D108BD9-81ED-4DB2-BD59-A6C34878D82A}">
                    <a16:rowId xmlns:a16="http://schemas.microsoft.com/office/drawing/2014/main" val="10000"/>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2000" b="1" dirty="0">
                          <a:solidFill>
                            <a:schemeClr val="dk1"/>
                          </a:solidFill>
                          <a:latin typeface="Arial"/>
                          <a:ea typeface="Arial"/>
                          <a:cs typeface="Arial"/>
                          <a:sym typeface="Arial"/>
                        </a:rPr>
                        <a:t>Objectives </a:t>
                      </a:r>
                      <a:r>
                        <a:rPr lang="en-US" sz="2000" b="0" dirty="0">
                          <a:solidFill>
                            <a:schemeClr val="dk1"/>
                          </a:solidFill>
                          <a:latin typeface="Arial"/>
                          <a:ea typeface="Arial"/>
                          <a:cs typeface="Arial"/>
                          <a:sym typeface="Arial"/>
                        </a:rPr>
                        <a:t>of</a:t>
                      </a:r>
                      <a:r>
                        <a:rPr lang="en-US" sz="2000" dirty="0">
                          <a:solidFill>
                            <a:schemeClr val="dk1"/>
                          </a:solidFill>
                          <a:latin typeface="Arial"/>
                          <a:ea typeface="Arial"/>
                          <a:cs typeface="Arial"/>
                          <a:sym typeface="Arial"/>
                        </a:rPr>
                        <a:t> the lesson</a:t>
                      </a:r>
                      <a:endParaRPr sz="20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2000" b="1" dirty="0">
                          <a:solidFill>
                            <a:schemeClr val="dk1"/>
                          </a:solidFill>
                          <a:latin typeface="Arial"/>
                          <a:ea typeface="Arial"/>
                          <a:cs typeface="Arial"/>
                          <a:sym typeface="Arial"/>
                        </a:rPr>
                        <a:t>Discovery Dialogue </a:t>
                      </a:r>
                      <a:r>
                        <a:rPr lang="en-US" sz="2000" dirty="0">
                          <a:solidFill>
                            <a:schemeClr val="dk1"/>
                          </a:solidFill>
                          <a:latin typeface="Arial"/>
                          <a:ea typeface="Arial"/>
                          <a:cs typeface="Arial"/>
                          <a:sym typeface="Arial"/>
                        </a:rPr>
                        <a:t>invites sharing of ideas and experiences</a:t>
                      </a:r>
                      <a:endParaRPr sz="20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1">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en-US" sz="2000" b="1" dirty="0">
                          <a:solidFill>
                            <a:schemeClr val="dk1"/>
                          </a:solidFill>
                          <a:latin typeface="Arial"/>
                          <a:ea typeface="Arial"/>
                          <a:cs typeface="Arial"/>
                          <a:sym typeface="Arial"/>
                        </a:rPr>
                        <a:t>Activity </a:t>
                      </a:r>
                      <a:r>
                        <a:rPr lang="en-US" sz="2000" b="0" dirty="0">
                          <a:solidFill>
                            <a:schemeClr val="dk1"/>
                          </a:solidFill>
                          <a:latin typeface="Arial"/>
                          <a:ea typeface="Arial"/>
                          <a:cs typeface="Arial"/>
                          <a:sym typeface="Arial"/>
                        </a:rPr>
                        <a:t>completed by </a:t>
                      </a:r>
                      <a:r>
                        <a:rPr lang="en-US" sz="2000" dirty="0">
                          <a:solidFill>
                            <a:schemeClr val="dk1"/>
                          </a:solidFill>
                          <a:latin typeface="Arial"/>
                          <a:ea typeface="Arial"/>
                          <a:cs typeface="Arial"/>
                          <a:sym typeface="Arial"/>
                        </a:rPr>
                        <a:t>individual or group</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12">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600"/>
                        </a:spcAft>
                        <a:buClr>
                          <a:schemeClr val="dk1"/>
                        </a:buClr>
                        <a:buSzPts val="2000"/>
                        <a:buFont typeface="Arial"/>
                        <a:buNone/>
                      </a:pPr>
                      <a:r>
                        <a:rPr lang="en-US" sz="2000" b="1" dirty="0">
                          <a:solidFill>
                            <a:schemeClr val="dk1"/>
                          </a:solidFill>
                          <a:latin typeface="Arial"/>
                          <a:ea typeface="Arial"/>
                          <a:cs typeface="Arial"/>
                          <a:sym typeface="Arial"/>
                        </a:rPr>
                        <a:t>Highlight </a:t>
                      </a:r>
                      <a:r>
                        <a:rPr lang="en-US" sz="2000" b="0" dirty="0">
                          <a:solidFill>
                            <a:schemeClr val="dk1"/>
                          </a:solidFill>
                          <a:latin typeface="Arial"/>
                          <a:ea typeface="Arial"/>
                          <a:cs typeface="Arial"/>
                          <a:sym typeface="Arial"/>
                        </a:rPr>
                        <a:t>of </a:t>
                      </a:r>
                      <a:r>
                        <a:rPr lang="en-US" sz="2000" dirty="0">
                          <a:solidFill>
                            <a:schemeClr val="dk1"/>
                          </a:solidFill>
                          <a:latin typeface="Arial"/>
                          <a:ea typeface="Arial"/>
                          <a:cs typeface="Arial"/>
                          <a:sym typeface="Arial"/>
                        </a:rPr>
                        <a:t>multisectoral or One Health approach</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8" name="Google Shape;37;p14" descr="Objectives Icon">
            <a:extLst>
              <a:ext uri="{FF2B5EF4-FFF2-40B4-BE49-F238E27FC236}">
                <a16:creationId xmlns:a16="http://schemas.microsoft.com/office/drawing/2014/main" id="{CBB9782B-A8E1-C65D-9AF3-6E3BFB6811BE}"/>
              </a:ext>
            </a:extLst>
          </p:cNvPr>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9" name="Google Shape;38;p14" descr="Discovery Dialogue ">
            <a:extLst>
              <a:ext uri="{FF2B5EF4-FFF2-40B4-BE49-F238E27FC236}">
                <a16:creationId xmlns:a16="http://schemas.microsoft.com/office/drawing/2014/main" id="{7CD87E88-EB7B-B47D-75A4-EF92C6B22369}"/>
              </a:ext>
            </a:extLst>
          </p:cNvPr>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0" name="Google Shape;39;p14" descr="Activity Icon">
            <a:extLst>
              <a:ext uri="{FF2B5EF4-FFF2-40B4-BE49-F238E27FC236}">
                <a16:creationId xmlns:a16="http://schemas.microsoft.com/office/drawing/2014/main" id="{2A7635B7-817C-CFE7-27AD-FB050C7307E0}"/>
              </a:ext>
            </a:extLst>
          </p:cNvPr>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1" name="Google Shape;41;p14" descr="A picture containing vector graphics&#10;&#10;Description automatically generated">
            <a:extLst>
              <a:ext uri="{FF2B5EF4-FFF2-40B4-BE49-F238E27FC236}">
                <a16:creationId xmlns:a16="http://schemas.microsoft.com/office/drawing/2014/main" id="{C5E0F6D3-E023-08E2-7F13-386E4CE55BE2}"/>
              </a:ext>
            </a:extLst>
          </p:cNvPr>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2" name="Rectangle 1">
            <a:extLst>
              <a:ext uri="{FF2B5EF4-FFF2-40B4-BE49-F238E27FC236}">
                <a16:creationId xmlns:a16="http://schemas.microsoft.com/office/drawing/2014/main" id="{7AF85320-B0B4-8FE9-5CA1-40BC34F9E9FB}"/>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29005EF2-BA1D-B693-DEA9-D13F2E9D00C0}"/>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12" name="Picture 11">
            <a:extLst>
              <a:ext uri="{FF2B5EF4-FFF2-40B4-BE49-F238E27FC236}">
                <a16:creationId xmlns:a16="http://schemas.microsoft.com/office/drawing/2014/main" id="{D8D38710-0883-42F9-1E0A-77A9BD571BDE}"/>
              </a:ext>
            </a:extLst>
          </p:cNvPr>
          <p:cNvPicPr>
            <a:picLocks noChangeAspect="1"/>
          </p:cNvPicPr>
          <p:nvPr/>
        </p:nvPicPr>
        <p:blipFill>
          <a:blip r:embed="rId7"/>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9850290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_Custom Layout_Portugues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38A0263-8F01-A34A-CA1A-199C37225B7F}"/>
              </a:ext>
            </a:extLst>
          </p:cNvPr>
          <p:cNvSpPr txBox="1"/>
          <p:nvPr/>
        </p:nvSpPr>
        <p:spPr>
          <a:xfrm>
            <a:off x="838200" y="413884"/>
            <a:ext cx="7218872"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Comunicação visual</a:t>
            </a:r>
            <a:endParaRPr lang="en-US" dirty="0"/>
          </a:p>
        </p:txBody>
      </p:sp>
      <p:sp>
        <p:nvSpPr>
          <p:cNvPr id="5" name="Rectangle 4">
            <a:extLst>
              <a:ext uri="{FF2B5EF4-FFF2-40B4-BE49-F238E27FC236}">
                <a16:creationId xmlns:a16="http://schemas.microsoft.com/office/drawing/2014/main" id="{EED550D9-A1A6-D2B6-52FF-3C612CDDD96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Google Shape;36;p14">
            <a:extLst>
              <a:ext uri="{FF2B5EF4-FFF2-40B4-BE49-F238E27FC236}">
                <a16:creationId xmlns:a16="http://schemas.microsoft.com/office/drawing/2014/main" id="{1B90ED4D-4DD1-FD4C-88A0-C837BE218894}"/>
              </a:ext>
            </a:extLst>
          </p:cNvPr>
          <p:cNvGraphicFramePr/>
          <p:nvPr>
            <p:extLst>
              <p:ext uri="{D42A27DB-BD31-4B8C-83A1-F6EECF244321}">
                <p14:modId xmlns:p14="http://schemas.microsoft.com/office/powerpoint/2010/main" val="1373797140"/>
              </p:ext>
            </p:extLst>
          </p:nvPr>
        </p:nvGraphicFramePr>
        <p:xfrm>
          <a:off x="1505065" y="1917027"/>
          <a:ext cx="9181875" cy="4276738"/>
        </p:xfrm>
        <a:graphic>
          <a:graphicData uri="http://schemas.openxmlformats.org/drawingml/2006/table">
            <a:tbl>
              <a:tblPr firstRow="1" bandRow="1">
                <a:noFill/>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1">
                <a:tc>
                  <a:txBody>
                    <a:bodyPr/>
                    <a:lstStyle/>
                    <a:p>
                      <a:pPr marL="0" marR="0" lvl="0" indent="0" algn="ctr" rtl="0">
                        <a:spcBef>
                          <a:spcPts val="0"/>
                        </a:spcBef>
                        <a:spcAft>
                          <a:spcPts val="0"/>
                        </a:spcAft>
                        <a:buNone/>
                      </a:pPr>
                      <a:r>
                        <a:rPr lang="en-US" sz="2400" b="1" u="none" strike="noStrike" cap="none" dirty="0" err="1">
                          <a:solidFill>
                            <a:schemeClr val="tx1"/>
                          </a:solidFill>
                        </a:rPr>
                        <a:t>Ícones</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tc>
                  <a:txBody>
                    <a:bodyPr/>
                    <a:lstStyle/>
                    <a:p>
                      <a:pPr marL="0" marR="0" lvl="0" indent="0" algn="ctr" rtl="0">
                        <a:spcBef>
                          <a:spcPts val="0"/>
                        </a:spcBef>
                        <a:spcAft>
                          <a:spcPts val="0"/>
                        </a:spcAft>
                        <a:buNone/>
                      </a:pPr>
                      <a:r>
                        <a:rPr lang="en-US" sz="2400" b="1" u="none" strike="noStrike" cap="none" dirty="0" err="1">
                          <a:solidFill>
                            <a:schemeClr val="tx1"/>
                          </a:solidFill>
                        </a:rPr>
                        <a:t>Uso</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extLst>
                  <a:ext uri="{0D108BD9-81ED-4DB2-BD59-A6C34878D82A}">
                    <a16:rowId xmlns:a16="http://schemas.microsoft.com/office/drawing/2014/main" val="10000"/>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en-US" sz="2000" b="1" dirty="0" err="1"/>
                        <a:t>Objetivos</a:t>
                      </a:r>
                      <a:r>
                        <a:rPr lang="en-US" sz="2000" b="1" dirty="0"/>
                        <a:t> </a:t>
                      </a:r>
                      <a:r>
                        <a:rPr lang="en-US" sz="2000" dirty="0"/>
                        <a:t>da </a:t>
                      </a:r>
                      <a:r>
                        <a:rPr lang="en-US" sz="2000" dirty="0" err="1"/>
                        <a:t>lição</a:t>
                      </a:r>
                      <a:endParaRPr lang="en-US" sz="20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pt-BR" sz="2000" b="1" dirty="0"/>
                        <a:t>O Diálogo de Descobertas </a:t>
                      </a:r>
                      <a:r>
                        <a:rPr lang="pt-BR" sz="2000" dirty="0"/>
                        <a:t>convida ao compartilhamento de ideias e experiências</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1">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pt-BR" sz="2000" b="1" dirty="0"/>
                        <a:t>Atividade </a:t>
                      </a:r>
                      <a:r>
                        <a:rPr lang="pt-BR" sz="2000" dirty="0"/>
                        <a:t>realizada por indivíduo ou grupo</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12">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pt-BR" sz="2000" b="1" dirty="0"/>
                        <a:t>Destaque para </a:t>
                      </a:r>
                      <a:r>
                        <a:rPr lang="pt-BR" sz="2000" dirty="0"/>
                        <a:t>a abordagem multissetorial ou Uma Só Saúde</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8" name="Google Shape;37;p14" descr="Objectives Icon">
            <a:extLst>
              <a:ext uri="{FF2B5EF4-FFF2-40B4-BE49-F238E27FC236}">
                <a16:creationId xmlns:a16="http://schemas.microsoft.com/office/drawing/2014/main" id="{CBB9782B-A8E1-C65D-9AF3-6E3BFB6811BE}"/>
              </a:ext>
            </a:extLst>
          </p:cNvPr>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9" name="Google Shape;38;p14" descr="Discovery Dialogue ">
            <a:extLst>
              <a:ext uri="{FF2B5EF4-FFF2-40B4-BE49-F238E27FC236}">
                <a16:creationId xmlns:a16="http://schemas.microsoft.com/office/drawing/2014/main" id="{7CD87E88-EB7B-B47D-75A4-EF92C6B22369}"/>
              </a:ext>
            </a:extLst>
          </p:cNvPr>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0" name="Google Shape;39;p14" descr="Activity Icon">
            <a:extLst>
              <a:ext uri="{FF2B5EF4-FFF2-40B4-BE49-F238E27FC236}">
                <a16:creationId xmlns:a16="http://schemas.microsoft.com/office/drawing/2014/main" id="{2A7635B7-817C-CFE7-27AD-FB050C7307E0}"/>
              </a:ext>
            </a:extLst>
          </p:cNvPr>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1" name="Google Shape;41;p14" descr="A picture containing vector graphics&#10;&#10;Description automatically generated">
            <a:extLst>
              <a:ext uri="{FF2B5EF4-FFF2-40B4-BE49-F238E27FC236}">
                <a16:creationId xmlns:a16="http://schemas.microsoft.com/office/drawing/2014/main" id="{C5E0F6D3-E023-08E2-7F13-386E4CE55BE2}"/>
              </a:ext>
            </a:extLst>
          </p:cNvPr>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2" name="Rectangle 1">
            <a:extLst>
              <a:ext uri="{FF2B5EF4-FFF2-40B4-BE49-F238E27FC236}">
                <a16:creationId xmlns:a16="http://schemas.microsoft.com/office/drawing/2014/main" id="{7AF85320-B0B4-8FE9-5CA1-40BC34F9E9FB}"/>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29005EF2-BA1D-B693-DEA9-D13F2E9D00C0}"/>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12" name="Picture 11">
            <a:extLst>
              <a:ext uri="{FF2B5EF4-FFF2-40B4-BE49-F238E27FC236}">
                <a16:creationId xmlns:a16="http://schemas.microsoft.com/office/drawing/2014/main" id="{D8D38710-0883-42F9-1E0A-77A9BD571BDE}"/>
              </a:ext>
            </a:extLst>
          </p:cNvPr>
          <p:cNvPicPr>
            <a:picLocks noChangeAspect="1"/>
          </p:cNvPicPr>
          <p:nvPr/>
        </p:nvPicPr>
        <p:blipFill>
          <a:blip r:embed="rId7"/>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8234356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7B8B486-EFC4-8DEE-CC1F-A4E4AD1EC6A7}"/>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Slide Number Placeholder 5">
            <a:extLst>
              <a:ext uri="{FF2B5EF4-FFF2-40B4-BE49-F238E27FC236}">
                <a16:creationId xmlns:a16="http://schemas.microsoft.com/office/drawing/2014/main" id="{29FAA712-DD14-E1D3-B080-8A18549382F6}"/>
              </a:ext>
            </a:extLst>
          </p:cNvPr>
          <p:cNvSpPr txBox="1">
            <a:spLocks/>
          </p:cNvSpPr>
          <p:nvPr/>
        </p:nvSpPr>
        <p:spPr>
          <a:xfrm>
            <a:off x="-93879" y="6326347"/>
            <a:ext cx="496853" cy="365125"/>
          </a:xfrm>
          <a:prstGeom prst="rect">
            <a:avLst/>
          </a:prstGeom>
        </p:spPr>
        <p:txBody>
          <a:bodyPr vert="horz" lIns="0" tIns="0" rIns="0" bIns="0" rtlCol="0" anchor="ctr"/>
          <a:lstStyle>
            <a:defPPr>
              <a:defRPr lang="en-US"/>
            </a:defPPr>
            <a:lvl1pPr marL="0" algn="r" defTabSz="457200" rtl="0" eaLnBrk="1" latinLnBrk="0" hangingPunct="1">
              <a:defRPr lang="en-US" sz="1600" kern="1200" cap="all" smtClean="0">
                <a:solidFill>
                  <a:srgbClr val="000000"/>
                </a:solidFill>
                <a:latin typeface="Arial Re"/>
                <a:ea typeface="+mn-ea"/>
                <a:cs typeface="Arial Re"/>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32F399E-A823-8741-8D87-6A1DD0C00948}" type="slidenum">
              <a:rPr lang="en-US" smtClean="0"/>
              <a:t>‹#›</a:t>
            </a:fld>
            <a:endParaRPr lang="en-US"/>
          </a:p>
        </p:txBody>
      </p:sp>
      <p:cxnSp>
        <p:nvCxnSpPr>
          <p:cNvPr id="13" name="Straight Connector 12">
            <a:extLst>
              <a:ext uri="{FF2B5EF4-FFF2-40B4-BE49-F238E27FC236}">
                <a16:creationId xmlns:a16="http://schemas.microsoft.com/office/drawing/2014/main" id="{36ED80FB-2A60-D1A9-DC89-EA4B76A07465}"/>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698190"/>
      </p:ext>
    </p:extLst>
  </p:cSld>
  <p:clrMap bg1="lt1" tx1="dk1" bg2="lt2" tx2="dk2" accent1="accent1" accent2="accent2" accent3="accent3" accent4="accent4" accent5="accent5" accent6="accent6" hlink="hlink" folHlink="folHlink"/>
  <p:sldLayoutIdLst>
    <p:sldLayoutId id="2147484759" r:id="rId1"/>
    <p:sldLayoutId id="2147484760" r:id="rId2"/>
    <p:sldLayoutId id="2147484761" r:id="rId3"/>
    <p:sldLayoutId id="2147484762" r:id="rId4"/>
    <p:sldLayoutId id="2147484763" r:id="rId5"/>
    <p:sldLayoutId id="2147484764" r:id="rId6"/>
    <p:sldLayoutId id="2147484765" r:id="rId7"/>
    <p:sldLayoutId id="2147484766" r:id="rId8"/>
    <p:sldLayoutId id="2147484767" r:id="rId9"/>
    <p:sldLayoutId id="2147484768" r:id="rId10"/>
    <p:sldLayoutId id="2147484769" r:id="rId11"/>
    <p:sldLayoutId id="2147484770" r:id="rId12"/>
    <p:sldLayoutId id="2147484771" r:id="rId13"/>
    <p:sldLayoutId id="2147484772" r:id="rId14"/>
    <p:sldLayoutId id="2147484773" r:id="rId15"/>
    <p:sldLayoutId id="2147484774" r:id="rId16"/>
    <p:sldLayoutId id="2147484775" r:id="rId17"/>
    <p:sldLayoutId id="2147484776" r:id="rId18"/>
    <p:sldLayoutId id="2147484777" r:id="rId19"/>
    <p:sldLayoutId id="2147484778" r:id="rId20"/>
    <p:sldLayoutId id="2147484779" r:id="rId21"/>
    <p:sldLayoutId id="2147484780" r:id="rId22"/>
    <p:sldLayoutId id="2147484781" r:id="rId23"/>
    <p:sldLayoutId id="2147484782" r:id="rId24"/>
    <p:sldLayoutId id="2147484783" r:id="rId25"/>
    <p:sldLayoutId id="2147484784" r:id="rId26"/>
    <p:sldLayoutId id="2147484785" r:id="rId27"/>
    <p:sldLayoutId id="2147484786" r:id="rId28"/>
    <p:sldLayoutId id="2147484787" r:id="rId29"/>
    <p:sldLayoutId id="2147484788" r:id="rId30"/>
    <p:sldLayoutId id="2147484725" r:id="rId3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8" Type="http://schemas.microsoft.com/office/2007/relationships/diagramDrawing" Target="../diagrams/drawing5.xml"/><Relationship Id="rId3" Type="http://schemas.openxmlformats.org/officeDocument/2006/relationships/hyperlink" Target="https://doi.org/10.1016/j.prevetmed.2018.10.005" TargetMode="External"/><Relationship Id="rId7" Type="http://schemas.openxmlformats.org/officeDocument/2006/relationships/diagramColors" Target="../diagrams/colors5.xml"/><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diagramQuickStyle" Target="../diagrams/quickStyle5.xml"/><Relationship Id="rId5" Type="http://schemas.openxmlformats.org/officeDocument/2006/relationships/diagramLayout" Target="../diagrams/layout5.xml"/><Relationship Id="rId4" Type="http://schemas.openxmlformats.org/officeDocument/2006/relationships/diagramData" Target="../diagrams/data5.xml"/></Relationships>
</file>

<file path=ppt/slides/_rels/slide2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7.xml"/><Relationship Id="rId1" Type="http://schemas.openxmlformats.org/officeDocument/2006/relationships/slideLayout" Target="../slideLayouts/slideLayout16.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30.xml"/><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image" Target="../media/image1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C477EF2B-647B-1675-29E2-B7C1329B4701}"/>
              </a:ext>
            </a:extLst>
          </p:cNvPr>
          <p:cNvSpPr>
            <a:spLocks noGrp="1"/>
          </p:cNvSpPr>
          <p:nvPr>
            <p:ph type="body" sz="quarter" idx="17"/>
          </p:nvPr>
        </p:nvSpPr>
        <p:spPr>
          <a:xfrm>
            <a:off x="518160" y="2110490"/>
            <a:ext cx="8681824" cy="1588535"/>
          </a:xfrm>
        </p:spPr>
        <p:txBody>
          <a:bodyPr/>
          <a:lstStyle/>
          <a:p>
            <a:r>
              <a:rPr lang="en-US" sz="5400" dirty="0">
                <a:latin typeface="Franklin Gothic Medium" panose="020B0603020102020204" pitchFamily="34" charset="0"/>
              </a:rPr>
              <a:t>Compreender a </a:t>
            </a:r>
            <a:r>
              <a:rPr lang="en-US" dirty="0" err="1">
                <a:latin typeface="Franklin Gothic Medium" panose="020B0603020102020204" pitchFamily="34" charset="0"/>
              </a:rPr>
              <a:t>Q</a:t>
            </a:r>
            <a:r>
              <a:rPr lang="en-US" sz="5400" dirty="0" err="1">
                <a:latin typeface="Franklin Gothic Medium" panose="020B0603020102020204" pitchFamily="34" charset="0"/>
              </a:rPr>
              <a:t>ualidade</a:t>
            </a:r>
            <a:r>
              <a:rPr lang="en-US" sz="5400" dirty="0">
                <a:latin typeface="Franklin Gothic Medium" panose="020B0603020102020204" pitchFamily="34" charset="0"/>
              </a:rPr>
              <a:t> dos Dados</a:t>
            </a:r>
          </a:p>
          <a:p>
            <a:endParaRPr lang="en-US" dirty="0"/>
          </a:p>
        </p:txBody>
      </p:sp>
      <p:sp>
        <p:nvSpPr>
          <p:cNvPr id="3" name="Text Placeholder 2">
            <a:extLst>
              <a:ext uri="{FF2B5EF4-FFF2-40B4-BE49-F238E27FC236}">
                <a16:creationId xmlns:a16="http://schemas.microsoft.com/office/drawing/2014/main" id="{6941DFC5-B224-8CA1-D80D-AC5FDB2FA845}"/>
              </a:ext>
            </a:extLst>
          </p:cNvPr>
          <p:cNvSpPr>
            <a:spLocks noGrp="1"/>
          </p:cNvSpPr>
          <p:nvPr>
            <p:ph type="body" sz="quarter" idx="16"/>
          </p:nvPr>
        </p:nvSpPr>
        <p:spPr/>
        <p:txBody>
          <a:bodyPr/>
          <a:lstStyle/>
          <a:p>
            <a:r>
              <a:rPr lang="en-US" dirty="0" err="1"/>
              <a:t>Oficina</a:t>
            </a:r>
            <a:r>
              <a:rPr lang="en-US" dirty="0"/>
              <a:t> 1</a:t>
            </a:r>
          </a:p>
        </p:txBody>
      </p:sp>
    </p:spTree>
    <p:extLst>
      <p:ext uri="{BB962C8B-B14F-4D97-AF65-F5344CB8AC3E}">
        <p14:creationId xmlns:p14="http://schemas.microsoft.com/office/powerpoint/2010/main" val="27505872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A33339-6EA6-ADC8-5F40-632D53245AAF}"/>
              </a:ext>
            </a:extLst>
          </p:cNvPr>
          <p:cNvSpPr>
            <a:spLocks noGrp="1"/>
          </p:cNvSpPr>
          <p:nvPr>
            <p:ph type="title"/>
          </p:nvPr>
        </p:nvSpPr>
        <p:spPr/>
        <p:txBody>
          <a:bodyPr/>
          <a:lstStyle/>
          <a:p>
            <a:r>
              <a:rPr kumimoji="0" lang="en-US" sz="4400" b="0" i="0" u="none" strike="noStrike" kern="1200" cap="none" spc="0" normalizeH="0" baseline="0" noProof="0" dirty="0">
                <a:ln>
                  <a:noFill/>
                </a:ln>
                <a:solidFill>
                  <a:prstClr val="black"/>
                </a:solidFill>
                <a:effectLst/>
                <a:uLnTx/>
                <a:uFillTx/>
                <a:latin typeface="Franklin Gothic Medium"/>
                <a:ea typeface="+mj-ea"/>
                <a:cs typeface="+mj-cs"/>
              </a:rPr>
              <a:t>Avaliar a </a:t>
            </a:r>
            <a:r>
              <a:rPr lang="en-US" dirty="0">
                <a:solidFill>
                  <a:prstClr val="black"/>
                </a:solidFill>
                <a:latin typeface="Franklin Gothic Medium"/>
              </a:rPr>
              <a:t>q</a:t>
            </a:r>
            <a:r>
              <a:rPr kumimoji="0" lang="en-US" sz="4400" b="0" i="0" u="none" strike="noStrike" kern="1200" cap="none" spc="0" normalizeH="0" baseline="0" noProof="0" dirty="0" err="1">
                <a:ln>
                  <a:noFill/>
                </a:ln>
                <a:solidFill>
                  <a:prstClr val="black"/>
                </a:solidFill>
                <a:effectLst/>
                <a:uLnTx/>
                <a:uFillTx/>
                <a:latin typeface="Franklin Gothic Medium"/>
                <a:ea typeface="+mj-ea"/>
                <a:cs typeface="+mj-cs"/>
              </a:rPr>
              <a:t>ualidade</a:t>
            </a:r>
            <a:r>
              <a:rPr kumimoji="0" lang="en-US" sz="4400" b="0" i="0" u="none" strike="noStrike" kern="1200" cap="none" spc="0" normalizeH="0" baseline="0" noProof="0" dirty="0">
                <a:ln>
                  <a:noFill/>
                </a:ln>
                <a:solidFill>
                  <a:prstClr val="black"/>
                </a:solidFill>
                <a:effectLst/>
                <a:uLnTx/>
                <a:uFillTx/>
                <a:latin typeface="Franklin Gothic Medium"/>
                <a:ea typeface="+mj-ea"/>
                <a:cs typeface="+mj-cs"/>
              </a:rPr>
              <a:t> dos dados (1/2)</a:t>
            </a:r>
            <a:endParaRPr lang="en-US" dirty="0"/>
          </a:p>
        </p:txBody>
      </p:sp>
    </p:spTree>
    <p:extLst>
      <p:ext uri="{BB962C8B-B14F-4D97-AF65-F5344CB8AC3E}">
        <p14:creationId xmlns:p14="http://schemas.microsoft.com/office/powerpoint/2010/main" val="11118849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lstStyle/>
          <a:p>
            <a:r>
              <a:rPr lang="en-US" dirty="0"/>
              <a:t>Avaliar a </a:t>
            </a:r>
            <a:r>
              <a:rPr lang="en-US" dirty="0" err="1"/>
              <a:t>qualidade</a:t>
            </a:r>
            <a:r>
              <a:rPr lang="en-US" dirty="0"/>
              <a:t> dos dados</a:t>
            </a:r>
            <a:r>
              <a:rPr kumimoji="0" lang="en-US" sz="4400" b="0" i="0" u="none" strike="noStrike" kern="1200" cap="none" spc="0" normalizeH="0" baseline="0" noProof="0" dirty="0">
                <a:ln>
                  <a:noFill/>
                </a:ln>
                <a:solidFill>
                  <a:prstClr val="black"/>
                </a:solidFill>
                <a:effectLst/>
                <a:uLnTx/>
                <a:uFillTx/>
                <a:latin typeface="Franklin Gothic Medium"/>
                <a:ea typeface="+mj-ea"/>
                <a:cs typeface="+mj-cs"/>
              </a:rPr>
              <a:t> (2/2)</a:t>
            </a:r>
            <a:endParaRPr lang="en-US" dirty="0"/>
          </a:p>
        </p:txBody>
      </p:sp>
      <p:graphicFrame>
        <p:nvGraphicFramePr>
          <p:cNvPr id="8" name="Table 7">
            <a:extLst>
              <a:ext uri="{FF2B5EF4-FFF2-40B4-BE49-F238E27FC236}">
                <a16:creationId xmlns:a16="http://schemas.microsoft.com/office/drawing/2014/main" id="{7D0E9522-8B8E-9D84-3FCC-F9524FC23A74}"/>
              </a:ext>
            </a:extLst>
          </p:cNvPr>
          <p:cNvGraphicFramePr>
            <a:graphicFrameLocks noGrp="1"/>
          </p:cNvGraphicFramePr>
          <p:nvPr>
            <p:extLst>
              <p:ext uri="{D42A27DB-BD31-4B8C-83A1-F6EECF244321}">
                <p14:modId xmlns:p14="http://schemas.microsoft.com/office/powerpoint/2010/main" val="2607015146"/>
              </p:ext>
            </p:extLst>
          </p:nvPr>
        </p:nvGraphicFramePr>
        <p:xfrm>
          <a:off x="522515" y="1306207"/>
          <a:ext cx="9162664" cy="5407199"/>
        </p:xfrm>
        <a:graphic>
          <a:graphicData uri="http://schemas.openxmlformats.org/drawingml/2006/table">
            <a:tbl>
              <a:tblPr/>
              <a:tblGrid>
                <a:gridCol w="1323494">
                  <a:extLst>
                    <a:ext uri="{9D8B030D-6E8A-4147-A177-3AD203B41FA5}">
                      <a16:colId xmlns:a16="http://schemas.microsoft.com/office/drawing/2014/main" val="20000"/>
                    </a:ext>
                  </a:extLst>
                </a:gridCol>
                <a:gridCol w="1730726">
                  <a:extLst>
                    <a:ext uri="{9D8B030D-6E8A-4147-A177-3AD203B41FA5}">
                      <a16:colId xmlns:a16="http://schemas.microsoft.com/office/drawing/2014/main" val="20001"/>
                    </a:ext>
                  </a:extLst>
                </a:gridCol>
                <a:gridCol w="1018074">
                  <a:extLst>
                    <a:ext uri="{9D8B030D-6E8A-4147-A177-3AD203B41FA5}">
                      <a16:colId xmlns:a16="http://schemas.microsoft.com/office/drawing/2014/main" val="20002"/>
                    </a:ext>
                  </a:extLst>
                </a:gridCol>
                <a:gridCol w="1018074">
                  <a:extLst>
                    <a:ext uri="{9D8B030D-6E8A-4147-A177-3AD203B41FA5}">
                      <a16:colId xmlns:a16="http://schemas.microsoft.com/office/drawing/2014/main" val="20003"/>
                    </a:ext>
                  </a:extLst>
                </a:gridCol>
                <a:gridCol w="1018074">
                  <a:extLst>
                    <a:ext uri="{9D8B030D-6E8A-4147-A177-3AD203B41FA5}">
                      <a16:colId xmlns:a16="http://schemas.microsoft.com/office/drawing/2014/main" val="20004"/>
                    </a:ext>
                  </a:extLst>
                </a:gridCol>
                <a:gridCol w="1018074">
                  <a:extLst>
                    <a:ext uri="{9D8B030D-6E8A-4147-A177-3AD203B41FA5}">
                      <a16:colId xmlns:a16="http://schemas.microsoft.com/office/drawing/2014/main" val="20005"/>
                    </a:ext>
                  </a:extLst>
                </a:gridCol>
                <a:gridCol w="1018074">
                  <a:extLst>
                    <a:ext uri="{9D8B030D-6E8A-4147-A177-3AD203B41FA5}">
                      <a16:colId xmlns:a16="http://schemas.microsoft.com/office/drawing/2014/main" val="20006"/>
                    </a:ext>
                  </a:extLst>
                </a:gridCol>
                <a:gridCol w="1018074">
                  <a:extLst>
                    <a:ext uri="{9D8B030D-6E8A-4147-A177-3AD203B41FA5}">
                      <a16:colId xmlns:a16="http://schemas.microsoft.com/office/drawing/2014/main" val="20007"/>
                    </a:ext>
                  </a:extLst>
                </a:gridCol>
              </a:tblGrid>
              <a:tr h="251923">
                <a:tc gridSpan="8">
                  <a:txBody>
                    <a:bodyPr/>
                    <a:lstStyle/>
                    <a:p>
                      <a:pPr algn="ctr" fontAlgn="ctr"/>
                      <a:r>
                        <a:rPr lang="en-US" sz="1200" b="1" i="0" u="none" strike="noStrike" dirty="0">
                          <a:solidFill>
                            <a:srgbClr val="000000"/>
                          </a:solidFill>
                          <a:effectLst/>
                          <a:latin typeface="Arial" panose="020B0604020202020204" pitchFamily="34" charset="0"/>
                          <a:cs typeface="Arial" panose="020B0604020202020204" pitchFamily="34" charset="0"/>
                        </a:rPr>
                        <a:t>Rastreio das unidades de sangue colhidas no hospital XX setembro de 2024</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64300">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Unidade de sangue </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Data de recolha</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Idade</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Sexo</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HBsAg</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Anti-HCV</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VIH</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Sífilis</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10001"/>
                  </a:ext>
                </a:extLst>
              </a:tr>
              <a:tr h="186223">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801</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2-Set-2024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26</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F</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86223">
                <a:tc>
                  <a:txBody>
                    <a:bodyPr/>
                    <a:lstStyle/>
                    <a:p>
                      <a:pPr algn="ctr" fontAlgn="b"/>
                      <a:r>
                        <a:rPr lang="en-US" sz="1200" b="1" i="0" u="none" strike="noStrike">
                          <a:solidFill>
                            <a:srgbClr val="000000"/>
                          </a:solidFill>
                          <a:effectLst/>
                          <a:latin typeface="Arial" panose="020B0604020202020204" pitchFamily="34" charset="0"/>
                          <a:cs typeface="Arial" panose="020B0604020202020204" pitchFamily="34" charset="0"/>
                        </a:rPr>
                        <a:t>802</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3-Set-2024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30</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F</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86223">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803</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5-Set-2024</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23</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F</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U</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86223">
                <a:tc>
                  <a:txBody>
                    <a:bodyPr/>
                    <a:lstStyle/>
                    <a:p>
                      <a:pPr algn="ctr" fontAlgn="b"/>
                      <a:r>
                        <a:rPr lang="en-US" sz="1200" b="1" i="0" u="none" strike="noStrike">
                          <a:solidFill>
                            <a:srgbClr val="000000"/>
                          </a:solidFill>
                          <a:effectLst/>
                          <a:latin typeface="Arial" panose="020B0604020202020204" pitchFamily="34" charset="0"/>
                          <a:cs typeface="Arial" panose="020B0604020202020204" pitchFamily="34" charset="0"/>
                        </a:rPr>
                        <a:t>804</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8-Set-2024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40</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M</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86223">
                <a:tc>
                  <a:txBody>
                    <a:bodyPr/>
                    <a:lstStyle/>
                    <a:p>
                      <a:pPr algn="ctr" fontAlgn="b"/>
                      <a:r>
                        <a:rPr lang="en-US" sz="1200" b="1" i="0" u="none" strike="noStrike">
                          <a:solidFill>
                            <a:srgbClr val="000000"/>
                          </a:solidFill>
                          <a:effectLst/>
                          <a:latin typeface="Arial" panose="020B0604020202020204" pitchFamily="34" charset="0"/>
                          <a:cs typeface="Arial" panose="020B0604020202020204" pitchFamily="34" charset="0"/>
                        </a:rPr>
                        <a:t>805</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10-Set-2024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34</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F</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86223">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806</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11-Out-2024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29</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M</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186223">
                <a:tc>
                  <a:txBody>
                    <a:bodyPr/>
                    <a:lstStyle/>
                    <a:p>
                      <a:pPr algn="ctr" fontAlgn="b"/>
                      <a:r>
                        <a:rPr lang="en-US" sz="1200" b="1" i="0" u="none" strike="noStrike">
                          <a:solidFill>
                            <a:srgbClr val="000000"/>
                          </a:solidFill>
                          <a:effectLst/>
                          <a:latin typeface="Arial" panose="020B0604020202020204" pitchFamily="34" charset="0"/>
                          <a:cs typeface="Arial" panose="020B0604020202020204" pitchFamily="34" charset="0"/>
                        </a:rPr>
                        <a:t>807</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11-Set-2024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42</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M</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86223">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807</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13-Set-2024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37</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M</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186223">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808</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13-Set-2024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32</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F</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186223">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809</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14-Set-2024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 </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F</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186223">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810</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17-Set-2024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43</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M</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186223">
                <a:tc>
                  <a:txBody>
                    <a:bodyPr/>
                    <a:lstStyle/>
                    <a:p>
                      <a:pPr algn="ctr" fontAlgn="b"/>
                      <a:r>
                        <a:rPr lang="en-US" sz="1200" b="1" i="0" u="none" strike="noStrike">
                          <a:solidFill>
                            <a:srgbClr val="000000"/>
                          </a:solidFill>
                          <a:effectLst/>
                          <a:latin typeface="Arial" panose="020B0604020202020204" pitchFamily="34" charset="0"/>
                          <a:cs typeface="Arial" panose="020B0604020202020204" pitchFamily="34" charset="0"/>
                        </a:rPr>
                        <a:t>811</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18-Set-2023</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27</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M</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186223">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812</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20-Set-2024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29</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M</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U</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186223">
                <a:tc>
                  <a:txBody>
                    <a:bodyPr/>
                    <a:lstStyle/>
                    <a:p>
                      <a:pPr algn="ctr" fontAlgn="b"/>
                      <a:r>
                        <a:rPr lang="en-US" sz="1200" b="1" i="0" u="none" strike="noStrike">
                          <a:solidFill>
                            <a:srgbClr val="000000"/>
                          </a:solidFill>
                          <a:effectLst/>
                          <a:latin typeface="Arial" panose="020B0604020202020204" pitchFamily="34" charset="0"/>
                          <a:cs typeface="Arial" panose="020B0604020202020204" pitchFamily="34" charset="0"/>
                        </a:rPr>
                        <a:t>813</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21-Set-2024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3</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M</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186223">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814</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23-Set-2024</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28</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F</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r h="186223">
                <a:tc>
                  <a:txBody>
                    <a:bodyPr/>
                    <a:lstStyle/>
                    <a:p>
                      <a:pPr algn="ctr" fontAlgn="b"/>
                      <a:r>
                        <a:rPr lang="en-US" sz="1200" b="1" i="0" u="none" strike="noStrike">
                          <a:solidFill>
                            <a:srgbClr val="000000"/>
                          </a:solidFill>
                          <a:effectLst/>
                          <a:latin typeface="Arial" panose="020B0604020202020204" pitchFamily="34" charset="0"/>
                          <a:cs typeface="Arial" panose="020B0604020202020204" pitchFamily="34" charset="0"/>
                        </a:rPr>
                        <a:t>8015</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24-Set-2024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33</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M</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r h="186223">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816</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24-Set-2024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37</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M</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r h="186223">
                <a:tc>
                  <a:txBody>
                    <a:bodyPr/>
                    <a:lstStyle/>
                    <a:p>
                      <a:pPr algn="ctr" fontAlgn="b"/>
                      <a:r>
                        <a:rPr lang="en-US" sz="1200" b="1" i="0" u="none" strike="noStrike">
                          <a:solidFill>
                            <a:srgbClr val="000000"/>
                          </a:solidFill>
                          <a:effectLst/>
                          <a:latin typeface="Arial" panose="020B0604020202020204" pitchFamily="34" charset="0"/>
                          <a:cs typeface="Arial" panose="020B0604020202020204" pitchFamily="34" charset="0"/>
                        </a:rPr>
                        <a:t>817</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25-Set-2024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47</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M</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 </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9"/>
                  </a:ext>
                </a:extLst>
              </a:tr>
              <a:tr h="186223">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818</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26-Set-2024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52</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 </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0"/>
                  </a:ext>
                </a:extLst>
              </a:tr>
              <a:tr h="186223">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819</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26-Set-2024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93</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M</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1"/>
                  </a:ext>
                </a:extLst>
              </a:tr>
              <a:tr h="186223">
                <a:tc>
                  <a:txBody>
                    <a:bodyPr/>
                    <a:lstStyle/>
                    <a:p>
                      <a:pPr algn="ctr" fontAlgn="b"/>
                      <a:r>
                        <a:rPr lang="en-US" sz="1200" b="1" i="0" u="none" strike="noStrike">
                          <a:solidFill>
                            <a:srgbClr val="000000"/>
                          </a:solidFill>
                          <a:effectLst/>
                          <a:latin typeface="Arial" panose="020B0604020202020204" pitchFamily="34" charset="0"/>
                          <a:cs typeface="Arial" panose="020B0604020202020204" pitchFamily="34" charset="0"/>
                        </a:rPr>
                        <a:t>820</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27-Set-2024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38</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F</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2"/>
                  </a:ext>
                </a:extLst>
              </a:tr>
              <a:tr h="186223">
                <a:tc>
                  <a:txBody>
                    <a:bodyPr/>
                    <a:lstStyle/>
                    <a:p>
                      <a:pPr algn="ctr" fontAlgn="b"/>
                      <a:r>
                        <a:rPr lang="en-US" sz="1200" b="1" i="0" u="none" strike="noStrike">
                          <a:solidFill>
                            <a:srgbClr val="000000"/>
                          </a:solidFill>
                          <a:effectLst/>
                          <a:latin typeface="Arial" panose="020B0604020202020204" pitchFamily="34" charset="0"/>
                          <a:cs typeface="Arial" panose="020B0604020202020204" pitchFamily="34" charset="0"/>
                        </a:rPr>
                        <a:t>821</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28-Set-2024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55</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M</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3"/>
                  </a:ext>
                </a:extLst>
              </a:tr>
              <a:tr h="186223">
                <a:tc>
                  <a:txBody>
                    <a:bodyPr/>
                    <a:lstStyle/>
                    <a:p>
                      <a:pPr algn="ctr" fontAlgn="b"/>
                      <a:r>
                        <a:rPr lang="en-US" sz="1200" b="1" i="0" u="none" strike="noStrike">
                          <a:solidFill>
                            <a:srgbClr val="000000"/>
                          </a:solidFill>
                          <a:effectLst/>
                          <a:latin typeface="Arial" panose="020B0604020202020204" pitchFamily="34" charset="0"/>
                          <a:cs typeface="Arial" panose="020B0604020202020204" pitchFamily="34" charset="0"/>
                        </a:rPr>
                        <a:t>823</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29-Set-2024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25</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M</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4"/>
                  </a:ext>
                </a:extLst>
              </a:tr>
              <a:tr h="186223">
                <a:tc>
                  <a:txBody>
                    <a:bodyPr/>
                    <a:lstStyle/>
                    <a:p>
                      <a:pPr algn="ctr" fontAlgn="b"/>
                      <a:r>
                        <a:rPr lang="en-US" sz="1200" b="1" i="0" u="none" strike="noStrike">
                          <a:solidFill>
                            <a:srgbClr val="000000"/>
                          </a:solidFill>
                          <a:effectLst/>
                          <a:latin typeface="Arial" panose="020B0604020202020204" pitchFamily="34" charset="0"/>
                          <a:cs typeface="Arial" panose="020B0604020202020204" pitchFamily="34" charset="0"/>
                        </a:rPr>
                        <a:t>824</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30-Set-2024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19</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M</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 </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 </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 </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 </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5"/>
                  </a:ext>
                </a:extLst>
              </a:tr>
              <a:tr h="186223">
                <a:tc>
                  <a:txBody>
                    <a:bodyPr/>
                    <a:lstStyle/>
                    <a:p>
                      <a:pPr algn="ctr" fontAlgn="b"/>
                      <a:r>
                        <a:rPr lang="en-US" sz="1200" b="1" i="0" u="none" strike="noStrike">
                          <a:solidFill>
                            <a:srgbClr val="000000"/>
                          </a:solidFill>
                          <a:effectLst/>
                          <a:latin typeface="Arial" panose="020B0604020202020204" pitchFamily="34" charset="0"/>
                          <a:cs typeface="Arial" panose="020B0604020202020204" pitchFamily="34" charset="0"/>
                        </a:rPr>
                        <a:t>825</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31-Set-2024</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44</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F</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6"/>
                  </a:ext>
                </a:extLst>
              </a:tr>
            </a:tbl>
          </a:graphicData>
        </a:graphic>
      </p:graphicFrame>
      <p:sp>
        <p:nvSpPr>
          <p:cNvPr id="3" name="CaixaDeTexto 2">
            <a:extLst>
              <a:ext uri="{FF2B5EF4-FFF2-40B4-BE49-F238E27FC236}">
                <a16:creationId xmlns:a16="http://schemas.microsoft.com/office/drawing/2014/main" id="{BE485C22-E217-9082-F91B-9F4ADB5AC087}"/>
              </a:ext>
            </a:extLst>
          </p:cNvPr>
          <p:cNvSpPr txBox="1"/>
          <p:nvPr/>
        </p:nvSpPr>
        <p:spPr>
          <a:xfrm>
            <a:off x="10207690" y="2799184"/>
            <a:ext cx="1050288" cy="646331"/>
          </a:xfrm>
          <a:prstGeom prst="rect">
            <a:avLst/>
          </a:prstGeom>
          <a:noFill/>
        </p:spPr>
        <p:txBody>
          <a:bodyPr wrap="none" rtlCol="0">
            <a:spAutoFit/>
          </a:bodyPr>
          <a:lstStyle/>
          <a:p>
            <a:r>
              <a:rPr lang="pt-BR" dirty="0" err="1"/>
              <a:t>Y</a:t>
            </a:r>
            <a:r>
              <a:rPr lang="pt-BR" dirty="0"/>
              <a:t>= SIM</a:t>
            </a:r>
          </a:p>
          <a:p>
            <a:r>
              <a:rPr lang="pt-BR" dirty="0"/>
              <a:t>N= NÃO</a:t>
            </a:r>
          </a:p>
        </p:txBody>
      </p:sp>
    </p:spTree>
    <p:extLst>
      <p:ext uri="{BB962C8B-B14F-4D97-AF65-F5344CB8AC3E}">
        <p14:creationId xmlns:p14="http://schemas.microsoft.com/office/powerpoint/2010/main" val="41464220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Table 21">
            <a:extLst>
              <a:ext uri="{FF2B5EF4-FFF2-40B4-BE49-F238E27FC236}">
                <a16:creationId xmlns:a16="http://schemas.microsoft.com/office/drawing/2014/main" id="{F56D93C0-B4C2-5DCD-D067-DC7EFAA8FFF6}"/>
              </a:ext>
            </a:extLst>
          </p:cNvPr>
          <p:cNvGraphicFramePr>
            <a:graphicFrameLocks noGrp="1"/>
          </p:cNvGraphicFramePr>
          <p:nvPr>
            <p:extLst>
              <p:ext uri="{D42A27DB-BD31-4B8C-83A1-F6EECF244321}">
                <p14:modId xmlns:p14="http://schemas.microsoft.com/office/powerpoint/2010/main" val="3271279254"/>
              </p:ext>
            </p:extLst>
          </p:nvPr>
        </p:nvGraphicFramePr>
        <p:xfrm>
          <a:off x="1797846" y="1325584"/>
          <a:ext cx="8014852" cy="5361610"/>
        </p:xfrm>
        <a:graphic>
          <a:graphicData uri="http://schemas.openxmlformats.org/drawingml/2006/table">
            <a:tbl>
              <a:tblPr/>
              <a:tblGrid>
                <a:gridCol w="1032164">
                  <a:extLst>
                    <a:ext uri="{9D8B030D-6E8A-4147-A177-3AD203B41FA5}">
                      <a16:colId xmlns:a16="http://schemas.microsoft.com/office/drawing/2014/main" val="20000"/>
                    </a:ext>
                  </a:extLst>
                </a:gridCol>
                <a:gridCol w="1639454">
                  <a:extLst>
                    <a:ext uri="{9D8B030D-6E8A-4147-A177-3AD203B41FA5}">
                      <a16:colId xmlns:a16="http://schemas.microsoft.com/office/drawing/2014/main" val="20001"/>
                    </a:ext>
                  </a:extLst>
                </a:gridCol>
                <a:gridCol w="890539">
                  <a:extLst>
                    <a:ext uri="{9D8B030D-6E8A-4147-A177-3AD203B41FA5}">
                      <a16:colId xmlns:a16="http://schemas.microsoft.com/office/drawing/2014/main" val="20002"/>
                    </a:ext>
                  </a:extLst>
                </a:gridCol>
                <a:gridCol w="890539">
                  <a:extLst>
                    <a:ext uri="{9D8B030D-6E8A-4147-A177-3AD203B41FA5}">
                      <a16:colId xmlns:a16="http://schemas.microsoft.com/office/drawing/2014/main" val="20003"/>
                    </a:ext>
                  </a:extLst>
                </a:gridCol>
                <a:gridCol w="890539">
                  <a:extLst>
                    <a:ext uri="{9D8B030D-6E8A-4147-A177-3AD203B41FA5}">
                      <a16:colId xmlns:a16="http://schemas.microsoft.com/office/drawing/2014/main" val="20004"/>
                    </a:ext>
                  </a:extLst>
                </a:gridCol>
                <a:gridCol w="890539">
                  <a:extLst>
                    <a:ext uri="{9D8B030D-6E8A-4147-A177-3AD203B41FA5}">
                      <a16:colId xmlns:a16="http://schemas.microsoft.com/office/drawing/2014/main" val="20005"/>
                    </a:ext>
                  </a:extLst>
                </a:gridCol>
                <a:gridCol w="890539">
                  <a:extLst>
                    <a:ext uri="{9D8B030D-6E8A-4147-A177-3AD203B41FA5}">
                      <a16:colId xmlns:a16="http://schemas.microsoft.com/office/drawing/2014/main" val="20006"/>
                    </a:ext>
                  </a:extLst>
                </a:gridCol>
                <a:gridCol w="890539">
                  <a:extLst>
                    <a:ext uri="{9D8B030D-6E8A-4147-A177-3AD203B41FA5}">
                      <a16:colId xmlns:a16="http://schemas.microsoft.com/office/drawing/2014/main" val="20007"/>
                    </a:ext>
                  </a:extLst>
                </a:gridCol>
              </a:tblGrid>
              <a:tr h="182268">
                <a:tc gridSpan="8">
                  <a:txBody>
                    <a:bodyPr/>
                    <a:lstStyle/>
                    <a:p>
                      <a:pPr algn="ctr" fontAlgn="ctr"/>
                      <a:r>
                        <a:rPr lang="en-US" sz="1200" b="1" i="0" u="none" strike="noStrike" dirty="0">
                          <a:solidFill>
                            <a:srgbClr val="000000"/>
                          </a:solidFill>
                          <a:effectLst/>
                          <a:latin typeface="Arial" panose="020B0604020202020204" pitchFamily="34" charset="0"/>
                          <a:cs typeface="Arial" panose="020B0604020202020204" pitchFamily="34" charset="0"/>
                        </a:rPr>
                        <a:t>Rastreio das unidades de sangue recolhidas no hospital XX setembro de 2024</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56562">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Unidade de sangue </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Data de recolha</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Idade</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Sexo</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HBsAg</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Anti-HCV</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VIH</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Sífilis</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bg2"/>
                    </a:solidFill>
                  </a:tcPr>
                </a:tc>
                <a:extLst>
                  <a:ext uri="{0D108BD9-81ED-4DB2-BD59-A6C34878D82A}">
                    <a16:rowId xmlns:a16="http://schemas.microsoft.com/office/drawing/2014/main" val="10001"/>
                  </a:ext>
                </a:extLst>
              </a:tr>
              <a:tr h="182268">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801</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2-Set-2024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26</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F</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82268">
                <a:tc>
                  <a:txBody>
                    <a:bodyPr/>
                    <a:lstStyle/>
                    <a:p>
                      <a:pPr algn="ctr" fontAlgn="b"/>
                      <a:r>
                        <a:rPr lang="en-US" sz="1200" b="1" i="0" u="none" strike="noStrike">
                          <a:solidFill>
                            <a:srgbClr val="000000"/>
                          </a:solidFill>
                          <a:effectLst/>
                          <a:latin typeface="Arial" panose="020B0604020202020204" pitchFamily="34" charset="0"/>
                          <a:cs typeface="Arial" panose="020B0604020202020204" pitchFamily="34" charset="0"/>
                        </a:rPr>
                        <a:t>802</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3-Set-2024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30</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F</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182268">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803</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5-Set-2024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23</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F</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U</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r h="182268">
                <a:tc>
                  <a:txBody>
                    <a:bodyPr/>
                    <a:lstStyle/>
                    <a:p>
                      <a:pPr algn="ctr" fontAlgn="b"/>
                      <a:r>
                        <a:rPr lang="en-US" sz="1200" b="1" i="0" u="none" strike="noStrike">
                          <a:solidFill>
                            <a:srgbClr val="000000"/>
                          </a:solidFill>
                          <a:effectLst/>
                          <a:latin typeface="Arial" panose="020B0604020202020204" pitchFamily="34" charset="0"/>
                          <a:cs typeface="Arial" panose="020B0604020202020204" pitchFamily="34" charset="0"/>
                        </a:rPr>
                        <a:t>804</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8-Set-2024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40</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M</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5"/>
                  </a:ext>
                </a:extLst>
              </a:tr>
              <a:tr h="182268">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805</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10-Set-2024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34</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F</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82268">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806</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11-Out-2024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29</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M</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7"/>
                  </a:ext>
                </a:extLst>
              </a:tr>
              <a:tr h="182268">
                <a:tc>
                  <a:txBody>
                    <a:bodyPr/>
                    <a:lstStyle/>
                    <a:p>
                      <a:pPr algn="ctr" fontAlgn="b"/>
                      <a:r>
                        <a:rPr lang="en-US" sz="1200" b="1" i="0" u="none" strike="noStrike">
                          <a:solidFill>
                            <a:srgbClr val="000000"/>
                          </a:solidFill>
                          <a:effectLst/>
                          <a:latin typeface="Arial" panose="020B0604020202020204" pitchFamily="34" charset="0"/>
                          <a:cs typeface="Arial" panose="020B0604020202020204" pitchFamily="34" charset="0"/>
                        </a:rPr>
                        <a:t>807</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11-Set-2024</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42</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M</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8"/>
                  </a:ext>
                </a:extLst>
              </a:tr>
              <a:tr h="182268">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807</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13-Set-2024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37</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M</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9"/>
                  </a:ext>
                </a:extLst>
              </a:tr>
              <a:tr h="182268">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808</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13-Set-2024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32</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F</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0"/>
                  </a:ext>
                </a:extLst>
              </a:tr>
              <a:tr h="182268">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809</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14-Set-2024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 </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F</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1"/>
                  </a:ext>
                </a:extLst>
              </a:tr>
              <a:tr h="182268">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810</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17-Set-2024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43</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M</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2"/>
                  </a:ext>
                </a:extLst>
              </a:tr>
              <a:tr h="182268">
                <a:tc>
                  <a:txBody>
                    <a:bodyPr/>
                    <a:lstStyle/>
                    <a:p>
                      <a:pPr algn="ctr" fontAlgn="b"/>
                      <a:r>
                        <a:rPr lang="en-US" sz="1200" b="1" i="0" u="none" strike="noStrike">
                          <a:solidFill>
                            <a:srgbClr val="000000"/>
                          </a:solidFill>
                          <a:effectLst/>
                          <a:latin typeface="Arial" panose="020B0604020202020204" pitchFamily="34" charset="0"/>
                          <a:cs typeface="Arial" panose="020B0604020202020204" pitchFamily="34" charset="0"/>
                        </a:rPr>
                        <a:t>811</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18-Set-2023</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27</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M</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3"/>
                  </a:ext>
                </a:extLst>
              </a:tr>
              <a:tr h="182268">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812</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20-Set-2024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29</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M</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U</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4"/>
                  </a:ext>
                </a:extLst>
              </a:tr>
              <a:tr h="182268">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813</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21-Set-2024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3</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M</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5"/>
                  </a:ext>
                </a:extLst>
              </a:tr>
              <a:tr h="182268">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814</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23-Set-2024</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28</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F</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6"/>
                  </a:ext>
                </a:extLst>
              </a:tr>
              <a:tr h="182268">
                <a:tc>
                  <a:txBody>
                    <a:bodyPr/>
                    <a:lstStyle/>
                    <a:p>
                      <a:pPr algn="ctr" fontAlgn="b"/>
                      <a:r>
                        <a:rPr lang="en-US" sz="1200" b="1" i="0" u="none" strike="noStrike">
                          <a:solidFill>
                            <a:srgbClr val="000000"/>
                          </a:solidFill>
                          <a:effectLst/>
                          <a:latin typeface="Arial" panose="020B0604020202020204" pitchFamily="34" charset="0"/>
                          <a:cs typeface="Arial" panose="020B0604020202020204" pitchFamily="34" charset="0"/>
                        </a:rPr>
                        <a:t>8015</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24-Set-2024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33</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M</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7"/>
                  </a:ext>
                </a:extLst>
              </a:tr>
              <a:tr h="182268">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816</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24-Set-2024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37</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M</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8"/>
                  </a:ext>
                </a:extLst>
              </a:tr>
              <a:tr h="182268">
                <a:tc>
                  <a:txBody>
                    <a:bodyPr/>
                    <a:lstStyle/>
                    <a:p>
                      <a:pPr algn="ctr" fontAlgn="b"/>
                      <a:r>
                        <a:rPr lang="en-US" sz="1200" b="1" i="0" u="none" strike="noStrike">
                          <a:solidFill>
                            <a:srgbClr val="000000"/>
                          </a:solidFill>
                          <a:effectLst/>
                          <a:latin typeface="Arial" panose="020B0604020202020204" pitchFamily="34" charset="0"/>
                          <a:cs typeface="Arial" panose="020B0604020202020204" pitchFamily="34" charset="0"/>
                        </a:rPr>
                        <a:t>817</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25-Set-2024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47</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M</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 </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19"/>
                  </a:ext>
                </a:extLst>
              </a:tr>
              <a:tr h="182268">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818</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26-Set-2024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52</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 </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0"/>
                  </a:ext>
                </a:extLst>
              </a:tr>
              <a:tr h="182268">
                <a:tc>
                  <a:txBody>
                    <a:bodyPr/>
                    <a:lstStyle/>
                    <a:p>
                      <a:pPr algn="ctr" fontAlgn="b"/>
                      <a:r>
                        <a:rPr lang="en-US" sz="1200" b="1" i="0" u="none" strike="noStrike" dirty="0">
                          <a:solidFill>
                            <a:srgbClr val="000000"/>
                          </a:solidFill>
                          <a:effectLst/>
                          <a:latin typeface="Arial" panose="020B0604020202020204" pitchFamily="34" charset="0"/>
                          <a:cs typeface="Arial" panose="020B0604020202020204" pitchFamily="34" charset="0"/>
                        </a:rPr>
                        <a:t>819</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26-Set-2024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93</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M</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1"/>
                  </a:ext>
                </a:extLst>
              </a:tr>
              <a:tr h="182268">
                <a:tc>
                  <a:txBody>
                    <a:bodyPr/>
                    <a:lstStyle/>
                    <a:p>
                      <a:pPr algn="ctr" fontAlgn="b"/>
                      <a:r>
                        <a:rPr lang="en-US" sz="1200" b="1" i="0" u="none" strike="noStrike">
                          <a:solidFill>
                            <a:srgbClr val="000000"/>
                          </a:solidFill>
                          <a:effectLst/>
                          <a:latin typeface="Arial" panose="020B0604020202020204" pitchFamily="34" charset="0"/>
                          <a:cs typeface="Arial" panose="020B0604020202020204" pitchFamily="34" charset="0"/>
                        </a:rPr>
                        <a:t>820</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27-Set-2024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38</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F</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2"/>
                  </a:ext>
                </a:extLst>
              </a:tr>
              <a:tr h="182268">
                <a:tc>
                  <a:txBody>
                    <a:bodyPr/>
                    <a:lstStyle/>
                    <a:p>
                      <a:pPr algn="ctr" fontAlgn="b"/>
                      <a:r>
                        <a:rPr lang="en-US" sz="1200" b="1" i="0" u="none" strike="noStrike">
                          <a:solidFill>
                            <a:srgbClr val="000000"/>
                          </a:solidFill>
                          <a:effectLst/>
                          <a:latin typeface="Arial" panose="020B0604020202020204" pitchFamily="34" charset="0"/>
                          <a:cs typeface="Arial" panose="020B0604020202020204" pitchFamily="34" charset="0"/>
                        </a:rPr>
                        <a:t>821</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28-Set-2024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55</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M</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3"/>
                  </a:ext>
                </a:extLst>
              </a:tr>
              <a:tr h="206334">
                <a:tc>
                  <a:txBody>
                    <a:bodyPr/>
                    <a:lstStyle/>
                    <a:p>
                      <a:pPr algn="ctr" fontAlgn="b"/>
                      <a:r>
                        <a:rPr lang="en-US" sz="1200" b="1" i="0" u="none" strike="noStrike">
                          <a:solidFill>
                            <a:srgbClr val="000000"/>
                          </a:solidFill>
                          <a:effectLst/>
                          <a:latin typeface="Arial" panose="020B0604020202020204" pitchFamily="34" charset="0"/>
                          <a:cs typeface="Arial" panose="020B0604020202020204" pitchFamily="34" charset="0"/>
                        </a:rPr>
                        <a:t>823</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29-Set-2024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25</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M</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4"/>
                  </a:ext>
                </a:extLst>
              </a:tr>
              <a:tr h="182268">
                <a:tc>
                  <a:txBody>
                    <a:bodyPr/>
                    <a:lstStyle/>
                    <a:p>
                      <a:pPr algn="ctr" fontAlgn="b"/>
                      <a:r>
                        <a:rPr lang="en-US" sz="1200" b="1" i="0" u="none" strike="noStrike">
                          <a:solidFill>
                            <a:srgbClr val="000000"/>
                          </a:solidFill>
                          <a:effectLst/>
                          <a:latin typeface="Arial" panose="020B0604020202020204" pitchFamily="34" charset="0"/>
                          <a:cs typeface="Arial" panose="020B0604020202020204" pitchFamily="34" charset="0"/>
                        </a:rPr>
                        <a:t>824</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a:effectLst/>
                          <a:latin typeface="Arial" panose="020B0604020202020204" pitchFamily="34" charset="0"/>
                          <a:ea typeface="Times New Roman" panose="02020603050405020304" pitchFamily="18" charset="0"/>
                          <a:cs typeface="Times New Roman" panose="02020603050405020304" pitchFamily="18" charset="0"/>
                        </a:rPr>
                        <a:t>30-Set-2024</a:t>
                      </a:r>
                      <a:endParaRPr lang="en-US" sz="12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19</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M</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 </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a:solidFill>
                            <a:srgbClr val="000000"/>
                          </a:solidFill>
                          <a:effectLst/>
                          <a:latin typeface="Arial" panose="020B0604020202020204" pitchFamily="34" charset="0"/>
                          <a:cs typeface="Arial" panose="020B0604020202020204" pitchFamily="34" charset="0"/>
                        </a:rPr>
                        <a:t> </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 </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 </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5"/>
                  </a:ext>
                </a:extLst>
              </a:tr>
              <a:tr h="182268">
                <a:tc>
                  <a:txBody>
                    <a:bodyPr/>
                    <a:lstStyle/>
                    <a:p>
                      <a:pPr algn="ctr" fontAlgn="b"/>
                      <a:r>
                        <a:rPr lang="en-US" sz="1200" b="1" i="0" u="none" strike="noStrike">
                          <a:solidFill>
                            <a:srgbClr val="000000"/>
                          </a:solidFill>
                          <a:effectLst/>
                          <a:latin typeface="Arial" panose="020B0604020202020204" pitchFamily="34" charset="0"/>
                          <a:cs typeface="Arial" panose="020B0604020202020204" pitchFamily="34" charset="0"/>
                        </a:rPr>
                        <a:t>825</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200"/>
                        </a:spcAft>
                      </a:pPr>
                      <a:r>
                        <a:rPr lang="en-US" sz="1100" dirty="0">
                          <a:effectLst/>
                          <a:latin typeface="Arial" panose="020B0604020202020204" pitchFamily="34" charset="0"/>
                          <a:ea typeface="Times New Roman" panose="02020603050405020304" pitchFamily="18" charset="0"/>
                          <a:cs typeface="Times New Roman" panose="02020603050405020304" pitchFamily="18" charset="0"/>
                        </a:rPr>
                        <a:t>31-Set-2024</a:t>
                      </a:r>
                      <a:endParaRPr lang="en-US"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44</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F</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200" b="0" i="0" u="none" strike="noStrike" dirty="0">
                          <a:solidFill>
                            <a:srgbClr val="000000"/>
                          </a:solidFill>
                          <a:effectLst/>
                          <a:latin typeface="Arial" panose="020B0604020202020204" pitchFamily="34" charset="0"/>
                          <a:cs typeface="Arial" panose="020B0604020202020204" pitchFamily="34" charset="0"/>
                        </a:rPr>
                        <a:t>Y</a:t>
                      </a:r>
                    </a:p>
                  </a:txBody>
                  <a:tcPr marL="8366" marR="8366" marT="836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26"/>
                  </a:ext>
                </a:extLst>
              </a:tr>
            </a:tbl>
          </a:graphicData>
        </a:graphic>
      </p:graphicFrame>
      <p:sp>
        <p:nvSpPr>
          <p:cNvPr id="4" name="Title 3"/>
          <p:cNvSpPr>
            <a:spLocks noGrp="1"/>
          </p:cNvSpPr>
          <p:nvPr>
            <p:ph type="title"/>
          </p:nvPr>
        </p:nvSpPr>
        <p:spPr>
          <a:xfrm>
            <a:off x="838200" y="447675"/>
            <a:ext cx="9886627" cy="800100"/>
          </a:xfrm>
        </p:spPr>
        <p:txBody>
          <a:bodyPr/>
          <a:lstStyle/>
          <a:p>
            <a:r>
              <a:rPr kumimoji="0" lang="en-US" sz="4400" b="0" i="0" u="none" strike="noStrike" kern="1200" cap="none" spc="0" normalizeH="0" baseline="0" noProof="0" dirty="0">
                <a:ln>
                  <a:noFill/>
                </a:ln>
                <a:solidFill>
                  <a:prstClr val="black"/>
                </a:solidFill>
                <a:effectLst/>
                <a:uLnTx/>
                <a:uFillTx/>
                <a:latin typeface="Franklin Gothic Medium"/>
                <a:ea typeface="+mj-ea"/>
                <a:cs typeface="+mj-cs"/>
              </a:rPr>
              <a:t>Avaliar a </a:t>
            </a:r>
            <a:r>
              <a:rPr lang="en-US" dirty="0">
                <a:solidFill>
                  <a:prstClr val="black"/>
                </a:solidFill>
                <a:latin typeface="Franklin Gothic Medium"/>
              </a:rPr>
              <a:t>q</a:t>
            </a:r>
            <a:r>
              <a:rPr kumimoji="0" lang="en-US" sz="4400" b="0" i="0" u="none" strike="noStrike" kern="1200" cap="none" spc="0" normalizeH="0" baseline="0" noProof="0" dirty="0" err="1">
                <a:ln>
                  <a:noFill/>
                </a:ln>
                <a:solidFill>
                  <a:prstClr val="black"/>
                </a:solidFill>
                <a:effectLst/>
                <a:uLnTx/>
                <a:uFillTx/>
                <a:latin typeface="Franklin Gothic Medium"/>
                <a:ea typeface="+mj-ea"/>
                <a:cs typeface="+mj-cs"/>
              </a:rPr>
              <a:t>ualidade</a:t>
            </a:r>
            <a:r>
              <a:rPr kumimoji="0" lang="en-US" sz="4400" b="0" i="0" u="none" strike="noStrike" kern="1200" cap="none" spc="0" normalizeH="0" baseline="0" noProof="0" dirty="0">
                <a:ln>
                  <a:noFill/>
                </a:ln>
                <a:solidFill>
                  <a:prstClr val="black"/>
                </a:solidFill>
                <a:effectLst/>
                <a:uLnTx/>
                <a:uFillTx/>
                <a:latin typeface="Franklin Gothic Medium"/>
                <a:ea typeface="+mj-ea"/>
                <a:cs typeface="+mj-cs"/>
              </a:rPr>
              <a:t> dos dados </a:t>
            </a:r>
            <a:r>
              <a:rPr lang="en-US" dirty="0">
                <a:solidFill>
                  <a:prstClr val="black"/>
                </a:solidFill>
                <a:latin typeface="Franklin Gothic Medium"/>
              </a:rPr>
              <a:t>r</a:t>
            </a:r>
            <a:r>
              <a:rPr kumimoji="0" lang="en-US" sz="4400" b="0" i="0" u="none" strike="noStrike" kern="1200" cap="none" spc="0" normalizeH="0" baseline="0" noProof="0" dirty="0" err="1">
                <a:ln>
                  <a:noFill/>
                </a:ln>
                <a:solidFill>
                  <a:prstClr val="black"/>
                </a:solidFill>
                <a:effectLst/>
                <a:uLnTx/>
                <a:uFillTx/>
                <a:latin typeface="Franklin Gothic Medium"/>
                <a:ea typeface="+mj-ea"/>
                <a:cs typeface="+mj-cs"/>
              </a:rPr>
              <a:t>esposta</a:t>
            </a:r>
            <a:endParaRPr lang="en-US" dirty="0"/>
          </a:p>
        </p:txBody>
      </p:sp>
      <p:sp>
        <p:nvSpPr>
          <p:cNvPr id="6" name="Rectangle 5"/>
          <p:cNvSpPr/>
          <p:nvPr/>
        </p:nvSpPr>
        <p:spPr>
          <a:xfrm>
            <a:off x="1797846" y="4762511"/>
            <a:ext cx="1066413" cy="192024"/>
          </a:xfrm>
          <a:prstGeom prst="rect">
            <a:avLst/>
          </a:prstGeom>
          <a:noFill/>
          <a:ln w="38100">
            <a:solidFill>
              <a:srgbClr val="0065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1784942" y="3041792"/>
            <a:ext cx="1066413" cy="383164"/>
          </a:xfrm>
          <a:prstGeom prst="rect">
            <a:avLst/>
          </a:prstGeom>
          <a:noFill/>
          <a:ln w="38100">
            <a:solidFill>
              <a:srgbClr val="0065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4457571" y="3589246"/>
            <a:ext cx="914400" cy="192024"/>
          </a:xfrm>
          <a:prstGeom prst="rect">
            <a:avLst/>
          </a:prstGeom>
          <a:noFill/>
          <a:ln w="38100">
            <a:solidFill>
              <a:srgbClr val="0065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5348072" y="5326217"/>
            <a:ext cx="914400" cy="192024"/>
          </a:xfrm>
          <a:prstGeom prst="rect">
            <a:avLst/>
          </a:prstGeom>
          <a:noFill/>
          <a:ln w="38100">
            <a:solidFill>
              <a:srgbClr val="0065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2868801" y="2848122"/>
            <a:ext cx="1554480" cy="192024"/>
          </a:xfrm>
          <a:prstGeom prst="rect">
            <a:avLst/>
          </a:prstGeom>
          <a:noFill/>
          <a:ln w="38100">
            <a:solidFill>
              <a:srgbClr val="0065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2868801" y="3980876"/>
            <a:ext cx="1554480" cy="192024"/>
          </a:xfrm>
          <a:prstGeom prst="rect">
            <a:avLst/>
          </a:prstGeom>
          <a:noFill/>
          <a:ln w="38100">
            <a:solidFill>
              <a:srgbClr val="0065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8923539" y="4192053"/>
            <a:ext cx="889159" cy="180453"/>
          </a:xfrm>
          <a:prstGeom prst="rect">
            <a:avLst/>
          </a:prstGeom>
          <a:noFill/>
          <a:ln w="38100">
            <a:solidFill>
              <a:srgbClr val="0065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4457571" y="4372506"/>
            <a:ext cx="914400" cy="192024"/>
          </a:xfrm>
          <a:prstGeom prst="rect">
            <a:avLst/>
          </a:prstGeom>
          <a:noFill/>
          <a:ln w="38100">
            <a:solidFill>
              <a:srgbClr val="0065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7571" y="5518241"/>
            <a:ext cx="914400" cy="192024"/>
          </a:xfrm>
          <a:prstGeom prst="rect">
            <a:avLst/>
          </a:prstGeom>
          <a:noFill/>
          <a:ln w="38100">
            <a:solidFill>
              <a:srgbClr val="0065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p:cNvSpPr/>
          <p:nvPr/>
        </p:nvSpPr>
        <p:spPr>
          <a:xfrm>
            <a:off x="2851355" y="6488503"/>
            <a:ext cx="1554480" cy="192024"/>
          </a:xfrm>
          <a:prstGeom prst="rect">
            <a:avLst/>
          </a:prstGeom>
          <a:noFill/>
          <a:ln w="38100">
            <a:solidFill>
              <a:srgbClr val="0065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1784942" y="5912400"/>
            <a:ext cx="1066413" cy="383164"/>
          </a:xfrm>
          <a:prstGeom prst="rect">
            <a:avLst/>
          </a:prstGeom>
          <a:noFill/>
          <a:ln w="38100">
            <a:solidFill>
              <a:srgbClr val="0065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6244254" y="5139138"/>
            <a:ext cx="914400" cy="192024"/>
          </a:xfrm>
          <a:prstGeom prst="rect">
            <a:avLst/>
          </a:prstGeom>
          <a:noFill/>
          <a:ln w="38100">
            <a:solidFill>
              <a:srgbClr val="0065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p:cNvSpPr/>
          <p:nvPr/>
        </p:nvSpPr>
        <p:spPr>
          <a:xfrm>
            <a:off x="6284821" y="2270550"/>
            <a:ext cx="914400" cy="192024"/>
          </a:xfrm>
          <a:prstGeom prst="rect">
            <a:avLst/>
          </a:prstGeom>
          <a:noFill/>
          <a:ln w="38100">
            <a:solidFill>
              <a:srgbClr val="0065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51A35C5A-71E5-6DDA-3DB8-909521AD24C6}"/>
              </a:ext>
            </a:extLst>
          </p:cNvPr>
          <p:cNvSpPr/>
          <p:nvPr/>
        </p:nvSpPr>
        <p:spPr>
          <a:xfrm>
            <a:off x="6218201" y="6276859"/>
            <a:ext cx="914400" cy="192024"/>
          </a:xfrm>
          <a:prstGeom prst="rect">
            <a:avLst/>
          </a:prstGeom>
          <a:noFill/>
          <a:ln w="38100">
            <a:solidFill>
              <a:srgbClr val="0065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660A723F-0BFE-CDF5-DC6E-7DC18AF0034B}"/>
              </a:ext>
            </a:extLst>
          </p:cNvPr>
          <p:cNvSpPr/>
          <p:nvPr/>
        </p:nvSpPr>
        <p:spPr>
          <a:xfrm>
            <a:off x="7119980" y="6274799"/>
            <a:ext cx="914400" cy="192024"/>
          </a:xfrm>
          <a:prstGeom prst="rect">
            <a:avLst/>
          </a:prstGeom>
          <a:noFill/>
          <a:ln w="38100">
            <a:solidFill>
              <a:srgbClr val="0065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A5D76758-137C-BD02-21AC-0EE44DA176ED}"/>
              </a:ext>
            </a:extLst>
          </p:cNvPr>
          <p:cNvSpPr/>
          <p:nvPr/>
        </p:nvSpPr>
        <p:spPr>
          <a:xfrm>
            <a:off x="8009139" y="6274799"/>
            <a:ext cx="914400" cy="192024"/>
          </a:xfrm>
          <a:prstGeom prst="rect">
            <a:avLst/>
          </a:prstGeom>
          <a:noFill/>
          <a:ln w="38100">
            <a:solidFill>
              <a:srgbClr val="0065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9FE1780-C69C-FDEA-E63D-F3DDC5974AAD}"/>
              </a:ext>
            </a:extLst>
          </p:cNvPr>
          <p:cNvSpPr/>
          <p:nvPr/>
        </p:nvSpPr>
        <p:spPr>
          <a:xfrm>
            <a:off x="8923539" y="6297624"/>
            <a:ext cx="889159" cy="168878"/>
          </a:xfrm>
          <a:prstGeom prst="rect">
            <a:avLst/>
          </a:prstGeom>
          <a:noFill/>
          <a:ln w="38100">
            <a:solidFill>
              <a:srgbClr val="0065A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063129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8"/>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0"/>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1"/>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12"/>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grpId="0" nodeType="clickEffect">
                                  <p:stCondLst>
                                    <p:cond delay="0"/>
                                  </p:stCondLst>
                                  <p:childTnLst>
                                    <p:set>
                                      <p:cBhvr>
                                        <p:cTn id="7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8" grpId="0" animBg="1"/>
      <p:bldP spid="19" grpId="0" animBg="1"/>
      <p:bldP spid="2" grpId="0" animBg="1"/>
      <p:bldP spid="20" grpId="0" animBg="1"/>
      <p:bldP spid="21" grpId="0" animBg="1"/>
      <p:bldP spid="2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0FD635E8-81F1-51B7-FABB-661E43CEFC22}"/>
              </a:ext>
            </a:extLst>
          </p:cNvPr>
          <p:cNvSpPr>
            <a:spLocks noGrp="1"/>
          </p:cNvSpPr>
          <p:nvPr>
            <p:ph type="body" idx="1"/>
          </p:nvPr>
        </p:nvSpPr>
        <p:spPr/>
        <p:txBody>
          <a:bodyPr anchor="ctr"/>
          <a:lstStyle/>
          <a:p>
            <a:pPr algn="ctr"/>
            <a:r>
              <a:rPr lang="en-US" sz="2400" b="1" dirty="0">
                <a:latin typeface="Arial" panose="020B0604020202020204" pitchFamily="34" charset="0"/>
              </a:rPr>
              <a:t>Durante a coleta de dados</a:t>
            </a:r>
          </a:p>
        </p:txBody>
      </p:sp>
      <p:sp>
        <p:nvSpPr>
          <p:cNvPr id="7" name="Content Placeholder 6">
            <a:extLst>
              <a:ext uri="{FF2B5EF4-FFF2-40B4-BE49-F238E27FC236}">
                <a16:creationId xmlns:a16="http://schemas.microsoft.com/office/drawing/2014/main" id="{00140F87-B764-998E-881B-655CC8B913CB}"/>
              </a:ext>
            </a:extLst>
          </p:cNvPr>
          <p:cNvSpPr>
            <a:spLocks noGrp="1"/>
          </p:cNvSpPr>
          <p:nvPr>
            <p:ph sz="half" idx="2"/>
          </p:nvPr>
        </p:nvSpPr>
        <p:spPr/>
        <p:txBody>
          <a:bodyPr/>
          <a:lstStyle/>
          <a:p>
            <a:pPr>
              <a:lnSpc>
                <a:spcPct val="100000"/>
              </a:lnSpc>
              <a:spcBef>
                <a:spcPts val="500"/>
              </a:spcBef>
              <a:spcAft>
                <a:spcPts val="500"/>
              </a:spcAft>
              <a:buClr>
                <a:srgbClr val="109648"/>
              </a:buClr>
              <a:buFont typeface="Wingdings" panose="05000000000000000000" pitchFamily="2" charset="2"/>
              <a:buChar char="§"/>
            </a:pPr>
            <a:r>
              <a:rPr lang="en-US" sz="2000" dirty="0"/>
              <a:t>Formulários mal </a:t>
            </a:r>
            <a:r>
              <a:rPr lang="en-US" sz="2000" dirty="0" err="1"/>
              <a:t>feitos</a:t>
            </a:r>
            <a:endParaRPr lang="en-US" sz="2000" dirty="0"/>
          </a:p>
          <a:p>
            <a:pPr>
              <a:lnSpc>
                <a:spcPct val="100000"/>
              </a:lnSpc>
              <a:spcBef>
                <a:spcPts val="500"/>
              </a:spcBef>
              <a:spcAft>
                <a:spcPts val="500"/>
              </a:spcAft>
              <a:buClr>
                <a:srgbClr val="109648"/>
              </a:buClr>
              <a:buFont typeface="Wingdings" panose="05000000000000000000" pitchFamily="2" charset="2"/>
              <a:buChar char="§"/>
            </a:pPr>
            <a:r>
              <a:rPr lang="en-US" sz="2000" dirty="0"/>
              <a:t>Incapacidade ou recusa do doente em </a:t>
            </a:r>
            <a:br>
              <a:rPr lang="en-US" sz="2000" dirty="0"/>
            </a:br>
            <a:r>
              <a:rPr lang="en-US" sz="2000" dirty="0"/>
              <a:t>fornecer informações</a:t>
            </a:r>
          </a:p>
          <a:p>
            <a:pPr>
              <a:lnSpc>
                <a:spcPct val="100000"/>
              </a:lnSpc>
              <a:spcBef>
                <a:spcPts val="500"/>
              </a:spcBef>
              <a:spcAft>
                <a:spcPts val="500"/>
              </a:spcAft>
              <a:buClr>
                <a:srgbClr val="109648"/>
              </a:buClr>
              <a:buFont typeface="Wingdings" panose="05000000000000000000" pitchFamily="2" charset="2"/>
              <a:buChar char="§"/>
            </a:pPr>
            <a:r>
              <a:rPr lang="en-US" sz="2000" dirty="0"/>
              <a:t>Barreiras linguísticas</a:t>
            </a:r>
          </a:p>
          <a:p>
            <a:pPr>
              <a:lnSpc>
                <a:spcPct val="100000"/>
              </a:lnSpc>
              <a:spcBef>
                <a:spcPts val="500"/>
              </a:spcBef>
              <a:spcAft>
                <a:spcPts val="500"/>
              </a:spcAft>
              <a:buClr>
                <a:srgbClr val="109648"/>
              </a:buClr>
              <a:buFont typeface="Wingdings" panose="05000000000000000000" pitchFamily="2" charset="2"/>
              <a:buChar char="§"/>
            </a:pPr>
            <a:r>
              <a:rPr lang="en-US" sz="2000" dirty="0"/>
              <a:t>Incapacidade ou recusa do prestador de cuidados de </a:t>
            </a:r>
            <a:r>
              <a:rPr lang="en-US" sz="2000" dirty="0" err="1"/>
              <a:t>saúde</a:t>
            </a:r>
            <a:r>
              <a:rPr lang="en-US" sz="2000" dirty="0"/>
              <a:t> de </a:t>
            </a:r>
            <a:r>
              <a:rPr lang="en-US" sz="2000" dirty="0" err="1"/>
              <a:t>coletar</a:t>
            </a:r>
            <a:r>
              <a:rPr lang="en-US" sz="2000" dirty="0"/>
              <a:t> dados</a:t>
            </a:r>
          </a:p>
          <a:p>
            <a:pPr>
              <a:lnSpc>
                <a:spcPct val="100000"/>
              </a:lnSpc>
              <a:spcBef>
                <a:spcPts val="500"/>
              </a:spcBef>
              <a:spcAft>
                <a:spcPts val="500"/>
              </a:spcAft>
              <a:buClr>
                <a:srgbClr val="109648"/>
              </a:buClr>
              <a:buFont typeface="Wingdings" panose="05000000000000000000" pitchFamily="2" charset="2"/>
              <a:buChar char="§"/>
            </a:pPr>
            <a:r>
              <a:rPr lang="en-US" sz="2000" dirty="0" err="1"/>
              <a:t>Registros</a:t>
            </a:r>
            <a:r>
              <a:rPr lang="en-US" sz="2000" dirty="0"/>
              <a:t> das instalações em falta </a:t>
            </a:r>
            <a:r>
              <a:rPr lang="en-US" sz="2000" dirty="0" err="1"/>
              <a:t>ou</a:t>
            </a:r>
            <a:r>
              <a:rPr lang="en-US" sz="2000" dirty="0"/>
              <a:t> </a:t>
            </a:r>
            <a:r>
              <a:rPr lang="en-US" sz="2000" dirty="0" err="1"/>
              <a:t>inexatos</a:t>
            </a:r>
            <a:endParaRPr lang="en-US" sz="2000" dirty="0"/>
          </a:p>
          <a:p>
            <a:pPr>
              <a:lnSpc>
                <a:spcPct val="100000"/>
              </a:lnSpc>
              <a:spcBef>
                <a:spcPts val="500"/>
              </a:spcBef>
              <a:spcAft>
                <a:spcPts val="500"/>
              </a:spcAft>
              <a:buClr>
                <a:srgbClr val="109648"/>
              </a:buClr>
              <a:buFont typeface="Wingdings" panose="05000000000000000000" pitchFamily="2" charset="2"/>
              <a:buChar char="§"/>
            </a:pPr>
            <a:r>
              <a:rPr lang="en-US" sz="2000" dirty="0"/>
              <a:t>Coleta e/ou comunicação tardia</a:t>
            </a:r>
          </a:p>
          <a:p>
            <a:pPr>
              <a:lnSpc>
                <a:spcPct val="100000"/>
              </a:lnSpc>
              <a:spcBef>
                <a:spcPts val="500"/>
              </a:spcBef>
              <a:spcAft>
                <a:spcPts val="500"/>
              </a:spcAft>
              <a:buClr>
                <a:srgbClr val="109648"/>
              </a:buClr>
              <a:buFont typeface="Wingdings" panose="05000000000000000000" pitchFamily="2" charset="2"/>
              <a:buChar char="§"/>
            </a:pPr>
            <a:r>
              <a:rPr lang="en-US" sz="2000" dirty="0"/>
              <a:t>O agente de vigilância não dá seguimento </a:t>
            </a:r>
            <a:br>
              <a:rPr lang="en-US" sz="2000" dirty="0"/>
            </a:br>
            <a:r>
              <a:rPr lang="en-US" sz="2000" dirty="0"/>
              <a:t>com a </a:t>
            </a:r>
            <a:r>
              <a:rPr lang="en-US" sz="2000" dirty="0" err="1"/>
              <a:t>comunicação</a:t>
            </a:r>
            <a:endParaRPr lang="en-US" sz="2000" dirty="0"/>
          </a:p>
          <a:p>
            <a:pPr marL="0" indent="0">
              <a:buNone/>
            </a:pPr>
            <a:endParaRPr lang="en-US" sz="2400" dirty="0"/>
          </a:p>
        </p:txBody>
      </p:sp>
      <p:sp>
        <p:nvSpPr>
          <p:cNvPr id="10" name="Text Placeholder 9">
            <a:extLst>
              <a:ext uri="{FF2B5EF4-FFF2-40B4-BE49-F238E27FC236}">
                <a16:creationId xmlns:a16="http://schemas.microsoft.com/office/drawing/2014/main" id="{7CCD4FAF-786C-77A9-C8CA-399FFC5347FD}"/>
              </a:ext>
            </a:extLst>
          </p:cNvPr>
          <p:cNvSpPr>
            <a:spLocks noGrp="1"/>
          </p:cNvSpPr>
          <p:nvPr>
            <p:ph type="body" sz="quarter" idx="3"/>
          </p:nvPr>
        </p:nvSpPr>
        <p:spPr>
          <a:prstGeom prst="rect">
            <a:avLst/>
          </a:prstGeom>
        </p:spPr>
        <p:txBody>
          <a:bodyPr anchor="ctr"/>
          <a:lstStyle/>
          <a:p>
            <a:pPr algn="ctr">
              <a:lnSpc>
                <a:spcPct val="100000"/>
              </a:lnSpc>
              <a:spcBef>
                <a:spcPts val="0"/>
              </a:spcBef>
            </a:pPr>
            <a:r>
              <a:rPr lang="en-US" b="1" dirty="0">
                <a:latin typeface="Arial" panose="020B0604020202020204" pitchFamily="34" charset="0"/>
              </a:rPr>
              <a:t>Durante a entrada de Dados, </a:t>
            </a:r>
            <a:endParaRPr lang="en-US" dirty="0">
              <a:latin typeface="Arial" panose="020B0604020202020204" pitchFamily="34" charset="0"/>
            </a:endParaRPr>
          </a:p>
          <a:p>
            <a:pPr algn="ctr">
              <a:lnSpc>
                <a:spcPct val="100000"/>
              </a:lnSpc>
              <a:spcBef>
                <a:spcPts val="0"/>
              </a:spcBef>
            </a:pPr>
            <a:r>
              <a:rPr lang="en-US" b="1" dirty="0" err="1">
                <a:latin typeface="Arial" panose="020B0604020202020204" pitchFamily="34" charset="0"/>
              </a:rPr>
              <a:t>Gestão</a:t>
            </a:r>
            <a:r>
              <a:rPr lang="en-US" b="1" dirty="0">
                <a:latin typeface="Arial" panose="020B0604020202020204" pitchFamily="34" charset="0"/>
              </a:rPr>
              <a:t> e </a:t>
            </a:r>
            <a:r>
              <a:rPr lang="en-US" b="1" dirty="0" err="1">
                <a:latin typeface="Arial" panose="020B0604020202020204" pitchFamily="34" charset="0"/>
              </a:rPr>
              <a:t>Análise</a:t>
            </a:r>
            <a:endParaRPr lang="en-US" b="1" dirty="0">
              <a:latin typeface="Arial" panose="020B0604020202020204" pitchFamily="34" charset="0"/>
            </a:endParaRPr>
          </a:p>
        </p:txBody>
      </p:sp>
      <p:sp>
        <p:nvSpPr>
          <p:cNvPr id="11" name="Content Placeholder 10">
            <a:extLst>
              <a:ext uri="{FF2B5EF4-FFF2-40B4-BE49-F238E27FC236}">
                <a16:creationId xmlns:a16="http://schemas.microsoft.com/office/drawing/2014/main" id="{9EF5EA90-DB59-7F7C-15A7-C7815A8F52A8}"/>
              </a:ext>
            </a:extLst>
          </p:cNvPr>
          <p:cNvSpPr>
            <a:spLocks noGrp="1"/>
          </p:cNvSpPr>
          <p:nvPr>
            <p:ph sz="half" idx="13"/>
          </p:nvPr>
        </p:nvSpPr>
        <p:spPr>
          <a:prstGeom prst="rect">
            <a:avLst/>
          </a:prstGeom>
        </p:spPr>
        <p:txBody>
          <a:bodyPr/>
          <a:lstStyle/>
          <a:p>
            <a:pPr>
              <a:lnSpc>
                <a:spcPct val="100000"/>
              </a:lnSpc>
              <a:spcBef>
                <a:spcPts val="500"/>
              </a:spcBef>
              <a:spcAft>
                <a:spcPts val="500"/>
              </a:spcAft>
              <a:buClr>
                <a:srgbClr val="109648"/>
              </a:buClr>
              <a:buFont typeface="Wingdings" panose="05000000000000000000" pitchFamily="2" charset="2"/>
              <a:buChar char="§"/>
            </a:pPr>
            <a:r>
              <a:rPr lang="en-US" sz="2000" dirty="0"/>
              <a:t>Erros de transcrição</a:t>
            </a:r>
          </a:p>
          <a:p>
            <a:pPr>
              <a:lnSpc>
                <a:spcPct val="100000"/>
              </a:lnSpc>
              <a:spcBef>
                <a:spcPts val="500"/>
              </a:spcBef>
              <a:spcAft>
                <a:spcPts val="500"/>
              </a:spcAft>
              <a:buClr>
                <a:srgbClr val="109648"/>
              </a:buClr>
              <a:buFont typeface="Wingdings" panose="05000000000000000000" pitchFamily="2" charset="2"/>
              <a:buChar char="§"/>
            </a:pPr>
            <a:r>
              <a:rPr lang="en-US" sz="2000" dirty="0"/>
              <a:t>Erros de cálculo</a:t>
            </a:r>
          </a:p>
          <a:p>
            <a:pPr>
              <a:lnSpc>
                <a:spcPct val="100000"/>
              </a:lnSpc>
              <a:spcBef>
                <a:spcPts val="500"/>
              </a:spcBef>
              <a:spcAft>
                <a:spcPts val="500"/>
              </a:spcAft>
              <a:buClr>
                <a:srgbClr val="109648"/>
              </a:buClr>
              <a:buFont typeface="Wingdings" panose="05000000000000000000" pitchFamily="2" charset="2"/>
              <a:buChar char="§"/>
            </a:pPr>
            <a:r>
              <a:rPr lang="en-GB" sz="2000" dirty="0"/>
              <a:t>Erros de tratamento de dados (dados perdidos, ficheiros perdidos, ficheiros errados)</a:t>
            </a:r>
          </a:p>
          <a:p>
            <a:pPr>
              <a:lnSpc>
                <a:spcPct val="100000"/>
              </a:lnSpc>
              <a:spcBef>
                <a:spcPts val="500"/>
              </a:spcBef>
              <a:spcAft>
                <a:spcPts val="500"/>
              </a:spcAft>
              <a:buClr>
                <a:srgbClr val="109648"/>
              </a:buClr>
              <a:buFont typeface="Wingdings" panose="05000000000000000000" pitchFamily="2" charset="2"/>
              <a:buChar char="§"/>
            </a:pPr>
            <a:r>
              <a:rPr lang="en-GB" sz="2000" dirty="0"/>
              <a:t>Nos vários sistemas, a mesma variável pode ser codificada de forma diferente (por exemplo, "Sim" é codificado como "Y" num sistema e como "1" noutro)</a:t>
            </a:r>
            <a:endParaRPr lang="en-US" sz="2000" dirty="0"/>
          </a:p>
        </p:txBody>
      </p:sp>
      <p:sp>
        <p:nvSpPr>
          <p:cNvPr id="2" name="Title 17">
            <a:extLst>
              <a:ext uri="{FF2B5EF4-FFF2-40B4-BE49-F238E27FC236}">
                <a16:creationId xmlns:a16="http://schemas.microsoft.com/office/drawing/2014/main" id="{6B229961-355C-B25F-5A26-FB06EDA00E3F}"/>
              </a:ext>
            </a:extLst>
          </p:cNvPr>
          <p:cNvSpPr txBox="1">
            <a:spLocks/>
          </p:cNvSpPr>
          <p:nvPr/>
        </p:nvSpPr>
        <p:spPr>
          <a:xfrm>
            <a:off x="838200" y="457200"/>
            <a:ext cx="10515600" cy="8001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err="1">
                <a:ea typeface="ＭＳ Ｐゴシック" pitchFamily="34" charset="-128"/>
              </a:rPr>
              <a:t>Causas</a:t>
            </a:r>
            <a:r>
              <a:rPr lang="en-US" dirty="0">
                <a:ea typeface="ＭＳ Ｐゴシック" pitchFamily="34" charset="-128"/>
              </a:rPr>
              <a:t> da </a:t>
            </a:r>
            <a:r>
              <a:rPr lang="en-US" dirty="0" err="1">
                <a:ea typeface="ＭＳ Ｐゴシック" pitchFamily="34" charset="-128"/>
              </a:rPr>
              <a:t>má</a:t>
            </a:r>
            <a:r>
              <a:rPr lang="en-US" dirty="0">
                <a:ea typeface="ＭＳ Ｐゴシック" pitchFamily="34" charset="-128"/>
              </a:rPr>
              <a:t> </a:t>
            </a:r>
            <a:r>
              <a:rPr lang="en-US" dirty="0" err="1">
                <a:ea typeface="ＭＳ Ｐゴシック" pitchFamily="34" charset="-128"/>
              </a:rPr>
              <a:t>qualidade</a:t>
            </a:r>
            <a:r>
              <a:rPr lang="en-US" dirty="0">
                <a:ea typeface="ＭＳ Ｐゴシック" pitchFamily="34" charset="-128"/>
              </a:rPr>
              <a:t> dos dados</a:t>
            </a:r>
            <a:endParaRPr lang="en-US" dirty="0"/>
          </a:p>
        </p:txBody>
      </p:sp>
    </p:spTree>
    <p:extLst>
      <p:ext uri="{BB962C8B-B14F-4D97-AF65-F5344CB8AC3E}">
        <p14:creationId xmlns:p14="http://schemas.microsoft.com/office/powerpoint/2010/main" val="3742121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pitchFamily="34" charset="-128"/>
              </a:rPr>
              <a:t>Impacto da </a:t>
            </a:r>
            <a:r>
              <a:rPr lang="en-US" dirty="0" err="1">
                <a:ea typeface="ＭＳ Ｐゴシック" pitchFamily="34" charset="-128"/>
              </a:rPr>
              <a:t>má</a:t>
            </a:r>
            <a:r>
              <a:rPr lang="en-US" dirty="0">
                <a:ea typeface="ＭＳ Ｐゴシック" pitchFamily="34" charset="-128"/>
              </a:rPr>
              <a:t> </a:t>
            </a:r>
            <a:r>
              <a:rPr lang="en-US" dirty="0" err="1">
                <a:ea typeface="ＭＳ Ｐゴシック" pitchFamily="34" charset="-128"/>
              </a:rPr>
              <a:t>qualidade</a:t>
            </a:r>
            <a:r>
              <a:rPr lang="en-US" dirty="0">
                <a:ea typeface="ＭＳ Ｐゴシック" pitchFamily="34" charset="-128"/>
              </a:rPr>
              <a:t> dos dados </a:t>
            </a:r>
            <a:br>
              <a:rPr lang="en-US" dirty="0">
                <a:ea typeface="ＭＳ Ｐゴシック" pitchFamily="34" charset="-128"/>
              </a:rPr>
            </a:br>
            <a:r>
              <a:rPr lang="en-US" dirty="0">
                <a:ea typeface="ＭＳ Ｐゴシック" pitchFamily="34" charset="-128"/>
              </a:rPr>
              <a:t>de </a:t>
            </a:r>
            <a:r>
              <a:rPr lang="en-US" dirty="0" err="1">
                <a:ea typeface="ＭＳ Ｐゴシック" pitchFamily="34" charset="-128"/>
              </a:rPr>
              <a:t>vigilância</a:t>
            </a:r>
            <a:endParaRPr lang="en-US" dirty="0"/>
          </a:p>
        </p:txBody>
      </p:sp>
      <p:sp>
        <p:nvSpPr>
          <p:cNvPr id="10" name="Rectangle: Rounded Corners 9">
            <a:extLst>
              <a:ext uri="{FF2B5EF4-FFF2-40B4-BE49-F238E27FC236}">
                <a16:creationId xmlns:a16="http://schemas.microsoft.com/office/drawing/2014/main" id="{D624770B-E8A6-4FB9-19D2-A72F886FAA92}"/>
              </a:ext>
            </a:extLst>
          </p:cNvPr>
          <p:cNvSpPr/>
          <p:nvPr/>
        </p:nvSpPr>
        <p:spPr bwMode="auto">
          <a:xfrm>
            <a:off x="838199" y="1502913"/>
            <a:ext cx="10395858" cy="2621994"/>
          </a:xfrm>
          <a:prstGeom prst="roundRect">
            <a:avLst/>
          </a:prstGeom>
          <a:solidFill>
            <a:schemeClr val="bg1"/>
          </a:solidFill>
          <a:ln w="88900" cap="flat" cmpd="sng" algn="ctr">
            <a:solidFill>
              <a:srgbClr val="00953A"/>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algn="ctr"/>
            <a:r>
              <a:rPr lang="en-US" sz="2800" dirty="0">
                <a:latin typeface="Arial" panose="020B0604020202020204" pitchFamily="34" charset="0"/>
              </a:rPr>
              <a:t>Imagem distorcida da ocorrência da doença</a:t>
            </a:r>
          </a:p>
          <a:p>
            <a:pPr marL="800100" lvl="1" indent="-342900">
              <a:buFont typeface="Arial" panose="020B0604020202020204" pitchFamily="34" charset="0"/>
              <a:buChar char="•"/>
            </a:pPr>
            <a:r>
              <a:rPr lang="en-US" sz="2400" dirty="0">
                <a:latin typeface="Arial" panose="020B0604020202020204" pitchFamily="34" charset="0"/>
              </a:rPr>
              <a:t>Doenças de importância para a saúde pública ou a saúde animal não detectadas</a:t>
            </a:r>
          </a:p>
          <a:p>
            <a:pPr marL="800100" lvl="1" indent="-342900">
              <a:buFont typeface="Arial" panose="020B0604020202020204" pitchFamily="34" charset="0"/>
              <a:buChar char="•"/>
            </a:pPr>
            <a:r>
              <a:rPr lang="en-US" sz="2400" dirty="0">
                <a:latin typeface="Arial" panose="020B0604020202020204" pitchFamily="34" charset="0"/>
              </a:rPr>
              <a:t>Surtos não detectados</a:t>
            </a:r>
          </a:p>
          <a:p>
            <a:pPr marL="800100" lvl="1" indent="-342900">
              <a:buFont typeface="Arial" panose="020B0604020202020204" pitchFamily="34" charset="0"/>
              <a:buChar char="•"/>
            </a:pPr>
            <a:r>
              <a:rPr lang="en-US" sz="2400" dirty="0">
                <a:latin typeface="Arial" panose="020B0604020202020204" pitchFamily="34" charset="0"/>
              </a:rPr>
              <a:t>Recursos mal orientados</a:t>
            </a:r>
          </a:p>
          <a:p>
            <a:pPr marL="800100" lvl="1" indent="-342900">
              <a:buFont typeface="Arial" panose="020B0604020202020204" pitchFamily="34" charset="0"/>
              <a:buChar char="•"/>
            </a:pPr>
            <a:r>
              <a:rPr lang="en-US" sz="2400" dirty="0">
                <a:latin typeface="Arial" panose="020B0604020202020204" pitchFamily="34" charset="0"/>
              </a:rPr>
              <a:t>Redução do pedido de recursos</a:t>
            </a:r>
          </a:p>
        </p:txBody>
      </p:sp>
      <p:sp>
        <p:nvSpPr>
          <p:cNvPr id="11" name="Rectangle: Rounded Corners 10">
            <a:extLst>
              <a:ext uri="{FF2B5EF4-FFF2-40B4-BE49-F238E27FC236}">
                <a16:creationId xmlns:a16="http://schemas.microsoft.com/office/drawing/2014/main" id="{950BA3FC-DA44-A3F2-4EBA-273E24388903}"/>
              </a:ext>
            </a:extLst>
          </p:cNvPr>
          <p:cNvSpPr/>
          <p:nvPr/>
        </p:nvSpPr>
        <p:spPr bwMode="auto">
          <a:xfrm>
            <a:off x="838199" y="4370521"/>
            <a:ext cx="10515600" cy="510778"/>
          </a:xfrm>
          <a:prstGeom prst="roundRect">
            <a:avLst/>
          </a:prstGeom>
          <a:solidFill>
            <a:schemeClr val="bg1"/>
          </a:solidFill>
          <a:ln w="88900" cap="flat" cmpd="sng" algn="ctr">
            <a:solidFill>
              <a:srgbClr val="F7941D"/>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algn="ctr"/>
            <a:r>
              <a:rPr lang="en-US" sz="2400" dirty="0">
                <a:latin typeface="Arial" panose="020B0604020202020204" pitchFamily="34" charset="0"/>
              </a:rPr>
              <a:t>Controle e avaliação inadequados da eficácia do programa </a:t>
            </a:r>
          </a:p>
        </p:txBody>
      </p:sp>
      <p:sp>
        <p:nvSpPr>
          <p:cNvPr id="12" name="Rectangle: Rounded Corners 11">
            <a:extLst>
              <a:ext uri="{FF2B5EF4-FFF2-40B4-BE49-F238E27FC236}">
                <a16:creationId xmlns:a16="http://schemas.microsoft.com/office/drawing/2014/main" id="{5FEE8A9E-15F8-F38A-1E84-758D1C35BF06}"/>
              </a:ext>
            </a:extLst>
          </p:cNvPr>
          <p:cNvSpPr/>
          <p:nvPr/>
        </p:nvSpPr>
        <p:spPr bwMode="auto">
          <a:xfrm>
            <a:off x="898071" y="5323007"/>
            <a:ext cx="10395858" cy="510778"/>
          </a:xfrm>
          <a:prstGeom prst="roundRect">
            <a:avLst/>
          </a:prstGeom>
          <a:solidFill>
            <a:schemeClr val="bg1"/>
          </a:solidFill>
          <a:ln w="88900" cap="flat" cmpd="sng" algn="ctr">
            <a:solidFill>
              <a:srgbClr val="0065A4"/>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algn="ctr"/>
            <a:r>
              <a:rPr lang="en-US" sz="2400" dirty="0">
                <a:latin typeface="Arial" panose="020B0604020202020204" pitchFamily="34" charset="0"/>
              </a:rPr>
              <a:t>Confiança e apoio reduzidos</a:t>
            </a:r>
          </a:p>
        </p:txBody>
      </p:sp>
    </p:spTree>
    <p:extLst>
      <p:ext uri="{BB962C8B-B14F-4D97-AF65-F5344CB8AC3E}">
        <p14:creationId xmlns:p14="http://schemas.microsoft.com/office/powerpoint/2010/main" val="36311389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13AEB61-C508-D86C-E35D-B2F5FFE0B2A3}"/>
              </a:ext>
            </a:extLst>
          </p:cNvPr>
          <p:cNvSpPr>
            <a:spLocks noGrp="1"/>
          </p:cNvSpPr>
          <p:nvPr>
            <p:ph type="title"/>
          </p:nvPr>
        </p:nvSpPr>
        <p:spPr>
          <a:xfrm>
            <a:off x="838200" y="0"/>
            <a:ext cx="9752215" cy="1257300"/>
          </a:xfrm>
        </p:spPr>
        <p:txBody>
          <a:bodyPr/>
          <a:lstStyle/>
          <a:p>
            <a:r>
              <a:rPr lang="en-US" dirty="0"/>
              <a:t>Razões para uma </a:t>
            </a:r>
            <a:r>
              <a:rPr lang="en-US" dirty="0" err="1"/>
              <a:t>má</a:t>
            </a:r>
            <a:r>
              <a:rPr lang="en-US" dirty="0"/>
              <a:t> </a:t>
            </a:r>
            <a:r>
              <a:rPr lang="en-US" dirty="0" err="1"/>
              <a:t>qualidade</a:t>
            </a:r>
            <a:r>
              <a:rPr lang="en-US" dirty="0"/>
              <a:t> </a:t>
            </a:r>
            <a:br>
              <a:rPr lang="en-US" dirty="0"/>
            </a:br>
            <a:r>
              <a:rPr lang="en-US" dirty="0"/>
              <a:t>dos dados</a:t>
            </a:r>
          </a:p>
        </p:txBody>
      </p:sp>
      <p:sp>
        <p:nvSpPr>
          <p:cNvPr id="7" name="TextBox 6">
            <a:extLst>
              <a:ext uri="{FF2B5EF4-FFF2-40B4-BE49-F238E27FC236}">
                <a16:creationId xmlns:a16="http://schemas.microsoft.com/office/drawing/2014/main" id="{0077F645-15EA-6A0F-F695-BEDDB65F0234}"/>
              </a:ext>
            </a:extLst>
          </p:cNvPr>
          <p:cNvSpPr txBox="1"/>
          <p:nvPr/>
        </p:nvSpPr>
        <p:spPr>
          <a:xfrm>
            <a:off x="2072244" y="1703239"/>
            <a:ext cx="8047512" cy="954107"/>
          </a:xfrm>
          <a:prstGeom prst="rect">
            <a:avLst/>
          </a:prstGeom>
          <a:noFill/>
        </p:spPr>
        <p:txBody>
          <a:bodyPr wrap="square" rtlCol="0">
            <a:spAutoFit/>
          </a:bodyPr>
          <a:lstStyle/>
          <a:p>
            <a:pPr algn="ctr"/>
            <a:r>
              <a:rPr lang="en-US" sz="2800" dirty="0">
                <a:solidFill>
                  <a:srgbClr val="000000"/>
                </a:solidFill>
                <a:latin typeface="+mn-lt"/>
              </a:rPr>
              <a:t>Com base na sua experiência, quais </a:t>
            </a:r>
            <a:r>
              <a:rPr lang="en-US" sz="2800" dirty="0" err="1">
                <a:solidFill>
                  <a:srgbClr val="000000"/>
                </a:solidFill>
                <a:latin typeface="+mn-lt"/>
              </a:rPr>
              <a:t>são</a:t>
            </a:r>
            <a:r>
              <a:rPr lang="en-US" sz="2800" dirty="0">
                <a:solidFill>
                  <a:srgbClr val="000000"/>
                </a:solidFill>
                <a:latin typeface="+mn-lt"/>
              </a:rPr>
              <a:t> </a:t>
            </a:r>
            <a:r>
              <a:rPr lang="en-US" sz="2800" dirty="0">
                <a:solidFill>
                  <a:srgbClr val="000000"/>
                </a:solidFill>
              </a:rPr>
              <a:t>as</a:t>
            </a:r>
            <a:r>
              <a:rPr lang="en-US" sz="2800" dirty="0">
                <a:solidFill>
                  <a:srgbClr val="000000"/>
                </a:solidFill>
                <a:latin typeface="+mn-lt"/>
              </a:rPr>
              <a:t> razões para uma má qualidade dos dados?</a:t>
            </a:r>
          </a:p>
        </p:txBody>
      </p:sp>
      <p:pic>
        <p:nvPicPr>
          <p:cNvPr id="1028" name="Picture 4">
            <a:extLst>
              <a:ext uri="{FF2B5EF4-FFF2-40B4-BE49-F238E27FC236}">
                <a16:creationId xmlns:a16="http://schemas.microsoft.com/office/drawing/2014/main" id="{84B0A79A-68F5-6B06-0149-A58CE0FC4B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92068" y="2904196"/>
            <a:ext cx="5607864" cy="314841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34308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55C58292-DB90-8CD4-81E9-B10DDABA4B0C}"/>
              </a:ext>
            </a:extLst>
          </p:cNvPr>
          <p:cNvSpPr>
            <a:spLocks noGrp="1"/>
          </p:cNvSpPr>
          <p:nvPr>
            <p:ph type="title"/>
          </p:nvPr>
        </p:nvSpPr>
        <p:spPr>
          <a:xfrm>
            <a:off x="838200" y="0"/>
            <a:ext cx="9752215" cy="1247775"/>
          </a:xfrm>
        </p:spPr>
        <p:txBody>
          <a:bodyPr/>
          <a:lstStyle/>
          <a:p>
            <a:r>
              <a:rPr kumimoji="0" lang="en-US" b="0" i="0" u="none" strike="noStrike" kern="1200" cap="none" spc="0" normalizeH="0" baseline="0" noProof="0" dirty="0">
                <a:ln>
                  <a:noFill/>
                </a:ln>
                <a:solidFill>
                  <a:sysClr val="windowText" lastClr="000000"/>
                </a:solidFill>
                <a:effectLst/>
                <a:uLnTx/>
                <a:uFillTx/>
                <a:latin typeface="Franklin Gothic Medium"/>
                <a:ea typeface="+mj-ea"/>
                <a:cs typeface="+mj-cs"/>
              </a:rPr>
              <a:t>Razões para uma </a:t>
            </a:r>
            <a:r>
              <a:rPr kumimoji="0" lang="en-US" b="0" i="0" u="none" strike="noStrike" kern="1200" cap="none" spc="0" normalizeH="0" baseline="0" noProof="0" dirty="0" err="1">
                <a:ln>
                  <a:noFill/>
                </a:ln>
                <a:solidFill>
                  <a:sysClr val="windowText" lastClr="000000"/>
                </a:solidFill>
                <a:effectLst/>
                <a:uLnTx/>
                <a:uFillTx/>
                <a:latin typeface="Franklin Gothic Medium"/>
                <a:ea typeface="+mj-ea"/>
                <a:cs typeface="+mj-cs"/>
              </a:rPr>
              <a:t>má</a:t>
            </a:r>
            <a:r>
              <a:rPr kumimoji="0" lang="en-US" b="0" i="0" u="none" strike="noStrike" kern="1200" cap="none" spc="0" normalizeH="0" baseline="0" noProof="0" dirty="0">
                <a:ln>
                  <a:noFill/>
                </a:ln>
                <a:solidFill>
                  <a:sysClr val="windowText" lastClr="000000"/>
                </a:solidFill>
                <a:effectLst/>
                <a:uLnTx/>
                <a:uFillTx/>
                <a:latin typeface="Franklin Gothic Medium"/>
                <a:ea typeface="+mj-ea"/>
                <a:cs typeface="+mj-cs"/>
              </a:rPr>
              <a:t> </a:t>
            </a:r>
            <a:r>
              <a:rPr lang="en-US" dirty="0">
                <a:solidFill>
                  <a:sysClr val="windowText" lastClr="000000"/>
                </a:solidFill>
                <a:latin typeface="Franklin Gothic Medium"/>
              </a:rPr>
              <a:t>q</a:t>
            </a:r>
            <a:r>
              <a:rPr kumimoji="0" lang="en-US" b="0" i="0" u="none" strike="noStrike" kern="1200" cap="none" spc="0" normalizeH="0" baseline="0" noProof="0" dirty="0" err="1">
                <a:ln>
                  <a:noFill/>
                </a:ln>
                <a:solidFill>
                  <a:sysClr val="windowText" lastClr="000000"/>
                </a:solidFill>
                <a:effectLst/>
                <a:uLnTx/>
                <a:uFillTx/>
                <a:latin typeface="Franklin Gothic Medium"/>
                <a:ea typeface="+mj-ea"/>
                <a:cs typeface="+mj-cs"/>
              </a:rPr>
              <a:t>ualidade</a:t>
            </a:r>
            <a:r>
              <a:rPr kumimoji="0" lang="en-US" b="0" i="0" u="none" strike="noStrike" kern="1200" cap="none" spc="0" normalizeH="0" baseline="0" noProof="0" dirty="0">
                <a:ln>
                  <a:noFill/>
                </a:ln>
                <a:solidFill>
                  <a:sysClr val="windowText" lastClr="000000"/>
                </a:solidFill>
                <a:effectLst/>
                <a:uLnTx/>
                <a:uFillTx/>
                <a:latin typeface="Franklin Gothic Medium"/>
                <a:ea typeface="+mj-ea"/>
                <a:cs typeface="+mj-cs"/>
              </a:rPr>
              <a:t> dos dados </a:t>
            </a:r>
            <a:r>
              <a:rPr kumimoji="0" lang="en-US" b="0" i="0" u="none" strike="noStrike" kern="1200" cap="none" spc="0" normalizeH="0" baseline="0" noProof="0" dirty="0" err="1">
                <a:ln>
                  <a:noFill/>
                </a:ln>
                <a:solidFill>
                  <a:sysClr val="windowText" lastClr="000000"/>
                </a:solidFill>
                <a:effectLst/>
                <a:uLnTx/>
                <a:uFillTx/>
                <a:latin typeface="Franklin Gothic Medium"/>
                <a:ea typeface="+mj-ea"/>
                <a:cs typeface="+mj-cs"/>
              </a:rPr>
              <a:t>resposta</a:t>
            </a:r>
            <a:endParaRPr lang="en-US" dirty="0"/>
          </a:p>
        </p:txBody>
      </p:sp>
      <p:sp>
        <p:nvSpPr>
          <p:cNvPr id="10" name="Content Placeholder 9">
            <a:extLst>
              <a:ext uri="{FF2B5EF4-FFF2-40B4-BE49-F238E27FC236}">
                <a16:creationId xmlns:a16="http://schemas.microsoft.com/office/drawing/2014/main" id="{E808FF33-8AA7-3D71-4DA7-D0E9A29293CF}"/>
              </a:ext>
            </a:extLst>
          </p:cNvPr>
          <p:cNvSpPr>
            <a:spLocks noGrp="1"/>
          </p:cNvSpPr>
          <p:nvPr>
            <p:ph sz="half" idx="2"/>
          </p:nvPr>
        </p:nvSpPr>
        <p:spPr>
          <a:xfrm>
            <a:off x="838200" y="1478857"/>
            <a:ext cx="10660380" cy="4639309"/>
          </a:xfrm>
        </p:spPr>
        <p:txBody>
          <a:bodyPr anchor="ctr"/>
          <a:lstStyle/>
          <a:p>
            <a:pPr marR="0" lvl="0">
              <a:lnSpc>
                <a:spcPct val="115000"/>
              </a:lnSpc>
              <a:spcBef>
                <a:spcPts val="0"/>
              </a:spcBef>
              <a:spcAft>
                <a:spcPts val="0"/>
              </a:spcAft>
            </a:pPr>
            <a:r>
              <a:rPr lang="en-US" sz="2800" dirty="0">
                <a:effectLst/>
                <a:latin typeface="Arial" panose="020B0604020202020204" pitchFamily="34" charset="0"/>
                <a:ea typeface="Times New Roman" panose="02020603050405020304" pitchFamily="18" charset="0"/>
              </a:rPr>
              <a:t>Formação inadequada</a:t>
            </a:r>
          </a:p>
          <a:p>
            <a:pPr marR="0" lvl="0">
              <a:lnSpc>
                <a:spcPct val="115000"/>
              </a:lnSpc>
              <a:spcBef>
                <a:spcPts val="0"/>
              </a:spcBef>
              <a:spcAft>
                <a:spcPts val="0"/>
              </a:spcAft>
            </a:pPr>
            <a:r>
              <a:rPr lang="en-US" sz="2800" dirty="0">
                <a:effectLst/>
                <a:latin typeface="Arial" panose="020B0604020202020204" pitchFamily="34" charset="0"/>
                <a:ea typeface="Times New Roman" panose="02020603050405020304" pitchFamily="18" charset="0"/>
              </a:rPr>
              <a:t>Supervisão deficiente</a:t>
            </a:r>
          </a:p>
          <a:p>
            <a:pPr marR="0" lvl="0">
              <a:lnSpc>
                <a:spcPct val="115000"/>
              </a:lnSpc>
              <a:spcBef>
                <a:spcPts val="0"/>
              </a:spcBef>
              <a:spcAft>
                <a:spcPts val="0"/>
              </a:spcAft>
            </a:pPr>
            <a:r>
              <a:rPr lang="en-US" sz="2800" dirty="0">
                <a:effectLst/>
                <a:latin typeface="Arial" panose="020B0604020202020204" pitchFamily="34" charset="0"/>
                <a:ea typeface="Times New Roman" panose="02020603050405020304" pitchFamily="18" charset="0"/>
              </a:rPr>
              <a:t>Trabalhadores desmotivados ou com excesso de trabalho</a:t>
            </a:r>
          </a:p>
          <a:p>
            <a:pPr marR="0" lvl="0">
              <a:lnSpc>
                <a:spcPct val="115000"/>
              </a:lnSpc>
              <a:spcBef>
                <a:spcPts val="0"/>
              </a:spcBef>
              <a:spcAft>
                <a:spcPts val="0"/>
              </a:spcAft>
            </a:pPr>
            <a:r>
              <a:rPr lang="en-US" sz="2800" dirty="0" err="1">
                <a:effectLst/>
                <a:latin typeface="Arial" panose="020B0604020202020204" pitchFamily="34" charset="0"/>
                <a:ea typeface="Times New Roman" panose="02020603050405020304" pitchFamily="18" charset="0"/>
              </a:rPr>
              <a:t>Registros</a:t>
            </a:r>
            <a:r>
              <a:rPr lang="en-US" sz="2800" dirty="0">
                <a:effectLst/>
                <a:latin typeface="Arial" panose="020B0604020202020204" pitchFamily="34" charset="0"/>
                <a:ea typeface="Times New Roman" panose="02020603050405020304" pitchFamily="18" charset="0"/>
              </a:rPr>
              <a:t> e fichas médicas mal conservados </a:t>
            </a:r>
          </a:p>
          <a:p>
            <a:pPr marR="0" lvl="0">
              <a:lnSpc>
                <a:spcPct val="115000"/>
              </a:lnSpc>
              <a:spcBef>
                <a:spcPts val="0"/>
              </a:spcBef>
              <a:spcAft>
                <a:spcPts val="0"/>
              </a:spcAft>
            </a:pPr>
            <a:r>
              <a:rPr lang="en-US" sz="2800" dirty="0">
                <a:effectLst/>
                <a:latin typeface="Arial" panose="020B0604020202020204" pitchFamily="34" charset="0"/>
                <a:ea typeface="Times New Roman" panose="02020603050405020304" pitchFamily="18" charset="0"/>
              </a:rPr>
              <a:t>Falta de formulários de notificação corretos </a:t>
            </a:r>
            <a:r>
              <a:rPr lang="en-US" sz="2800" dirty="0" err="1">
                <a:effectLst/>
                <a:latin typeface="Arial" panose="020B0604020202020204" pitchFamily="34" charset="0"/>
                <a:ea typeface="Times New Roman" panose="02020603050405020304" pitchFamily="18" charset="0"/>
              </a:rPr>
              <a:t>ou</a:t>
            </a:r>
            <a:r>
              <a:rPr lang="en-US" sz="2800" dirty="0">
                <a:effectLst/>
                <a:latin typeface="Arial" panose="020B0604020202020204" pitchFamily="34" charset="0"/>
                <a:ea typeface="Times New Roman" panose="02020603050405020304" pitchFamily="18" charset="0"/>
              </a:rPr>
              <a:t> </a:t>
            </a:r>
            <a:br>
              <a:rPr lang="en-US" sz="2800" dirty="0">
                <a:effectLst/>
                <a:latin typeface="Arial" panose="020B0604020202020204" pitchFamily="34" charset="0"/>
                <a:ea typeface="Times New Roman" panose="02020603050405020304" pitchFamily="18" charset="0"/>
              </a:rPr>
            </a:br>
            <a:r>
              <a:rPr lang="en-US" sz="2800" dirty="0" err="1">
                <a:effectLst/>
                <a:latin typeface="Arial" panose="020B0604020202020204" pitchFamily="34" charset="0"/>
                <a:ea typeface="Times New Roman" panose="02020603050405020304" pitchFamily="18" charset="0"/>
              </a:rPr>
              <a:t>fornecimentos</a:t>
            </a:r>
            <a:r>
              <a:rPr lang="en-US" sz="2800" dirty="0">
                <a:effectLst/>
                <a:latin typeface="Arial" panose="020B0604020202020204" pitchFamily="34" charset="0"/>
                <a:ea typeface="Times New Roman" panose="02020603050405020304" pitchFamily="18" charset="0"/>
              </a:rPr>
              <a:t> inadequados </a:t>
            </a:r>
          </a:p>
          <a:p>
            <a:pPr marR="0" lvl="0">
              <a:lnSpc>
                <a:spcPct val="115000"/>
              </a:lnSpc>
              <a:spcBef>
                <a:spcPts val="0"/>
              </a:spcBef>
              <a:spcAft>
                <a:spcPts val="0"/>
              </a:spcAft>
            </a:pPr>
            <a:r>
              <a:rPr lang="en-US" sz="2800" dirty="0">
                <a:effectLst/>
                <a:latin typeface="Arial" panose="020B0604020202020204" pitchFamily="34" charset="0"/>
                <a:ea typeface="Times New Roman" panose="02020603050405020304" pitchFamily="18" charset="0"/>
              </a:rPr>
              <a:t>Diferenças étnicas, linguísticas ou culturais</a:t>
            </a:r>
          </a:p>
          <a:p>
            <a:pPr marR="0" lvl="0">
              <a:lnSpc>
                <a:spcPct val="115000"/>
              </a:lnSpc>
              <a:spcBef>
                <a:spcPts val="0"/>
              </a:spcBef>
              <a:spcAft>
                <a:spcPts val="1200"/>
              </a:spcAft>
            </a:pPr>
            <a:r>
              <a:rPr lang="en-US" sz="2800" dirty="0">
                <a:effectLst/>
                <a:latin typeface="Arial" panose="020B0604020202020204" pitchFamily="34" charset="0"/>
              </a:rPr>
              <a:t>Formulários de comunicação em papel </a:t>
            </a:r>
            <a:r>
              <a:rPr lang="en-US" sz="2800" dirty="0" err="1">
                <a:effectLst/>
                <a:latin typeface="Arial" panose="020B0604020202020204" pitchFamily="34" charset="0"/>
              </a:rPr>
              <a:t>ou</a:t>
            </a:r>
            <a:r>
              <a:rPr lang="en-US" sz="2800" dirty="0">
                <a:effectLst/>
                <a:latin typeface="Arial" panose="020B0604020202020204" pitchFamily="34" charset="0"/>
              </a:rPr>
              <a:t> </a:t>
            </a:r>
            <a:r>
              <a:rPr lang="en-US" sz="2800" dirty="0" err="1">
                <a:effectLst/>
                <a:latin typeface="Arial" panose="020B0604020202020204" pitchFamily="34" charset="0"/>
              </a:rPr>
              <a:t>electrônicos</a:t>
            </a:r>
            <a:r>
              <a:rPr lang="en-US" sz="2800" dirty="0">
                <a:effectLst/>
                <a:latin typeface="Arial" panose="020B0604020202020204" pitchFamily="34" charset="0"/>
              </a:rPr>
              <a:t> confusos</a:t>
            </a:r>
            <a:endParaRPr lang="en-US" sz="2800" dirty="0">
              <a:effectLst/>
              <a:latin typeface="Arial" panose="020B0604020202020204" pitchFamily="34" charset="0"/>
              <a:ea typeface="Times New Roman" panose="02020603050405020304" pitchFamily="18" charset="0"/>
            </a:endParaRPr>
          </a:p>
          <a:p>
            <a:pPr marL="0" indent="0">
              <a:buNone/>
            </a:pPr>
            <a:endParaRPr lang="en-US" dirty="0"/>
          </a:p>
        </p:txBody>
      </p:sp>
    </p:spTree>
    <p:extLst>
      <p:ext uri="{BB962C8B-B14F-4D97-AF65-F5344CB8AC3E}">
        <p14:creationId xmlns:p14="http://schemas.microsoft.com/office/powerpoint/2010/main" val="34386634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0515600" cy="1257300"/>
          </a:xfrm>
        </p:spPr>
        <p:txBody>
          <a:bodyPr/>
          <a:lstStyle/>
          <a:p>
            <a:r>
              <a:rPr lang="en-US" dirty="0">
                <a:latin typeface="Franklin Gothic Medium"/>
              </a:rPr>
              <a:t>Passos para </a:t>
            </a:r>
            <a:r>
              <a:rPr lang="en-US" dirty="0" err="1">
                <a:latin typeface="Franklin Gothic Medium"/>
              </a:rPr>
              <a:t>promover</a:t>
            </a:r>
            <a:r>
              <a:rPr lang="en-US" dirty="0">
                <a:latin typeface="Franklin Gothic Medium"/>
              </a:rPr>
              <a:t> a </a:t>
            </a:r>
            <a:r>
              <a:rPr lang="es-ES" dirty="0">
                <a:latin typeface="Franklin Gothic Medium"/>
              </a:rPr>
              <a:t>boa </a:t>
            </a:r>
            <a:r>
              <a:rPr lang="en-US" dirty="0" err="1">
                <a:latin typeface="Franklin Gothic Medium"/>
              </a:rPr>
              <a:t>qualidade</a:t>
            </a:r>
            <a:r>
              <a:rPr lang="en-US" dirty="0">
                <a:latin typeface="Franklin Gothic Medium"/>
              </a:rPr>
              <a:t> </a:t>
            </a:r>
            <a:br>
              <a:rPr lang="en-US" dirty="0">
                <a:latin typeface="Franklin Gothic Medium"/>
              </a:rPr>
            </a:br>
            <a:r>
              <a:rPr lang="es-ES" dirty="0">
                <a:latin typeface="Franklin Gothic Medium"/>
              </a:rPr>
              <a:t>dos dados</a:t>
            </a:r>
          </a:p>
        </p:txBody>
      </p:sp>
      <p:sp>
        <p:nvSpPr>
          <p:cNvPr id="6" name="TextBox 5">
            <a:extLst>
              <a:ext uri="{FF2B5EF4-FFF2-40B4-BE49-F238E27FC236}">
                <a16:creationId xmlns:a16="http://schemas.microsoft.com/office/drawing/2014/main" id="{61F78EF3-25D4-E735-83EC-A4B09C39E2AD}"/>
              </a:ext>
            </a:extLst>
          </p:cNvPr>
          <p:cNvSpPr txBox="1"/>
          <p:nvPr/>
        </p:nvSpPr>
        <p:spPr>
          <a:xfrm>
            <a:off x="692532" y="2304155"/>
            <a:ext cx="3427968" cy="1200329"/>
          </a:xfrm>
          <a:prstGeom prst="rect">
            <a:avLst/>
          </a:prstGeom>
          <a:noFill/>
          <a:ln w="57150">
            <a:solidFill>
              <a:srgbClr val="00953A"/>
            </a:solidFill>
          </a:ln>
        </p:spPr>
        <p:txBody>
          <a:bodyPr wrap="square" rtlCol="0" anchor="ctr">
            <a:spAutoFit/>
          </a:bodyPr>
          <a:lstStyle/>
          <a:p>
            <a:pPr algn="ctr"/>
            <a:r>
              <a:rPr lang="en-US" sz="2400" dirty="0">
                <a:latin typeface="Arial" panose="020B0604020202020204" pitchFamily="34" charset="0"/>
              </a:rPr>
              <a:t>Utilizar formulários, procedimentos e termos normalizados</a:t>
            </a:r>
          </a:p>
        </p:txBody>
      </p:sp>
      <p:sp>
        <p:nvSpPr>
          <p:cNvPr id="7" name="TextBox 6">
            <a:extLst>
              <a:ext uri="{FF2B5EF4-FFF2-40B4-BE49-F238E27FC236}">
                <a16:creationId xmlns:a16="http://schemas.microsoft.com/office/drawing/2014/main" id="{DC08D139-D704-FD06-C241-EE8097D4897D}"/>
              </a:ext>
            </a:extLst>
          </p:cNvPr>
          <p:cNvSpPr txBox="1"/>
          <p:nvPr/>
        </p:nvSpPr>
        <p:spPr>
          <a:xfrm>
            <a:off x="4441107" y="1934824"/>
            <a:ext cx="3331291" cy="1938992"/>
          </a:xfrm>
          <a:prstGeom prst="rect">
            <a:avLst/>
          </a:prstGeom>
          <a:noFill/>
          <a:ln w="57150">
            <a:solidFill>
              <a:srgbClr val="00953A"/>
            </a:solidFill>
          </a:ln>
        </p:spPr>
        <p:txBody>
          <a:bodyPr wrap="square" rtlCol="0" anchor="ctr">
            <a:spAutoFit/>
          </a:bodyPr>
          <a:lstStyle/>
          <a:p>
            <a:pPr algn="ctr"/>
            <a:r>
              <a:rPr lang="en-US" sz="2400" dirty="0">
                <a:latin typeface="Arial" panose="020B0604020202020204" pitchFamily="34" charset="0"/>
              </a:rPr>
              <a:t>Assegurar os recursos </a:t>
            </a:r>
            <a:br>
              <a:rPr lang="en-US" sz="2400" dirty="0">
                <a:latin typeface="Arial" panose="020B0604020202020204" pitchFamily="34" charset="0"/>
              </a:rPr>
            </a:br>
            <a:r>
              <a:rPr lang="en-US" sz="2400" dirty="0">
                <a:latin typeface="Arial" panose="020B0604020202020204" pitchFamily="34" charset="0"/>
              </a:rPr>
              <a:t>para a transferência de dados (eletricidade, </a:t>
            </a:r>
            <a:br>
              <a:rPr lang="en-US" sz="2400" dirty="0">
                <a:latin typeface="Arial" panose="020B0604020202020204" pitchFamily="34" charset="0"/>
              </a:rPr>
            </a:br>
            <a:r>
              <a:rPr lang="en-US" sz="2400" dirty="0" err="1">
                <a:latin typeface="Arial" panose="020B0604020202020204" pitchFamily="34" charset="0"/>
              </a:rPr>
              <a:t>cartões</a:t>
            </a:r>
            <a:r>
              <a:rPr lang="en-US" sz="2400" dirty="0">
                <a:latin typeface="Arial" panose="020B0604020202020204" pitchFamily="34" charset="0"/>
              </a:rPr>
              <a:t> </a:t>
            </a:r>
            <a:r>
              <a:rPr lang="en-US" sz="2400" dirty="0" err="1">
                <a:latin typeface="Arial" panose="020B0604020202020204" pitchFamily="34" charset="0"/>
              </a:rPr>
              <a:t>telefônicos</a:t>
            </a:r>
            <a:r>
              <a:rPr lang="en-US" sz="2400" dirty="0">
                <a:latin typeface="Arial" panose="020B0604020202020204" pitchFamily="34" charset="0"/>
              </a:rPr>
              <a:t>, </a:t>
            </a:r>
            <a:br>
              <a:rPr lang="en-US" sz="2400" dirty="0">
                <a:latin typeface="Arial" panose="020B0604020202020204" pitchFamily="34" charset="0"/>
              </a:rPr>
            </a:br>
            <a:r>
              <a:rPr lang="en-US" sz="2400" dirty="0">
                <a:latin typeface="Arial" panose="020B0604020202020204" pitchFamily="34" charset="0"/>
              </a:rPr>
              <a:t>computador, Internet)</a:t>
            </a:r>
          </a:p>
        </p:txBody>
      </p:sp>
      <p:sp>
        <p:nvSpPr>
          <p:cNvPr id="8" name="TextBox 7">
            <a:extLst>
              <a:ext uri="{FF2B5EF4-FFF2-40B4-BE49-F238E27FC236}">
                <a16:creationId xmlns:a16="http://schemas.microsoft.com/office/drawing/2014/main" id="{2CF46443-82FA-8ACB-31E2-4A2E0AD85029}"/>
              </a:ext>
            </a:extLst>
          </p:cNvPr>
          <p:cNvSpPr txBox="1"/>
          <p:nvPr/>
        </p:nvSpPr>
        <p:spPr>
          <a:xfrm>
            <a:off x="8093005" y="2455494"/>
            <a:ext cx="3331290" cy="1200329"/>
          </a:xfrm>
          <a:prstGeom prst="rect">
            <a:avLst/>
          </a:prstGeom>
          <a:noFill/>
          <a:ln w="57150">
            <a:solidFill>
              <a:srgbClr val="00953A"/>
            </a:solidFill>
          </a:ln>
        </p:spPr>
        <p:txBody>
          <a:bodyPr wrap="square" rtlCol="0" anchor="ctr">
            <a:spAutoFit/>
          </a:bodyPr>
          <a:lstStyle/>
          <a:p>
            <a:pPr algn="ctr"/>
            <a:r>
              <a:rPr lang="en-US" sz="2400" dirty="0">
                <a:latin typeface="Arial" panose="020B0604020202020204" pitchFamily="34" charset="0"/>
              </a:rPr>
              <a:t>Fornecer diretrizes escritas a todos os locais de notificação</a:t>
            </a:r>
          </a:p>
        </p:txBody>
      </p:sp>
      <p:sp>
        <p:nvSpPr>
          <p:cNvPr id="9" name="TextBox 8">
            <a:extLst>
              <a:ext uri="{FF2B5EF4-FFF2-40B4-BE49-F238E27FC236}">
                <a16:creationId xmlns:a16="http://schemas.microsoft.com/office/drawing/2014/main" id="{2C1230DD-BD54-6B5D-3E13-3A24C70CA70E}"/>
              </a:ext>
            </a:extLst>
          </p:cNvPr>
          <p:cNvSpPr txBox="1"/>
          <p:nvPr/>
        </p:nvSpPr>
        <p:spPr>
          <a:xfrm>
            <a:off x="692532" y="3972417"/>
            <a:ext cx="3427968" cy="1569660"/>
          </a:xfrm>
          <a:prstGeom prst="rect">
            <a:avLst/>
          </a:prstGeom>
          <a:noFill/>
          <a:ln w="57150">
            <a:solidFill>
              <a:srgbClr val="00953A"/>
            </a:solidFill>
          </a:ln>
        </p:spPr>
        <p:txBody>
          <a:bodyPr wrap="square" rtlCol="0" anchor="ctr">
            <a:spAutoFit/>
          </a:bodyPr>
          <a:lstStyle/>
          <a:p>
            <a:pPr algn="ctr"/>
            <a:r>
              <a:rPr lang="en-GB" sz="2400" dirty="0">
                <a:latin typeface="Arial" panose="020B0604020202020204" pitchFamily="34" charset="0"/>
              </a:rPr>
              <a:t>Fornecer formação sobre a importância da vigilância e das práticas de vigilância </a:t>
            </a:r>
          </a:p>
        </p:txBody>
      </p:sp>
      <p:sp>
        <p:nvSpPr>
          <p:cNvPr id="10" name="TextBox 9">
            <a:extLst>
              <a:ext uri="{FF2B5EF4-FFF2-40B4-BE49-F238E27FC236}">
                <a16:creationId xmlns:a16="http://schemas.microsoft.com/office/drawing/2014/main" id="{013B3EF1-FEB7-4B9B-67B2-DCC47E2F1D9B}"/>
              </a:ext>
            </a:extLst>
          </p:cNvPr>
          <p:cNvSpPr txBox="1"/>
          <p:nvPr/>
        </p:nvSpPr>
        <p:spPr>
          <a:xfrm>
            <a:off x="4490095" y="4233771"/>
            <a:ext cx="3282303" cy="1560285"/>
          </a:xfrm>
          <a:prstGeom prst="rect">
            <a:avLst/>
          </a:prstGeom>
          <a:noFill/>
          <a:ln w="57150">
            <a:solidFill>
              <a:srgbClr val="00953A"/>
            </a:solidFill>
          </a:ln>
        </p:spPr>
        <p:txBody>
          <a:bodyPr wrap="square" rtlCol="0" anchor="ctr">
            <a:spAutoFit/>
          </a:bodyPr>
          <a:lstStyle/>
          <a:p>
            <a:pPr algn="ctr"/>
            <a:r>
              <a:rPr lang="en-US" sz="2400" dirty="0" err="1">
                <a:latin typeface="Arial" panose="020B0604020202020204" pitchFamily="34" charset="0"/>
              </a:rPr>
              <a:t>Efetuar</a:t>
            </a:r>
            <a:r>
              <a:rPr lang="en-US" sz="2400" dirty="0">
                <a:latin typeface="Arial" panose="020B0604020202020204" pitchFamily="34" charset="0"/>
              </a:rPr>
              <a:t> </a:t>
            </a:r>
            <a:r>
              <a:rPr lang="en-US" sz="2400" dirty="0" err="1">
                <a:latin typeface="Arial" panose="020B0604020202020204" pitchFamily="34" charset="0"/>
              </a:rPr>
              <a:t>controles</a:t>
            </a:r>
            <a:r>
              <a:rPr lang="en-US" sz="2400" dirty="0">
                <a:latin typeface="Arial" panose="020B0604020202020204" pitchFamily="34" charset="0"/>
              </a:rPr>
              <a:t> regulares da qualidade dos dados </a:t>
            </a:r>
            <a:br>
              <a:rPr lang="en-US" sz="2400" dirty="0">
                <a:latin typeface="Arial" panose="020B0604020202020204" pitchFamily="34" charset="0"/>
              </a:rPr>
            </a:br>
            <a:r>
              <a:rPr lang="en-US" sz="2400" dirty="0">
                <a:latin typeface="Arial" panose="020B0604020202020204" pitchFamily="34" charset="0"/>
              </a:rPr>
              <a:t>e auditorias</a:t>
            </a:r>
          </a:p>
        </p:txBody>
      </p:sp>
      <p:sp>
        <p:nvSpPr>
          <p:cNvPr id="11" name="TextBox 10">
            <a:extLst>
              <a:ext uri="{FF2B5EF4-FFF2-40B4-BE49-F238E27FC236}">
                <a16:creationId xmlns:a16="http://schemas.microsoft.com/office/drawing/2014/main" id="{34BE3A5A-C722-3EEF-F4C6-F5372F36EB21}"/>
              </a:ext>
            </a:extLst>
          </p:cNvPr>
          <p:cNvSpPr txBox="1"/>
          <p:nvPr/>
        </p:nvSpPr>
        <p:spPr>
          <a:xfrm>
            <a:off x="8141991" y="4157083"/>
            <a:ext cx="3427968" cy="1200329"/>
          </a:xfrm>
          <a:prstGeom prst="rect">
            <a:avLst/>
          </a:prstGeom>
          <a:noFill/>
          <a:ln w="57150">
            <a:solidFill>
              <a:srgbClr val="00953A"/>
            </a:solidFill>
          </a:ln>
        </p:spPr>
        <p:txBody>
          <a:bodyPr wrap="square" rtlCol="0" anchor="ctr">
            <a:spAutoFit/>
          </a:bodyPr>
          <a:lstStyle/>
          <a:p>
            <a:pPr algn="ctr"/>
            <a:r>
              <a:rPr lang="en-US" sz="2400" dirty="0">
                <a:latin typeface="Arial" panose="020B0604020202020204" pitchFamily="34" charset="0"/>
              </a:rPr>
              <a:t>Fornecer feedback consistente e </a:t>
            </a:r>
            <a:r>
              <a:rPr lang="en-US" sz="2400" dirty="0" err="1">
                <a:latin typeface="Arial" panose="020B0604020202020204" pitchFamily="34" charset="0"/>
              </a:rPr>
              <a:t>oportuno</a:t>
            </a:r>
            <a:r>
              <a:rPr lang="en-US" sz="2400" dirty="0">
                <a:latin typeface="Arial" panose="020B0604020202020204" pitchFamily="34" charset="0"/>
              </a:rPr>
              <a:t> às instalações </a:t>
            </a:r>
          </a:p>
        </p:txBody>
      </p:sp>
    </p:spTree>
    <p:extLst>
      <p:ext uri="{BB962C8B-B14F-4D97-AF65-F5344CB8AC3E}">
        <p14:creationId xmlns:p14="http://schemas.microsoft.com/office/powerpoint/2010/main" val="357357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ea typeface="ＭＳ Ｐゴシック" pitchFamily="34" charset="-128"/>
              </a:rPr>
              <a:t>Promover a </a:t>
            </a:r>
            <a:r>
              <a:rPr lang="en-US" dirty="0" err="1">
                <a:ea typeface="ＭＳ Ｐゴシック" pitchFamily="34" charset="-128"/>
              </a:rPr>
              <a:t>q</a:t>
            </a:r>
            <a:r>
              <a:rPr lang="en-US" sz="4400" dirty="0" err="1">
                <a:ea typeface="ＭＳ Ｐゴシック" pitchFamily="34" charset="-128"/>
              </a:rPr>
              <a:t>ualidade</a:t>
            </a:r>
            <a:r>
              <a:rPr lang="en-US" sz="4400" dirty="0">
                <a:ea typeface="ＭＳ Ｐゴシック" pitchFamily="34" charset="-128"/>
              </a:rPr>
              <a:t> com feedback</a:t>
            </a:r>
            <a:endParaRPr lang="en-US" sz="4400" dirty="0"/>
          </a:p>
        </p:txBody>
      </p:sp>
      <p:sp>
        <p:nvSpPr>
          <p:cNvPr id="7" name="TextBox 1"/>
          <p:cNvSpPr txBox="1">
            <a:spLocks noChangeArrowheads="1"/>
          </p:cNvSpPr>
          <p:nvPr/>
        </p:nvSpPr>
        <p:spPr bwMode="auto">
          <a:xfrm>
            <a:off x="392070" y="2858530"/>
            <a:ext cx="1686414"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nchor="t">
            <a:spAutoFit/>
          </a:bodyPr>
          <a:lstStyle>
            <a:lvl1pPr eaLnBrk="0" hangingPunct="0">
              <a:spcBef>
                <a:spcPct val="20000"/>
              </a:spcBef>
              <a:buClr>
                <a:srgbClr val="00A000"/>
              </a:buClr>
              <a:buFont typeface="Wingdings" pitchFamily="2" charset="2"/>
              <a:buChar char="§"/>
              <a:defRPr sz="2800">
                <a:solidFill>
                  <a:schemeClr val="tx1"/>
                </a:solidFill>
                <a:latin typeface="Arial" pitchFamily="34" charset="0"/>
              </a:defRPr>
            </a:lvl1pPr>
            <a:lvl2pPr marL="742950" indent="-285750" eaLnBrk="0" hangingPunct="0">
              <a:spcBef>
                <a:spcPct val="20000"/>
              </a:spcBef>
              <a:buClr>
                <a:srgbClr val="00A000"/>
              </a:buClr>
              <a:buFont typeface="Arial" pitchFamily="34" charset="0"/>
              <a:buChar char="–"/>
              <a:defRPr sz="2800">
                <a:solidFill>
                  <a:schemeClr val="tx1"/>
                </a:solidFill>
                <a:latin typeface="Arial" pitchFamily="34" charset="0"/>
              </a:defRPr>
            </a:lvl2pPr>
            <a:lvl3pPr marL="1143000" indent="-228600" eaLnBrk="0" hangingPunct="0">
              <a:spcBef>
                <a:spcPct val="20000"/>
              </a:spcBef>
              <a:buClr>
                <a:srgbClr val="00A000"/>
              </a:buClr>
              <a:buChar char="•"/>
              <a:defRPr sz="2400">
                <a:solidFill>
                  <a:schemeClr val="tx1"/>
                </a:solidFill>
                <a:latin typeface="Arial" pitchFamily="34" charset="0"/>
              </a:defRPr>
            </a:lvl3pPr>
            <a:lvl4pPr marL="1600200" indent="-228600" eaLnBrk="0" hangingPunct="0">
              <a:spcBef>
                <a:spcPct val="20000"/>
              </a:spcBef>
              <a:buClr>
                <a:schemeClr val="accent2"/>
              </a:buClr>
              <a:buFont typeface="Arial" pitchFamily="34" charset="0"/>
              <a:buChar char="–"/>
              <a:defRPr sz="2000">
                <a:solidFill>
                  <a:schemeClr val="tx1"/>
                </a:solidFill>
                <a:latin typeface="Arial" pitchFamily="34" charset="0"/>
              </a:defRPr>
            </a:lvl4pPr>
            <a:lvl5pPr marL="2057400" indent="-228600" eaLnBrk="0" hangingPunct="0">
              <a:spcBef>
                <a:spcPct val="20000"/>
              </a:spcBef>
              <a:buChar char="»"/>
              <a:defRPr sz="2000">
                <a:solidFill>
                  <a:schemeClr val="tx1"/>
                </a:solidFill>
                <a:latin typeface="Arial" pitchFamily="34" charset="0"/>
              </a:defRPr>
            </a:lvl5pPr>
            <a:lvl6pPr marL="2514600" indent="-228600" eaLnBrk="0" fontAlgn="base" hangingPunct="0">
              <a:spcBef>
                <a:spcPct val="20000"/>
              </a:spcBef>
              <a:spcAft>
                <a:spcPct val="0"/>
              </a:spcAft>
              <a:buChar char="»"/>
              <a:defRPr sz="2000">
                <a:solidFill>
                  <a:schemeClr val="tx1"/>
                </a:solidFill>
                <a:latin typeface="Arial" pitchFamily="34" charset="0"/>
              </a:defRPr>
            </a:lvl6pPr>
            <a:lvl7pPr marL="2971800" indent="-228600" eaLnBrk="0" fontAlgn="base" hangingPunct="0">
              <a:spcBef>
                <a:spcPct val="20000"/>
              </a:spcBef>
              <a:spcAft>
                <a:spcPct val="0"/>
              </a:spcAft>
              <a:buChar char="»"/>
              <a:defRPr sz="2000">
                <a:solidFill>
                  <a:schemeClr val="tx1"/>
                </a:solidFill>
                <a:latin typeface="Arial" pitchFamily="34" charset="0"/>
              </a:defRPr>
            </a:lvl7pPr>
            <a:lvl8pPr marL="3429000" indent="-228600" eaLnBrk="0" fontAlgn="base" hangingPunct="0">
              <a:spcBef>
                <a:spcPct val="20000"/>
              </a:spcBef>
              <a:spcAft>
                <a:spcPct val="0"/>
              </a:spcAft>
              <a:buChar char="»"/>
              <a:defRPr sz="2000">
                <a:solidFill>
                  <a:schemeClr val="tx1"/>
                </a:solidFill>
                <a:latin typeface="Arial" pitchFamily="34" charset="0"/>
              </a:defRPr>
            </a:lvl8pPr>
            <a:lvl9pPr marL="3886200" indent="-228600" eaLnBrk="0" fontAlgn="base" hangingPunct="0">
              <a:spcBef>
                <a:spcPct val="20000"/>
              </a:spcBef>
              <a:spcAft>
                <a:spcPct val="0"/>
              </a:spcAft>
              <a:buChar char="»"/>
              <a:defRPr sz="2000">
                <a:solidFill>
                  <a:schemeClr val="tx1"/>
                </a:solidFill>
                <a:latin typeface="Arial" pitchFamily="34" charset="0"/>
              </a:defRPr>
            </a:lvl9pPr>
          </a:lstStyle>
          <a:p>
            <a:pPr algn="ctr" eaLnBrk="1" fontAlgn="base" hangingPunct="1">
              <a:spcBef>
                <a:spcPct val="0"/>
              </a:spcBef>
              <a:spcAft>
                <a:spcPct val="0"/>
              </a:spcAft>
              <a:buClrTx/>
              <a:buNone/>
            </a:pPr>
            <a:r>
              <a:rPr lang="en-US" altLang="en-US" sz="1800" b="1" dirty="0">
                <a:solidFill>
                  <a:srgbClr val="000000"/>
                </a:solidFill>
                <a:latin typeface="Arial"/>
                <a:cs typeface="Arial"/>
              </a:rPr>
              <a:t>Pontualidade das </a:t>
            </a:r>
            <a:r>
              <a:rPr lang="en-US" altLang="en-US" sz="1800" b="1" dirty="0" err="1">
                <a:solidFill>
                  <a:srgbClr val="000000"/>
                </a:solidFill>
                <a:latin typeface="Arial"/>
                <a:cs typeface="Arial"/>
              </a:rPr>
              <a:t>unidades</a:t>
            </a:r>
            <a:endParaRPr lang="en-US" altLang="en-US" sz="1800" b="1" dirty="0">
              <a:solidFill>
                <a:srgbClr val="000000"/>
              </a:solidFill>
            </a:endParaRPr>
          </a:p>
        </p:txBody>
      </p:sp>
      <p:sp>
        <p:nvSpPr>
          <p:cNvPr id="8" name="Rectangle 7"/>
          <p:cNvSpPr/>
          <p:nvPr/>
        </p:nvSpPr>
        <p:spPr>
          <a:xfrm>
            <a:off x="233265" y="5544673"/>
            <a:ext cx="1371600" cy="369332"/>
          </a:xfrm>
          <a:prstGeom prst="rect">
            <a:avLst/>
          </a:prstGeom>
        </p:spPr>
        <p:txBody>
          <a:bodyPr wrap="square" anchor="ctr">
            <a:spAutoFit/>
          </a:bodyPr>
          <a:lstStyle/>
          <a:p>
            <a:pPr algn="ctr" eaLnBrk="0" fontAlgn="base" hangingPunct="0">
              <a:spcBef>
                <a:spcPct val="0"/>
              </a:spcBef>
              <a:spcAft>
                <a:spcPct val="0"/>
              </a:spcAft>
            </a:pPr>
            <a:r>
              <a:rPr lang="en-US" b="1" dirty="0">
                <a:solidFill>
                  <a:srgbClr val="000000"/>
                </a:solidFill>
                <a:latin typeface="Arial" pitchFamily="34" charset="0"/>
              </a:rPr>
              <a:t>Legenda</a:t>
            </a:r>
          </a:p>
        </p:txBody>
      </p:sp>
      <p:graphicFrame>
        <p:nvGraphicFramePr>
          <p:cNvPr id="5" name="Table 4">
            <a:extLst>
              <a:ext uri="{FF2B5EF4-FFF2-40B4-BE49-F238E27FC236}">
                <a16:creationId xmlns:a16="http://schemas.microsoft.com/office/drawing/2014/main" id="{57E1B91F-810C-484B-89CA-F5B2903E734F}"/>
              </a:ext>
            </a:extLst>
          </p:cNvPr>
          <p:cNvGraphicFramePr>
            <a:graphicFrameLocks noGrp="1"/>
          </p:cNvGraphicFramePr>
          <p:nvPr>
            <p:extLst>
              <p:ext uri="{D42A27DB-BD31-4B8C-83A1-F6EECF244321}">
                <p14:modId xmlns:p14="http://schemas.microsoft.com/office/powerpoint/2010/main" val="2962965311"/>
              </p:ext>
            </p:extLst>
          </p:nvPr>
        </p:nvGraphicFramePr>
        <p:xfrm>
          <a:off x="2127379" y="1379964"/>
          <a:ext cx="8516767" cy="3187544"/>
        </p:xfrm>
        <a:graphic>
          <a:graphicData uri="http://schemas.openxmlformats.org/drawingml/2006/table">
            <a:tbl>
              <a:tblPr/>
              <a:tblGrid>
                <a:gridCol w="1430818">
                  <a:extLst>
                    <a:ext uri="{9D8B030D-6E8A-4147-A177-3AD203B41FA5}">
                      <a16:colId xmlns:a16="http://schemas.microsoft.com/office/drawing/2014/main" val="4163325682"/>
                    </a:ext>
                  </a:extLst>
                </a:gridCol>
                <a:gridCol w="3510563">
                  <a:extLst>
                    <a:ext uri="{9D8B030D-6E8A-4147-A177-3AD203B41FA5}">
                      <a16:colId xmlns:a16="http://schemas.microsoft.com/office/drawing/2014/main" val="546908135"/>
                    </a:ext>
                  </a:extLst>
                </a:gridCol>
                <a:gridCol w="3575386">
                  <a:extLst>
                    <a:ext uri="{9D8B030D-6E8A-4147-A177-3AD203B41FA5}">
                      <a16:colId xmlns:a16="http://schemas.microsoft.com/office/drawing/2014/main" val="1906883537"/>
                    </a:ext>
                  </a:extLst>
                </a:gridCol>
              </a:tblGrid>
              <a:tr h="372904">
                <a:tc>
                  <a:txBody>
                    <a:bodyPr/>
                    <a:lstStyle/>
                    <a:p>
                      <a:pPr algn="ctr" fontAlgn="b"/>
                      <a:r>
                        <a:rPr lang="en-US" sz="1800" b="1" i="0" u="none" strike="noStrike" dirty="0" err="1">
                          <a:solidFill>
                            <a:srgbClr val="000000"/>
                          </a:solidFill>
                          <a:effectLst/>
                          <a:latin typeface="+mn-lt"/>
                        </a:rPr>
                        <a:t>Unidades</a:t>
                      </a:r>
                      <a:r>
                        <a:rPr lang="en-US" sz="1800" b="1" i="0" u="none" strike="noStrike" dirty="0">
                          <a:solidFill>
                            <a:srgbClr val="000000"/>
                          </a:solidFill>
                          <a:effectLst/>
                          <a:latin typeface="+mn-lt"/>
                        </a:rPr>
                        <a:t> </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
                      <a:r>
                        <a:rPr lang="en-US" sz="1800" b="1" i="0" u="none" strike="noStrike" dirty="0">
                          <a:solidFill>
                            <a:srgbClr val="000000"/>
                          </a:solidFill>
                          <a:effectLst/>
                          <a:latin typeface="+mn-lt"/>
                        </a:rPr>
                        <a:t>Atualidade esta semana</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
                      <a:r>
                        <a:rPr lang="en-US" sz="1800" b="1" i="0" u="none" strike="noStrike" dirty="0">
                          <a:solidFill>
                            <a:srgbClr val="000000"/>
                          </a:solidFill>
                          <a:effectLst/>
                          <a:latin typeface="+mn-lt"/>
                        </a:rPr>
                        <a:t>% Tempo até à data (YTD)</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3544327829"/>
                  </a:ext>
                </a:extLst>
              </a:tr>
              <a:tr h="190024">
                <a:tc>
                  <a:txBody>
                    <a:bodyPr/>
                    <a:lstStyle/>
                    <a:p>
                      <a:pPr algn="ctr" fontAlgn="b"/>
                      <a:r>
                        <a:rPr lang="en-US" sz="1800" b="0" i="0" u="none" strike="noStrike" dirty="0">
                          <a:solidFill>
                            <a:srgbClr val="000000"/>
                          </a:solidFill>
                          <a:effectLst/>
                          <a:latin typeface="+mn-lt"/>
                        </a:rPr>
                        <a:t>A</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mn-lt"/>
                        </a:rPr>
                        <a:t>NR</a:t>
                      </a:r>
                      <a:endParaRPr lang="en-US" sz="1800" b="0" i="0" u="none" strike="noStrike" dirty="0">
                        <a:solidFill>
                          <a:srgbClr val="000000"/>
                        </a:solidFill>
                        <a:effectLst/>
                        <a:latin typeface="+mn-lt"/>
                      </a:endParaRP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800" b="0" i="0" u="none" strike="noStrike" dirty="0">
                          <a:solidFill>
                            <a:srgbClr val="000000"/>
                          </a:solidFill>
                          <a:effectLst/>
                          <a:latin typeface="+mn-lt"/>
                        </a:rPr>
                        <a:t>18%</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4191143277"/>
                  </a:ext>
                </a:extLst>
              </a:tr>
              <a:tr h="190024">
                <a:tc>
                  <a:txBody>
                    <a:bodyPr/>
                    <a:lstStyle/>
                    <a:p>
                      <a:pPr algn="ctr" fontAlgn="b"/>
                      <a:r>
                        <a:rPr lang="en-US" sz="1800" b="0" i="0" u="none" strike="noStrike" dirty="0">
                          <a:solidFill>
                            <a:srgbClr val="000000"/>
                          </a:solidFill>
                          <a:effectLst/>
                          <a:latin typeface="+mn-lt"/>
                        </a:rPr>
                        <a:t>B</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mn-lt"/>
                        </a:rPr>
                        <a:t>L</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800" b="0" i="0" u="none" strike="noStrike" dirty="0">
                          <a:solidFill>
                            <a:srgbClr val="000000"/>
                          </a:solidFill>
                          <a:effectLst/>
                          <a:latin typeface="+mn-lt"/>
                        </a:rPr>
                        <a:t>30%</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696368399"/>
                  </a:ext>
                </a:extLst>
              </a:tr>
              <a:tr h="190024">
                <a:tc>
                  <a:txBody>
                    <a:bodyPr/>
                    <a:lstStyle/>
                    <a:p>
                      <a:pPr algn="ctr" fontAlgn="b"/>
                      <a:r>
                        <a:rPr lang="en-US" sz="1800" b="0" i="0" u="none" strike="noStrike" dirty="0">
                          <a:solidFill>
                            <a:srgbClr val="000000"/>
                          </a:solidFill>
                          <a:effectLst/>
                          <a:latin typeface="+mn-lt"/>
                        </a:rPr>
                        <a:t>C</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mn-lt"/>
                        </a:rPr>
                        <a:t>T</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800" b="0" i="0" u="none" strike="noStrike" dirty="0">
                          <a:solidFill>
                            <a:srgbClr val="000000"/>
                          </a:solidFill>
                          <a:effectLst/>
                          <a:latin typeface="+mn-lt"/>
                        </a:rPr>
                        <a:t>78%</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3704834715"/>
                  </a:ext>
                </a:extLst>
              </a:tr>
              <a:tr h="190024">
                <a:tc>
                  <a:txBody>
                    <a:bodyPr/>
                    <a:lstStyle/>
                    <a:p>
                      <a:pPr algn="ctr" fontAlgn="b"/>
                      <a:r>
                        <a:rPr lang="en-US" sz="1800" b="0" i="0" u="none" strike="noStrike" dirty="0">
                          <a:solidFill>
                            <a:srgbClr val="000000"/>
                          </a:solidFill>
                          <a:effectLst/>
                          <a:latin typeface="+mn-lt"/>
                        </a:rPr>
                        <a:t>D</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mn-lt"/>
                        </a:rPr>
                        <a:t>T</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800" b="0" i="0" u="none" strike="noStrike" dirty="0">
                          <a:solidFill>
                            <a:srgbClr val="000000"/>
                          </a:solidFill>
                          <a:effectLst/>
                          <a:latin typeface="+mn-lt"/>
                        </a:rPr>
                        <a:t>98%</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126208899"/>
                  </a:ext>
                </a:extLst>
              </a:tr>
              <a:tr h="190024">
                <a:tc>
                  <a:txBody>
                    <a:bodyPr/>
                    <a:lstStyle/>
                    <a:p>
                      <a:pPr algn="ctr" fontAlgn="b"/>
                      <a:r>
                        <a:rPr lang="en-US" sz="1800" b="0" i="0" u="none" strike="noStrike" dirty="0">
                          <a:solidFill>
                            <a:srgbClr val="000000"/>
                          </a:solidFill>
                          <a:effectLst/>
                          <a:latin typeface="+mn-lt"/>
                        </a:rPr>
                        <a:t>E</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a:solidFill>
                            <a:srgbClr val="000000"/>
                          </a:solidFill>
                          <a:effectLst/>
                          <a:latin typeface="+mn-lt"/>
                        </a:rPr>
                        <a:t>NR</a:t>
                      </a:r>
                      <a:endParaRPr lang="en-US" sz="1800" b="0" i="0" u="none" strike="noStrike" dirty="0">
                        <a:solidFill>
                          <a:srgbClr val="000000"/>
                        </a:solidFill>
                        <a:effectLst/>
                        <a:latin typeface="+mn-lt"/>
                      </a:endParaRP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800" b="0" i="0" u="none" strike="noStrike" dirty="0">
                          <a:solidFill>
                            <a:srgbClr val="000000"/>
                          </a:solidFill>
                          <a:effectLst/>
                          <a:latin typeface="+mn-lt"/>
                        </a:rPr>
                        <a:t>42%</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354443101"/>
                  </a:ext>
                </a:extLst>
              </a:tr>
              <a:tr h="190024">
                <a:tc>
                  <a:txBody>
                    <a:bodyPr/>
                    <a:lstStyle/>
                    <a:p>
                      <a:pPr algn="ctr" fontAlgn="b"/>
                      <a:r>
                        <a:rPr lang="en-US" sz="1800" b="0" i="0" u="none" strike="noStrike" dirty="0">
                          <a:solidFill>
                            <a:srgbClr val="000000"/>
                          </a:solidFill>
                          <a:effectLst/>
                          <a:latin typeface="+mn-lt"/>
                        </a:rPr>
                        <a:t>F</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mn-lt"/>
                        </a:rPr>
                        <a:t>T</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800" b="0" i="0" u="none" strike="noStrike" dirty="0">
                          <a:solidFill>
                            <a:srgbClr val="000000"/>
                          </a:solidFill>
                          <a:effectLst/>
                          <a:latin typeface="+mn-lt"/>
                        </a:rPr>
                        <a:t>90%</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690369372"/>
                  </a:ext>
                </a:extLst>
              </a:tr>
              <a:tr h="190024">
                <a:tc>
                  <a:txBody>
                    <a:bodyPr/>
                    <a:lstStyle/>
                    <a:p>
                      <a:pPr algn="ctr" fontAlgn="b"/>
                      <a:r>
                        <a:rPr lang="en-US" sz="1800" b="0" i="0" u="none" strike="noStrike" dirty="0">
                          <a:solidFill>
                            <a:srgbClr val="000000"/>
                          </a:solidFill>
                          <a:effectLst/>
                          <a:latin typeface="+mn-lt"/>
                        </a:rPr>
                        <a:t>G</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mn-lt"/>
                        </a:rPr>
                        <a:t>L</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800" b="0" i="0" u="none" strike="noStrike" dirty="0">
                          <a:solidFill>
                            <a:srgbClr val="000000"/>
                          </a:solidFill>
                          <a:effectLst/>
                          <a:latin typeface="+mn-lt"/>
                        </a:rPr>
                        <a:t>12%</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043655598"/>
                  </a:ext>
                </a:extLst>
              </a:tr>
              <a:tr h="190024">
                <a:tc>
                  <a:txBody>
                    <a:bodyPr/>
                    <a:lstStyle/>
                    <a:p>
                      <a:pPr algn="ctr" fontAlgn="b"/>
                      <a:r>
                        <a:rPr lang="en-US" sz="1800" b="0" i="0" u="none" strike="noStrike" dirty="0">
                          <a:solidFill>
                            <a:srgbClr val="000000"/>
                          </a:solidFill>
                          <a:effectLst/>
                          <a:latin typeface="+mn-lt"/>
                        </a:rPr>
                        <a:t>H</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mn-lt"/>
                        </a:rPr>
                        <a:t>T</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800" b="0" i="0" u="none" strike="noStrike" dirty="0">
                          <a:solidFill>
                            <a:srgbClr val="000000"/>
                          </a:solidFill>
                          <a:effectLst/>
                          <a:latin typeface="+mn-lt"/>
                        </a:rPr>
                        <a:t>46%</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411859227"/>
                  </a:ext>
                </a:extLst>
              </a:tr>
              <a:tr h="190024">
                <a:tc>
                  <a:txBody>
                    <a:bodyPr/>
                    <a:lstStyle/>
                    <a:p>
                      <a:pPr algn="ctr" fontAlgn="b"/>
                      <a:r>
                        <a:rPr lang="en-US" sz="1800" b="0" i="0" u="none" strike="noStrike" dirty="0">
                          <a:solidFill>
                            <a:srgbClr val="000000"/>
                          </a:solidFill>
                          <a:effectLst/>
                          <a:latin typeface="+mn-lt"/>
                        </a:rPr>
                        <a:t>I</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mn-lt"/>
                        </a:rPr>
                        <a:t>T</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800" b="0" i="0" u="none" strike="noStrike" dirty="0">
                          <a:solidFill>
                            <a:srgbClr val="000000"/>
                          </a:solidFill>
                          <a:effectLst/>
                          <a:latin typeface="+mn-lt"/>
                        </a:rPr>
                        <a:t>66%</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2158869614"/>
                  </a:ext>
                </a:extLst>
              </a:tr>
              <a:tr h="190024">
                <a:tc>
                  <a:txBody>
                    <a:bodyPr/>
                    <a:lstStyle/>
                    <a:p>
                      <a:pPr algn="ctr" fontAlgn="b"/>
                      <a:r>
                        <a:rPr lang="en-US" sz="1800" b="0" i="0" u="none" strike="noStrike" dirty="0">
                          <a:solidFill>
                            <a:srgbClr val="000000"/>
                          </a:solidFill>
                          <a:effectLst/>
                          <a:latin typeface="+mn-lt"/>
                        </a:rPr>
                        <a:t>J</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rgbClr val="000000"/>
                          </a:solidFill>
                          <a:effectLst/>
                          <a:latin typeface="+mn-lt"/>
                        </a:rPr>
                        <a:t>L</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800" b="0" i="0" u="none" strike="noStrike" dirty="0">
                          <a:solidFill>
                            <a:srgbClr val="000000"/>
                          </a:solidFill>
                          <a:effectLst/>
                          <a:latin typeface="+mn-lt"/>
                        </a:rPr>
                        <a:t>24%</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2120239750"/>
                  </a:ext>
                </a:extLst>
              </a:tr>
            </a:tbl>
          </a:graphicData>
        </a:graphic>
      </p:graphicFrame>
      <p:graphicFrame>
        <p:nvGraphicFramePr>
          <p:cNvPr id="9" name="Table 8">
            <a:extLst>
              <a:ext uri="{FF2B5EF4-FFF2-40B4-BE49-F238E27FC236}">
                <a16:creationId xmlns:a16="http://schemas.microsoft.com/office/drawing/2014/main" id="{19BF76E2-01AE-4945-924D-581151006E04}"/>
              </a:ext>
            </a:extLst>
          </p:cNvPr>
          <p:cNvGraphicFramePr>
            <a:graphicFrameLocks noGrp="1"/>
          </p:cNvGraphicFramePr>
          <p:nvPr>
            <p:extLst>
              <p:ext uri="{D42A27DB-BD31-4B8C-83A1-F6EECF244321}">
                <p14:modId xmlns:p14="http://schemas.microsoft.com/office/powerpoint/2010/main" val="3123821508"/>
              </p:ext>
            </p:extLst>
          </p:nvPr>
        </p:nvGraphicFramePr>
        <p:xfrm>
          <a:off x="1604864" y="4829872"/>
          <a:ext cx="9039282" cy="1429603"/>
        </p:xfrm>
        <a:graphic>
          <a:graphicData uri="http://schemas.openxmlformats.org/drawingml/2006/table">
            <a:tbl>
              <a:tblPr/>
              <a:tblGrid>
                <a:gridCol w="1280467">
                  <a:extLst>
                    <a:ext uri="{9D8B030D-6E8A-4147-A177-3AD203B41FA5}">
                      <a16:colId xmlns:a16="http://schemas.microsoft.com/office/drawing/2014/main" val="1463321632"/>
                    </a:ext>
                  </a:extLst>
                </a:gridCol>
                <a:gridCol w="1280467">
                  <a:extLst>
                    <a:ext uri="{9D8B030D-6E8A-4147-A177-3AD203B41FA5}">
                      <a16:colId xmlns:a16="http://schemas.microsoft.com/office/drawing/2014/main" val="2008515139"/>
                    </a:ext>
                  </a:extLst>
                </a:gridCol>
                <a:gridCol w="1280467">
                  <a:extLst>
                    <a:ext uri="{9D8B030D-6E8A-4147-A177-3AD203B41FA5}">
                      <a16:colId xmlns:a16="http://schemas.microsoft.com/office/drawing/2014/main" val="2121557626"/>
                    </a:ext>
                  </a:extLst>
                </a:gridCol>
                <a:gridCol w="1280467">
                  <a:extLst>
                    <a:ext uri="{9D8B030D-6E8A-4147-A177-3AD203B41FA5}">
                      <a16:colId xmlns:a16="http://schemas.microsoft.com/office/drawing/2014/main" val="1929680089"/>
                    </a:ext>
                  </a:extLst>
                </a:gridCol>
                <a:gridCol w="1208357">
                  <a:extLst>
                    <a:ext uri="{9D8B030D-6E8A-4147-A177-3AD203B41FA5}">
                      <a16:colId xmlns:a16="http://schemas.microsoft.com/office/drawing/2014/main" val="1946825788"/>
                    </a:ext>
                  </a:extLst>
                </a:gridCol>
                <a:gridCol w="1461724">
                  <a:extLst>
                    <a:ext uri="{9D8B030D-6E8A-4147-A177-3AD203B41FA5}">
                      <a16:colId xmlns:a16="http://schemas.microsoft.com/office/drawing/2014/main" val="2233911663"/>
                    </a:ext>
                  </a:extLst>
                </a:gridCol>
                <a:gridCol w="1247333">
                  <a:extLst>
                    <a:ext uri="{9D8B030D-6E8A-4147-A177-3AD203B41FA5}">
                      <a16:colId xmlns:a16="http://schemas.microsoft.com/office/drawing/2014/main" val="3835177258"/>
                    </a:ext>
                  </a:extLst>
                </a:gridCol>
              </a:tblGrid>
              <a:tr h="361995">
                <a:tc>
                  <a:txBody>
                    <a:bodyPr/>
                    <a:lstStyle/>
                    <a:p>
                      <a:pPr algn="l" fontAlgn="b"/>
                      <a:endParaRPr lang="en-US" sz="1800" b="1" i="0" u="none" strike="noStrike" dirty="0">
                        <a:solidFill>
                          <a:srgbClr val="000000"/>
                        </a:solidFill>
                        <a:effectLst/>
                        <a:latin typeface="+mn-lt"/>
                      </a:endParaRP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gridSpan="3">
                  <a:txBody>
                    <a:bodyPr/>
                    <a:lstStyle/>
                    <a:p>
                      <a:pPr algn="ctr" fontAlgn="b"/>
                      <a:r>
                        <a:rPr lang="en-US" sz="1800" b="1" i="0" u="none" strike="noStrike" dirty="0">
                          <a:solidFill>
                            <a:srgbClr val="000000"/>
                          </a:solidFill>
                          <a:effectLst/>
                          <a:latin typeface="+mn-lt"/>
                        </a:rPr>
                        <a:t>Atualidade esta semana</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hMerge="1">
                  <a:txBody>
                    <a:bodyPr/>
                    <a:lstStyle/>
                    <a:p>
                      <a:endParaRPr lang="en-US"/>
                    </a:p>
                  </a:txBody>
                  <a:tcPr/>
                </a:tc>
                <a:tc hMerge="1">
                  <a:txBody>
                    <a:bodyPr/>
                    <a:lstStyle/>
                    <a:p>
                      <a:endParaRPr lang="en-US"/>
                    </a:p>
                  </a:txBody>
                  <a:tcPr/>
                </a:tc>
                <a:tc gridSpan="3">
                  <a:txBody>
                    <a:bodyPr/>
                    <a:lstStyle/>
                    <a:p>
                      <a:pPr algn="ctr" fontAlgn="b"/>
                      <a:r>
                        <a:rPr lang="en-US" sz="1800" b="1" i="0" u="none" strike="noStrike" dirty="0">
                          <a:solidFill>
                            <a:srgbClr val="000000"/>
                          </a:solidFill>
                          <a:effectLst/>
                          <a:latin typeface="+mn-lt"/>
                        </a:rPr>
                        <a:t>% tempo YTD</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917508041"/>
                  </a:ext>
                </a:extLst>
              </a:tr>
              <a:tr h="1067608">
                <a:tc>
                  <a:txBody>
                    <a:bodyPr/>
                    <a:lstStyle/>
                    <a:p>
                      <a:pPr algn="ctr" fontAlgn="b"/>
                      <a:r>
                        <a:rPr lang="en-US" sz="1800" b="1" i="0" u="none" strike="noStrike" dirty="0" err="1">
                          <a:solidFill>
                            <a:srgbClr val="000000"/>
                          </a:solidFill>
                          <a:effectLst/>
                          <a:latin typeface="+mn-lt"/>
                        </a:rPr>
                        <a:t>Unidades</a:t>
                      </a:r>
                      <a:endParaRPr lang="en-US" sz="1800" b="1" i="0" u="none" strike="noStrike" dirty="0">
                        <a:solidFill>
                          <a:srgbClr val="000000"/>
                        </a:solidFill>
                        <a:effectLst/>
                        <a:latin typeface="+mn-lt"/>
                      </a:endParaRP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1" i="0" u="none" strike="noStrike">
                          <a:solidFill>
                            <a:srgbClr val="000000"/>
                          </a:solidFill>
                          <a:effectLst/>
                          <a:latin typeface="+mn-lt"/>
                        </a:rPr>
                        <a:t>NR = </a:t>
                      </a:r>
                      <a:endParaRPr lang="en-US" sz="1800" b="1" i="0" u="none" strike="noStrike" dirty="0">
                        <a:solidFill>
                          <a:srgbClr val="000000"/>
                        </a:solidFill>
                        <a:effectLst/>
                        <a:latin typeface="+mn-lt"/>
                      </a:endParaRPr>
                    </a:p>
                    <a:p>
                      <a:pPr algn="ctr" fontAlgn="b"/>
                      <a:r>
                        <a:rPr lang="en-US" sz="1800" b="1" i="0" u="none" strike="noStrike" dirty="0">
                          <a:solidFill>
                            <a:srgbClr val="000000"/>
                          </a:solidFill>
                          <a:effectLst/>
                          <a:latin typeface="+mn-lt"/>
                        </a:rPr>
                        <a:t>Não há relatório</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800" b="1" i="0" u="none" strike="noStrike" dirty="0">
                          <a:solidFill>
                            <a:srgbClr val="000000"/>
                          </a:solidFill>
                          <a:effectLst/>
                          <a:latin typeface="+mn-lt"/>
                        </a:rPr>
                        <a:t>L = </a:t>
                      </a:r>
                      <a:r>
                        <a:rPr lang="en-US" sz="1800" b="1" i="0" u="none" strike="noStrike" dirty="0" err="1">
                          <a:solidFill>
                            <a:srgbClr val="000000"/>
                          </a:solidFill>
                          <a:effectLst/>
                          <a:latin typeface="+mn-lt"/>
                        </a:rPr>
                        <a:t>tarde</a:t>
                      </a:r>
                      <a:endParaRPr lang="en-US" sz="1800" b="1" i="0" u="none" strike="noStrike" dirty="0">
                        <a:solidFill>
                          <a:srgbClr val="000000"/>
                        </a:solidFill>
                        <a:effectLst/>
                        <a:latin typeface="+mn-lt"/>
                      </a:endParaRP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800" b="1" i="0" u="none" strike="noStrike" dirty="0">
                          <a:solidFill>
                            <a:srgbClr val="000000"/>
                          </a:solidFill>
                          <a:effectLst/>
                          <a:latin typeface="+mn-lt"/>
                        </a:rPr>
                        <a:t>T = </a:t>
                      </a:r>
                    </a:p>
                    <a:p>
                      <a:pPr algn="ctr" fontAlgn="b"/>
                      <a:r>
                        <a:rPr lang="en-US" sz="1800" b="1" i="0" u="none" strike="noStrike" dirty="0">
                          <a:solidFill>
                            <a:srgbClr val="000000"/>
                          </a:solidFill>
                          <a:effectLst/>
                          <a:latin typeface="+mn-lt"/>
                        </a:rPr>
                        <a:t>a tempo</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800" b="1" i="0" u="none" strike="noStrike" dirty="0">
                          <a:solidFill>
                            <a:srgbClr val="000000"/>
                          </a:solidFill>
                          <a:effectLst/>
                          <a:latin typeface="+mn-lt"/>
                        </a:rPr>
                        <a:t>&lt;50%</a:t>
                      </a:r>
                      <a:br>
                        <a:rPr lang="en-US" sz="1800" b="1" i="0" u="none" strike="noStrike" dirty="0">
                          <a:solidFill>
                            <a:srgbClr val="000000"/>
                          </a:solidFill>
                          <a:effectLst/>
                          <a:latin typeface="+mn-lt"/>
                        </a:rPr>
                      </a:br>
                      <a:r>
                        <a:rPr lang="en-US" sz="1800" b="1" i="0" u="none" strike="noStrike" dirty="0" err="1">
                          <a:solidFill>
                            <a:srgbClr val="000000"/>
                          </a:solidFill>
                          <a:effectLst/>
                          <a:latin typeface="+mn-lt"/>
                        </a:rPr>
                        <a:t>em</a:t>
                      </a:r>
                      <a:r>
                        <a:rPr lang="en-US" sz="1800" b="1" i="0" u="none" strike="noStrike" dirty="0">
                          <a:solidFill>
                            <a:srgbClr val="000000"/>
                          </a:solidFill>
                          <a:effectLst/>
                          <a:latin typeface="+mn-lt"/>
                        </a:rPr>
                        <a:t> tempo útil</a:t>
                      </a: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800" b="1" i="0" u="sng" strike="noStrike" dirty="0">
                          <a:solidFill>
                            <a:srgbClr val="000000"/>
                          </a:solidFill>
                          <a:effectLst/>
                          <a:latin typeface="+mn-lt"/>
                        </a:rPr>
                        <a:t>&gt;50-79</a:t>
                      </a:r>
                      <a:r>
                        <a:rPr lang="en-US" sz="1800" b="1" i="0" u="none" strike="noStrike" dirty="0">
                          <a:solidFill>
                            <a:srgbClr val="000000"/>
                          </a:solidFill>
                          <a:effectLst/>
                          <a:latin typeface="+mn-lt"/>
                        </a:rPr>
                        <a:t>.9%</a:t>
                      </a:r>
                      <a:br>
                        <a:rPr lang="en-US" sz="1800" b="1" i="0" u="none" strike="noStrike" dirty="0">
                          <a:solidFill>
                            <a:srgbClr val="000000"/>
                          </a:solidFill>
                          <a:effectLst/>
                          <a:latin typeface="+mn-lt"/>
                        </a:rPr>
                      </a:br>
                      <a:r>
                        <a:rPr lang="en-US" sz="1800" b="1" i="0" u="none" strike="noStrike" dirty="0">
                          <a:solidFill>
                            <a:srgbClr val="000000"/>
                          </a:solidFill>
                          <a:effectLst/>
                          <a:latin typeface="+mn-lt"/>
                        </a:rPr>
                        <a:t>No prazo</a:t>
                      </a:r>
                      <a:endParaRPr lang="en-US" sz="1800" b="1" i="0" u="sng" strike="noStrike" dirty="0">
                        <a:solidFill>
                          <a:srgbClr val="000000"/>
                        </a:solidFill>
                        <a:effectLst/>
                        <a:latin typeface="+mn-lt"/>
                      </a:endParaRP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800" b="1" i="0" u="none" strike="noStrike" dirty="0">
                          <a:solidFill>
                            <a:srgbClr val="000000"/>
                          </a:solidFill>
                          <a:effectLst/>
                          <a:latin typeface="+mn-lt"/>
                        </a:rPr>
                        <a:t>&gt;80%</a:t>
                      </a:r>
                      <a:br>
                        <a:rPr lang="en-US" sz="1800" b="1" i="0" u="none" strike="noStrike" dirty="0">
                          <a:solidFill>
                            <a:srgbClr val="000000"/>
                          </a:solidFill>
                          <a:effectLst/>
                          <a:latin typeface="+mn-lt"/>
                        </a:rPr>
                      </a:br>
                      <a:r>
                        <a:rPr lang="en-US" sz="1800" b="1" i="0" u="none" strike="noStrike" dirty="0">
                          <a:solidFill>
                            <a:srgbClr val="000000"/>
                          </a:solidFill>
                          <a:effectLst/>
                          <a:latin typeface="+mn-lt"/>
                        </a:rPr>
                        <a:t>No prazo</a:t>
                      </a:r>
                      <a:endParaRPr lang="en-US" sz="1800" b="1" i="0" u="sng" strike="noStrike" dirty="0">
                        <a:solidFill>
                          <a:srgbClr val="000000"/>
                        </a:solidFill>
                        <a:effectLst/>
                        <a:latin typeface="+mn-lt"/>
                      </a:endParaRPr>
                    </a:p>
                  </a:txBody>
                  <a:tcPr marL="7144" marR="7144" marT="7144"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486695"/>
                  </a:ext>
                </a:extLst>
              </a:tr>
            </a:tbl>
          </a:graphicData>
        </a:graphic>
      </p:graphicFrame>
    </p:spTree>
    <p:extLst>
      <p:ext uri="{BB962C8B-B14F-4D97-AF65-F5344CB8AC3E}">
        <p14:creationId xmlns:p14="http://schemas.microsoft.com/office/powerpoint/2010/main" val="23263879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a:t>Exemplo: </a:t>
            </a:r>
            <a:r>
              <a:rPr lang="en-US" dirty="0" err="1"/>
              <a:t>m</a:t>
            </a:r>
            <a:r>
              <a:rPr lang="en-US" sz="4400" dirty="0" err="1"/>
              <a:t>últiplas</a:t>
            </a:r>
            <a:r>
              <a:rPr lang="en-US" sz="4400" dirty="0"/>
              <a:t> </a:t>
            </a:r>
            <a:r>
              <a:rPr lang="en-US" sz="4400" dirty="0" err="1"/>
              <a:t>semanas</a:t>
            </a:r>
            <a:endParaRPr lang="en-US" sz="4400" dirty="0"/>
          </a:p>
        </p:txBody>
      </p:sp>
      <p:graphicFrame>
        <p:nvGraphicFramePr>
          <p:cNvPr id="5" name="Content Placeholder 18">
            <a:extLst>
              <a:ext uri="{FF2B5EF4-FFF2-40B4-BE49-F238E27FC236}">
                <a16:creationId xmlns:a16="http://schemas.microsoft.com/office/drawing/2014/main" id="{E443D4F1-0011-2745-80CB-1F84975F4558}"/>
              </a:ext>
            </a:extLst>
          </p:cNvPr>
          <p:cNvGraphicFramePr>
            <a:graphicFrameLocks/>
          </p:cNvGraphicFramePr>
          <p:nvPr>
            <p:extLst>
              <p:ext uri="{D42A27DB-BD31-4B8C-83A1-F6EECF244321}">
                <p14:modId xmlns:p14="http://schemas.microsoft.com/office/powerpoint/2010/main" val="1133006749"/>
              </p:ext>
            </p:extLst>
          </p:nvPr>
        </p:nvGraphicFramePr>
        <p:xfrm>
          <a:off x="473944" y="1257300"/>
          <a:ext cx="11244111" cy="4963726"/>
        </p:xfrm>
        <a:graphic>
          <a:graphicData uri="http://schemas.openxmlformats.org/drawingml/2006/table">
            <a:tbl>
              <a:tblPr/>
              <a:tblGrid>
                <a:gridCol w="1461570">
                  <a:extLst>
                    <a:ext uri="{9D8B030D-6E8A-4147-A177-3AD203B41FA5}">
                      <a16:colId xmlns:a16="http://schemas.microsoft.com/office/drawing/2014/main" val="20001"/>
                    </a:ext>
                  </a:extLst>
                </a:gridCol>
                <a:gridCol w="1014198">
                  <a:extLst>
                    <a:ext uri="{9D8B030D-6E8A-4147-A177-3AD203B41FA5}">
                      <a16:colId xmlns:a16="http://schemas.microsoft.com/office/drawing/2014/main" val="20003"/>
                    </a:ext>
                  </a:extLst>
                </a:gridCol>
                <a:gridCol w="1031570">
                  <a:extLst>
                    <a:ext uri="{9D8B030D-6E8A-4147-A177-3AD203B41FA5}">
                      <a16:colId xmlns:a16="http://schemas.microsoft.com/office/drawing/2014/main" val="20004"/>
                    </a:ext>
                  </a:extLst>
                </a:gridCol>
                <a:gridCol w="1031570">
                  <a:extLst>
                    <a:ext uri="{9D8B030D-6E8A-4147-A177-3AD203B41FA5}">
                      <a16:colId xmlns:a16="http://schemas.microsoft.com/office/drawing/2014/main" val="20005"/>
                    </a:ext>
                  </a:extLst>
                </a:gridCol>
                <a:gridCol w="1031570">
                  <a:extLst>
                    <a:ext uri="{9D8B030D-6E8A-4147-A177-3AD203B41FA5}">
                      <a16:colId xmlns:a16="http://schemas.microsoft.com/office/drawing/2014/main" val="20006"/>
                    </a:ext>
                  </a:extLst>
                </a:gridCol>
                <a:gridCol w="1031570">
                  <a:extLst>
                    <a:ext uri="{9D8B030D-6E8A-4147-A177-3AD203B41FA5}">
                      <a16:colId xmlns:a16="http://schemas.microsoft.com/office/drawing/2014/main" val="20007"/>
                    </a:ext>
                  </a:extLst>
                </a:gridCol>
                <a:gridCol w="1031570">
                  <a:extLst>
                    <a:ext uri="{9D8B030D-6E8A-4147-A177-3AD203B41FA5}">
                      <a16:colId xmlns:a16="http://schemas.microsoft.com/office/drawing/2014/main" val="20008"/>
                    </a:ext>
                  </a:extLst>
                </a:gridCol>
                <a:gridCol w="1031570">
                  <a:extLst>
                    <a:ext uri="{9D8B030D-6E8A-4147-A177-3AD203B41FA5}">
                      <a16:colId xmlns:a16="http://schemas.microsoft.com/office/drawing/2014/main" val="20009"/>
                    </a:ext>
                  </a:extLst>
                </a:gridCol>
                <a:gridCol w="1031570">
                  <a:extLst>
                    <a:ext uri="{9D8B030D-6E8A-4147-A177-3AD203B41FA5}">
                      <a16:colId xmlns:a16="http://schemas.microsoft.com/office/drawing/2014/main" val="2253102496"/>
                    </a:ext>
                  </a:extLst>
                </a:gridCol>
                <a:gridCol w="1547353">
                  <a:extLst>
                    <a:ext uri="{9D8B030D-6E8A-4147-A177-3AD203B41FA5}">
                      <a16:colId xmlns:a16="http://schemas.microsoft.com/office/drawing/2014/main" val="20010"/>
                    </a:ext>
                  </a:extLst>
                </a:gridCol>
              </a:tblGrid>
              <a:tr h="524984">
                <a:tc gridSpan="10">
                  <a:txBody>
                    <a:bodyPr/>
                    <a:lstStyle/>
                    <a:p>
                      <a:pPr algn="l" fontAlgn="b"/>
                      <a:r>
                        <a:rPr lang="en-US" sz="2000" b="1" i="0" u="none" strike="noStrike" baseline="0" dirty="0" err="1">
                          <a:solidFill>
                            <a:schemeClr val="tx1"/>
                          </a:solidFill>
                          <a:effectLst/>
                          <a:latin typeface="Arial" panose="020B0604020202020204" pitchFamily="34" charset="0"/>
                        </a:rPr>
                        <a:t>Comunicação</a:t>
                      </a:r>
                      <a:r>
                        <a:rPr lang="en-US" sz="2000" b="1" i="0" u="none" strike="noStrike" baseline="0" dirty="0">
                          <a:solidFill>
                            <a:schemeClr val="tx1"/>
                          </a:solidFill>
                          <a:effectLst/>
                          <a:latin typeface="Arial" panose="020B0604020202020204" pitchFamily="34" charset="0"/>
                        </a:rPr>
                        <a:t> </a:t>
                      </a:r>
                      <a:r>
                        <a:rPr lang="en-US" sz="2000" b="1" i="0" u="none" strike="noStrike" dirty="0" err="1">
                          <a:solidFill>
                            <a:schemeClr val="tx1"/>
                          </a:solidFill>
                          <a:effectLst/>
                          <a:latin typeface="Arial" panose="020B0604020202020204" pitchFamily="34" charset="0"/>
                        </a:rPr>
                        <a:t>oportuna</a:t>
                      </a:r>
                      <a:r>
                        <a:rPr lang="en-US" sz="2000" b="1" i="0" u="none" strike="noStrike" dirty="0">
                          <a:solidFill>
                            <a:schemeClr val="tx1"/>
                          </a:solidFill>
                          <a:effectLst/>
                          <a:latin typeface="Arial" panose="020B0604020202020204" pitchFamily="34" charset="0"/>
                        </a:rPr>
                        <a:t> </a:t>
                      </a:r>
                      <a:r>
                        <a:rPr lang="en-US" sz="2000" b="1" i="0" u="none" strike="noStrike" baseline="0" dirty="0">
                          <a:solidFill>
                            <a:schemeClr val="tx1"/>
                          </a:solidFill>
                          <a:effectLst/>
                          <a:latin typeface="Arial" panose="020B0604020202020204" pitchFamily="34" charset="0"/>
                        </a:rPr>
                        <a:t>por estabelecimento (n=10) por semana, </a:t>
                      </a:r>
                      <a:r>
                        <a:rPr lang="en-US" sz="2000" b="1" i="0" u="none" strike="noStrike" baseline="0" dirty="0" err="1">
                          <a:solidFill>
                            <a:schemeClr val="tx1"/>
                          </a:solidFill>
                          <a:effectLst/>
                          <a:latin typeface="Arial" panose="020B0604020202020204" pitchFamily="34" charset="0"/>
                        </a:rPr>
                        <a:t>até</a:t>
                      </a:r>
                      <a:r>
                        <a:rPr lang="en-US" sz="2000" b="1" i="0" u="none" strike="noStrike" baseline="0" dirty="0">
                          <a:solidFill>
                            <a:schemeClr val="tx1"/>
                          </a:solidFill>
                          <a:effectLst/>
                          <a:latin typeface="Arial" panose="020B0604020202020204" pitchFamily="34" charset="0"/>
                        </a:rPr>
                        <a:t> a semana 50</a:t>
                      </a:r>
                      <a:endParaRPr lang="en-US" sz="2000" b="1" i="0" u="none" strike="noStrike" dirty="0">
                        <a:solidFill>
                          <a:schemeClr val="tx1"/>
                        </a:solidFill>
                        <a:effectLst/>
                        <a:latin typeface="Arial" panose="020B0604020202020204" pitchFamily="34" charset="0"/>
                      </a:endParaRPr>
                    </a:p>
                  </a:txBody>
                  <a:tcPr marL="5697" marR="5697" marT="4397" marB="9144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304006">
                <a:tc>
                  <a:txBody>
                    <a:bodyPr/>
                    <a:lstStyle/>
                    <a:p>
                      <a:pPr marL="0" indent="0" algn="ctr" fontAlgn="b"/>
                      <a:r>
                        <a:rPr lang="en-US" sz="1800" b="1" i="0" u="none" strike="noStrike" dirty="0" err="1">
                          <a:solidFill>
                            <a:schemeClr val="tx1"/>
                          </a:solidFill>
                          <a:effectLst/>
                          <a:latin typeface="Arial" panose="020B0604020202020204" pitchFamily="34" charset="0"/>
                        </a:rPr>
                        <a:t>Unidades</a:t>
                      </a:r>
                      <a:endParaRPr lang="en-US" sz="1800" b="1" i="0" u="none" strike="noStrike" dirty="0">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
                      <a:r>
                        <a:rPr lang="en-US" sz="1800" b="1" i="0" u="none" strike="noStrike" dirty="0">
                          <a:solidFill>
                            <a:schemeClr val="tx1"/>
                          </a:solidFill>
                          <a:effectLst/>
                          <a:latin typeface="Arial" panose="020B0604020202020204" pitchFamily="34" charset="0"/>
                        </a:rPr>
                        <a:t>Semana 46</a:t>
                      </a:r>
                    </a:p>
                  </a:txBody>
                  <a:tcPr marL="45720" marR="45720" marT="9144" marB="914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
                      <a:r>
                        <a:rPr lang="en-US" sz="1800" b="1" i="0" u="none" strike="noStrike" dirty="0">
                          <a:solidFill>
                            <a:schemeClr val="tx1"/>
                          </a:solidFill>
                          <a:effectLst/>
                          <a:latin typeface="Arial" panose="020B0604020202020204" pitchFamily="34" charset="0"/>
                        </a:rPr>
                        <a:t>Semana 47</a:t>
                      </a:r>
                    </a:p>
                  </a:txBody>
                  <a:tcPr marL="45720" marR="45720" marT="9144" marB="914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
                      <a:r>
                        <a:rPr lang="en-US" sz="1800" b="1" i="0" u="none" strike="noStrike" dirty="0">
                          <a:solidFill>
                            <a:schemeClr val="tx1"/>
                          </a:solidFill>
                          <a:effectLst/>
                          <a:latin typeface="Arial" panose="020B0604020202020204" pitchFamily="34" charset="0"/>
                        </a:rPr>
                        <a:t>Semana 48</a:t>
                      </a:r>
                    </a:p>
                  </a:txBody>
                  <a:tcPr marL="45720" marR="45720" marT="9144" marB="914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
                      <a:r>
                        <a:rPr lang="en-US" sz="1800" b="1" i="0" u="none" strike="noStrike" dirty="0">
                          <a:solidFill>
                            <a:schemeClr val="tx1"/>
                          </a:solidFill>
                          <a:effectLst/>
                          <a:latin typeface="Arial" panose="020B0604020202020204" pitchFamily="34" charset="0"/>
                        </a:rPr>
                        <a:t>Semana 49</a:t>
                      </a:r>
                    </a:p>
                  </a:txBody>
                  <a:tcPr marL="45720" marR="45720" marT="9144" marB="914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
                      <a:r>
                        <a:rPr lang="en-US" sz="1800" b="1" i="0" u="none" strike="noStrike" dirty="0">
                          <a:solidFill>
                            <a:schemeClr val="tx1"/>
                          </a:solidFill>
                          <a:effectLst/>
                          <a:latin typeface="Arial" panose="020B0604020202020204" pitchFamily="34" charset="0"/>
                        </a:rPr>
                        <a:t>Semana 50</a:t>
                      </a:r>
                    </a:p>
                  </a:txBody>
                  <a:tcPr marL="45720" marR="45720" marT="9144" marB="914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
                      <a:r>
                        <a:rPr lang="en-US" sz="1800" b="1" i="0" u="none" strike="noStrike" dirty="0">
                          <a:solidFill>
                            <a:schemeClr val="tx1"/>
                          </a:solidFill>
                          <a:effectLst/>
                          <a:latin typeface="Arial" panose="020B0604020202020204" pitchFamily="34" charset="0"/>
                        </a:rPr>
                        <a:t>Semana 51</a:t>
                      </a:r>
                    </a:p>
                  </a:txBody>
                  <a:tcPr marL="45720" marR="45720" marT="9144" marB="914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
                      <a:r>
                        <a:rPr lang="en-US" sz="1800" b="1" i="0" u="none" strike="noStrike" dirty="0">
                          <a:solidFill>
                            <a:schemeClr val="tx1"/>
                          </a:solidFill>
                          <a:effectLst/>
                          <a:latin typeface="Arial" panose="020B0604020202020204" pitchFamily="34" charset="0"/>
                        </a:rPr>
                        <a:t> Semana 52</a:t>
                      </a:r>
                    </a:p>
                  </a:txBody>
                  <a:tcPr marL="45720" marR="45720" marT="9144" marB="914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
                      <a:endParaRPr lang="en-US" sz="1800" b="1" i="0" u="none" strike="noStrike" dirty="0">
                        <a:solidFill>
                          <a:schemeClr val="tx1"/>
                        </a:solidFill>
                        <a:effectLst/>
                        <a:latin typeface="Arial" panose="020B0604020202020204" pitchFamily="34" charset="0"/>
                      </a:endParaRPr>
                    </a:p>
                  </a:txBody>
                  <a:tcPr marL="45720" marR="45720" marT="9144" marB="914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fontAlgn="b"/>
                      <a:r>
                        <a:rPr lang="en-US" sz="1800" b="1" i="0" u="none" strike="noStrike" dirty="0">
                          <a:solidFill>
                            <a:schemeClr val="tx1"/>
                          </a:solidFill>
                          <a:effectLst/>
                          <a:latin typeface="Arial" panose="020B0604020202020204" pitchFamily="34" charset="0"/>
                        </a:rPr>
                        <a:t>% Cum YTD</a:t>
                      </a:r>
                    </a:p>
                  </a:txBody>
                  <a:tcPr marL="45720" marR="45720" marT="9144" marB="914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10002"/>
                  </a:ext>
                </a:extLst>
              </a:tr>
              <a:tr h="304006">
                <a:tc>
                  <a:txBody>
                    <a:bodyPr/>
                    <a:lstStyle/>
                    <a:p>
                      <a:pPr algn="ctr" fontAlgn="b"/>
                      <a:r>
                        <a:rPr lang="en-US" sz="1800" b="0" i="0" u="none" strike="noStrike">
                          <a:solidFill>
                            <a:schemeClr val="tx1"/>
                          </a:solidFill>
                          <a:effectLst/>
                          <a:latin typeface="Arial" panose="020B0604020202020204" pitchFamily="34" charset="0"/>
                        </a:rPr>
                        <a:t>A</a:t>
                      </a:r>
                    </a:p>
                  </a:txBody>
                  <a:tcPr marL="45720"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chemeClr val="tx1"/>
                          </a:solidFill>
                          <a:effectLst/>
                          <a:latin typeface="Arial" panose="020B0604020202020204" pitchFamily="34" charset="0"/>
                        </a:rPr>
                        <a:t>NR</a:t>
                      </a:r>
                    </a:p>
                  </a:txBody>
                  <a:tcPr marL="45720" marR="45720" marT="9144" marB="914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800" b="0" i="0" u="none" strike="noStrike" dirty="0">
                          <a:solidFill>
                            <a:schemeClr val="tx1"/>
                          </a:solidFill>
                          <a:effectLst/>
                          <a:latin typeface="Arial" panose="020B0604020202020204" pitchFamily="34" charset="0"/>
                        </a:rPr>
                        <a:t>L</a:t>
                      </a:r>
                    </a:p>
                  </a:txBody>
                  <a:tcPr marL="45720" marR="45720" marT="9144" marB="914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800" b="0" i="0" u="none" strike="noStrike" dirty="0">
                          <a:solidFill>
                            <a:schemeClr val="tx1"/>
                          </a:solidFill>
                          <a:effectLst/>
                          <a:latin typeface="Arial" panose="020B0604020202020204" pitchFamily="34" charset="0"/>
                        </a:rPr>
                        <a:t>T</a:t>
                      </a:r>
                    </a:p>
                  </a:txBody>
                  <a:tcPr marL="45720" marR="45720" marT="9144" marB="914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800" b="0" i="0" u="none" strike="noStrike" dirty="0">
                          <a:solidFill>
                            <a:schemeClr val="tx1"/>
                          </a:solidFill>
                          <a:effectLst/>
                          <a:latin typeface="Arial" panose="020B0604020202020204" pitchFamily="34" charset="0"/>
                        </a:rPr>
                        <a:t>L</a:t>
                      </a:r>
                    </a:p>
                  </a:txBody>
                  <a:tcPr marL="45720" marR="45720" marT="9144" marB="914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800" b="0" i="0" u="none" strike="noStrike" dirty="0">
                          <a:solidFill>
                            <a:schemeClr val="tx1"/>
                          </a:solidFill>
                          <a:effectLst/>
                          <a:latin typeface="Arial" panose="020B0604020202020204" pitchFamily="34" charset="0"/>
                        </a:rPr>
                        <a:t>NR</a:t>
                      </a:r>
                    </a:p>
                  </a:txBody>
                  <a:tcPr marL="45720" marR="45720" marT="9144" marB="914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45720" marR="45720" marT="9144" marB="914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US" sz="1800" b="0" i="0" u="none" strike="noStrike" dirty="0">
                        <a:solidFill>
                          <a:schemeClr val="tx1"/>
                        </a:solidFill>
                        <a:effectLst/>
                        <a:latin typeface="Arial" panose="020B0604020202020204" pitchFamily="34" charset="0"/>
                      </a:endParaRPr>
                    </a:p>
                  </a:txBody>
                  <a:tcPr marL="45720" marR="45720" marT="9144" marB="914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US" sz="1800" b="0" i="0" u="none" strike="noStrike" dirty="0">
                        <a:solidFill>
                          <a:schemeClr val="tx1"/>
                        </a:solidFill>
                        <a:effectLst/>
                        <a:latin typeface="Arial" panose="020B0604020202020204" pitchFamily="34" charset="0"/>
                      </a:endParaRPr>
                    </a:p>
                  </a:txBody>
                  <a:tcPr marL="45720" marR="45720" marT="9144" marB="914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i="0" u="none" strike="noStrike" dirty="0">
                          <a:solidFill>
                            <a:schemeClr val="tx1"/>
                          </a:solidFill>
                          <a:effectLst/>
                          <a:latin typeface="Arial" panose="020B0604020202020204" pitchFamily="34" charset="0"/>
                        </a:rPr>
                        <a:t>18%</a:t>
                      </a:r>
                    </a:p>
                  </a:txBody>
                  <a:tcPr marL="45720" marR="45720" marT="9144" marB="9144"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03"/>
                  </a:ext>
                </a:extLst>
              </a:tr>
              <a:tr h="304006">
                <a:tc>
                  <a:txBody>
                    <a:bodyPr/>
                    <a:lstStyle/>
                    <a:p>
                      <a:pPr algn="ctr" fontAlgn="b"/>
                      <a:r>
                        <a:rPr lang="en-US" sz="1800" b="0" i="0" u="none" strike="noStrike">
                          <a:solidFill>
                            <a:schemeClr val="tx1"/>
                          </a:solidFill>
                          <a:effectLst/>
                          <a:latin typeface="Arial" panose="020B0604020202020204" pitchFamily="34" charset="0"/>
                        </a:rPr>
                        <a:t>B</a:t>
                      </a:r>
                    </a:p>
                  </a:txBody>
                  <a:tcPr marL="45720"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chemeClr val="tx1"/>
                          </a:solidFill>
                          <a:effectLst/>
                          <a:latin typeface="Arial" panose="020B0604020202020204" pitchFamily="34" charset="0"/>
                        </a:rPr>
                        <a:t>NR</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800" b="0" i="0" u="none" strike="noStrike" dirty="0">
                          <a:solidFill>
                            <a:schemeClr val="tx1"/>
                          </a:solidFill>
                          <a:effectLst/>
                          <a:latin typeface="Arial" panose="020B0604020202020204" pitchFamily="34" charset="0"/>
                        </a:rPr>
                        <a:t>L</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800" b="0" i="0" u="none" strike="noStrike" dirty="0">
                          <a:solidFill>
                            <a:schemeClr val="tx1"/>
                          </a:solidFill>
                          <a:effectLst/>
                          <a:latin typeface="Arial" panose="020B0604020202020204" pitchFamily="34" charset="0"/>
                        </a:rPr>
                        <a:t>L</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800" b="0" i="0" u="none" strike="noStrike" dirty="0">
                          <a:solidFill>
                            <a:schemeClr val="tx1"/>
                          </a:solidFill>
                          <a:effectLst/>
                          <a:latin typeface="Arial" panose="020B0604020202020204" pitchFamily="34" charset="0"/>
                        </a:rPr>
                        <a:t>T</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800" b="0" i="0" u="none" strike="noStrike" dirty="0">
                          <a:solidFill>
                            <a:schemeClr val="tx1"/>
                          </a:solidFill>
                          <a:effectLst/>
                          <a:latin typeface="Arial" panose="020B0604020202020204" pitchFamily="34" charset="0"/>
                        </a:rPr>
                        <a:t>L</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i="0" u="none" strike="noStrike" dirty="0">
                          <a:solidFill>
                            <a:schemeClr val="tx1"/>
                          </a:solidFill>
                          <a:effectLst/>
                          <a:latin typeface="Arial" panose="020B0604020202020204" pitchFamily="34" charset="0"/>
                        </a:rPr>
                        <a:t>30%</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04"/>
                  </a:ext>
                </a:extLst>
              </a:tr>
              <a:tr h="304006">
                <a:tc>
                  <a:txBody>
                    <a:bodyPr/>
                    <a:lstStyle/>
                    <a:p>
                      <a:pPr algn="ctr" fontAlgn="b"/>
                      <a:r>
                        <a:rPr lang="en-US" sz="1800" b="0" i="0" u="none" strike="noStrike" dirty="0">
                          <a:solidFill>
                            <a:schemeClr val="tx1"/>
                          </a:solidFill>
                          <a:effectLst/>
                          <a:latin typeface="Arial" panose="020B0604020202020204" pitchFamily="34" charset="0"/>
                        </a:rPr>
                        <a:t>C</a:t>
                      </a:r>
                    </a:p>
                  </a:txBody>
                  <a:tcPr marL="45720"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chemeClr val="tx1"/>
                          </a:solidFill>
                          <a:effectLst/>
                          <a:latin typeface="Arial" panose="020B0604020202020204" pitchFamily="34" charset="0"/>
                        </a:rPr>
                        <a:t>L</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800" b="0" i="0" u="none" strike="noStrike" dirty="0">
                          <a:solidFill>
                            <a:schemeClr val="tx1"/>
                          </a:solidFill>
                          <a:effectLst/>
                          <a:latin typeface="Arial" panose="020B0604020202020204" pitchFamily="34" charset="0"/>
                        </a:rPr>
                        <a:t>L</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800" b="0" i="0" u="none" strike="noStrike" dirty="0">
                          <a:solidFill>
                            <a:schemeClr val="tx1"/>
                          </a:solidFill>
                          <a:effectLst/>
                          <a:latin typeface="Arial" panose="020B0604020202020204" pitchFamily="34" charset="0"/>
                        </a:rPr>
                        <a:t>T</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800" b="0" i="0" u="none" strike="noStrike" dirty="0">
                          <a:solidFill>
                            <a:schemeClr val="tx1"/>
                          </a:solidFill>
                          <a:effectLst/>
                          <a:latin typeface="Arial" panose="020B0604020202020204" pitchFamily="34" charset="0"/>
                        </a:rPr>
                        <a:t>T</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800" b="0" i="0" u="none" strike="noStrike" dirty="0">
                          <a:solidFill>
                            <a:schemeClr val="tx1"/>
                          </a:solidFill>
                          <a:effectLst/>
                          <a:latin typeface="Arial" panose="020B0604020202020204" pitchFamily="34" charset="0"/>
                        </a:rPr>
                        <a:t>T</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i="0" u="none" strike="noStrike" dirty="0">
                          <a:solidFill>
                            <a:schemeClr val="tx1"/>
                          </a:solidFill>
                          <a:effectLst/>
                          <a:latin typeface="Arial" panose="020B0604020202020204" pitchFamily="34" charset="0"/>
                        </a:rPr>
                        <a:t>78%</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0005"/>
                  </a:ext>
                </a:extLst>
              </a:tr>
              <a:tr h="304006">
                <a:tc>
                  <a:txBody>
                    <a:bodyPr/>
                    <a:lstStyle/>
                    <a:p>
                      <a:pPr algn="ctr" fontAlgn="b"/>
                      <a:r>
                        <a:rPr lang="en-US" sz="1800" b="0" i="0" u="none" strike="noStrike">
                          <a:solidFill>
                            <a:schemeClr val="tx1"/>
                          </a:solidFill>
                          <a:effectLst/>
                          <a:latin typeface="Arial" panose="020B0604020202020204" pitchFamily="34" charset="0"/>
                        </a:rPr>
                        <a:t>D</a:t>
                      </a:r>
                    </a:p>
                  </a:txBody>
                  <a:tcPr marL="45720"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chemeClr val="tx1"/>
                          </a:solidFill>
                          <a:effectLst/>
                          <a:latin typeface="Arial" panose="020B0604020202020204" pitchFamily="34" charset="0"/>
                        </a:rPr>
                        <a:t>T</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800" b="0" i="0" u="none" strike="noStrike" dirty="0">
                          <a:solidFill>
                            <a:schemeClr val="tx1"/>
                          </a:solidFill>
                          <a:effectLst/>
                          <a:latin typeface="Arial" panose="020B0604020202020204" pitchFamily="34" charset="0"/>
                        </a:rPr>
                        <a:t>T</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800" b="0" i="0" u="none" strike="noStrike" dirty="0">
                          <a:solidFill>
                            <a:schemeClr val="tx1"/>
                          </a:solidFill>
                          <a:effectLst/>
                          <a:latin typeface="Arial" panose="020B0604020202020204" pitchFamily="34" charset="0"/>
                        </a:rPr>
                        <a:t>T</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800" b="0" i="0" u="none" strike="noStrike">
                          <a:solidFill>
                            <a:schemeClr val="tx1"/>
                          </a:solidFill>
                          <a:effectLst/>
                          <a:latin typeface="Arial" panose="020B0604020202020204" pitchFamily="34" charset="0"/>
                        </a:rPr>
                        <a:t>T</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800" b="0" i="0" u="none" strike="noStrike" dirty="0">
                          <a:solidFill>
                            <a:schemeClr val="tx1"/>
                          </a:solidFill>
                          <a:effectLst/>
                          <a:latin typeface="Arial" panose="020B0604020202020204" pitchFamily="34" charset="0"/>
                        </a:rPr>
                        <a:t>T</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i="0" u="none" strike="noStrike" dirty="0">
                          <a:solidFill>
                            <a:schemeClr val="tx1"/>
                          </a:solidFill>
                          <a:effectLst/>
                          <a:latin typeface="Arial" panose="020B0604020202020204" pitchFamily="34" charset="0"/>
                        </a:rPr>
                        <a:t>98%</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0006"/>
                  </a:ext>
                </a:extLst>
              </a:tr>
              <a:tr h="304006">
                <a:tc>
                  <a:txBody>
                    <a:bodyPr/>
                    <a:lstStyle/>
                    <a:p>
                      <a:pPr algn="ctr" fontAlgn="b"/>
                      <a:r>
                        <a:rPr lang="en-US" sz="1800" b="0" i="0" u="none" strike="noStrike">
                          <a:solidFill>
                            <a:schemeClr val="tx1"/>
                          </a:solidFill>
                          <a:effectLst/>
                          <a:latin typeface="Arial" panose="020B0604020202020204" pitchFamily="34" charset="0"/>
                        </a:rPr>
                        <a:t>E</a:t>
                      </a:r>
                    </a:p>
                  </a:txBody>
                  <a:tcPr marL="45720"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chemeClr val="tx1"/>
                          </a:solidFill>
                          <a:effectLst/>
                          <a:latin typeface="Arial" panose="020B0604020202020204" pitchFamily="34" charset="0"/>
                        </a:rPr>
                        <a:t>NR</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800" b="0" i="0" u="none" strike="noStrike" dirty="0">
                          <a:solidFill>
                            <a:schemeClr val="tx1"/>
                          </a:solidFill>
                          <a:effectLst/>
                          <a:latin typeface="Arial" panose="020B0604020202020204" pitchFamily="34" charset="0"/>
                        </a:rPr>
                        <a:t>L</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800" b="0" i="0" u="none" strike="noStrike" dirty="0">
                          <a:solidFill>
                            <a:schemeClr val="tx1"/>
                          </a:solidFill>
                          <a:effectLst/>
                          <a:latin typeface="Arial" panose="020B0604020202020204" pitchFamily="34" charset="0"/>
                        </a:rPr>
                        <a:t>L</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800" b="0" i="0" u="none" strike="noStrike" dirty="0">
                          <a:solidFill>
                            <a:schemeClr val="tx1"/>
                          </a:solidFill>
                          <a:effectLst/>
                          <a:latin typeface="Arial" panose="020B0604020202020204" pitchFamily="34" charset="0"/>
                        </a:rPr>
                        <a:t>L</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800" b="0" i="0" u="none" strike="noStrike" dirty="0">
                          <a:solidFill>
                            <a:schemeClr val="tx1"/>
                          </a:solidFill>
                          <a:effectLst/>
                          <a:latin typeface="Arial" panose="020B0604020202020204" pitchFamily="34" charset="0"/>
                        </a:rPr>
                        <a:t>NR</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i="0" u="none" strike="noStrike" dirty="0">
                          <a:solidFill>
                            <a:schemeClr val="tx1"/>
                          </a:solidFill>
                          <a:effectLst/>
                          <a:latin typeface="Arial" panose="020B0604020202020204" pitchFamily="34" charset="0"/>
                        </a:rPr>
                        <a:t>42%</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07"/>
                  </a:ext>
                </a:extLst>
              </a:tr>
              <a:tr h="304006">
                <a:tc>
                  <a:txBody>
                    <a:bodyPr/>
                    <a:lstStyle/>
                    <a:p>
                      <a:pPr algn="ctr" fontAlgn="b"/>
                      <a:r>
                        <a:rPr lang="en-US" sz="1800" b="0" i="0" u="none" strike="noStrike">
                          <a:solidFill>
                            <a:schemeClr val="tx1"/>
                          </a:solidFill>
                          <a:effectLst/>
                          <a:latin typeface="Arial" panose="020B0604020202020204" pitchFamily="34" charset="0"/>
                        </a:rPr>
                        <a:t>F</a:t>
                      </a:r>
                    </a:p>
                  </a:txBody>
                  <a:tcPr marL="45720"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chemeClr val="tx1"/>
                          </a:solidFill>
                          <a:effectLst/>
                          <a:latin typeface="Arial" panose="020B0604020202020204" pitchFamily="34" charset="0"/>
                        </a:rPr>
                        <a:t>L</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800" b="0" i="0" u="none" strike="noStrike" dirty="0">
                          <a:solidFill>
                            <a:schemeClr val="tx1"/>
                          </a:solidFill>
                          <a:effectLst/>
                          <a:latin typeface="Arial" panose="020B0604020202020204" pitchFamily="34" charset="0"/>
                        </a:rPr>
                        <a:t>T</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800" b="0" i="0" u="none" strike="noStrike" dirty="0">
                          <a:solidFill>
                            <a:schemeClr val="tx1"/>
                          </a:solidFill>
                          <a:effectLst/>
                          <a:latin typeface="Arial" panose="020B0604020202020204" pitchFamily="34" charset="0"/>
                        </a:rPr>
                        <a:t>T</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800" b="0" i="0" u="none" strike="noStrike" dirty="0">
                          <a:solidFill>
                            <a:schemeClr val="tx1"/>
                          </a:solidFill>
                          <a:effectLst/>
                          <a:latin typeface="Arial" panose="020B0604020202020204" pitchFamily="34" charset="0"/>
                        </a:rPr>
                        <a:t>T</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800" b="0" i="0" u="none" strike="noStrike" dirty="0">
                          <a:solidFill>
                            <a:schemeClr val="tx1"/>
                          </a:solidFill>
                          <a:effectLst/>
                          <a:latin typeface="Arial" panose="020B0604020202020204" pitchFamily="34" charset="0"/>
                        </a:rPr>
                        <a:t>T</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i="0" u="none" strike="noStrike" dirty="0">
                          <a:solidFill>
                            <a:schemeClr val="tx1"/>
                          </a:solidFill>
                          <a:effectLst/>
                          <a:latin typeface="Arial" panose="020B0604020202020204" pitchFamily="34" charset="0"/>
                        </a:rPr>
                        <a:t>90%</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extLst>
                  <a:ext uri="{0D108BD9-81ED-4DB2-BD59-A6C34878D82A}">
                    <a16:rowId xmlns:a16="http://schemas.microsoft.com/office/drawing/2014/main" val="10008"/>
                  </a:ext>
                </a:extLst>
              </a:tr>
              <a:tr h="304006">
                <a:tc>
                  <a:txBody>
                    <a:bodyPr/>
                    <a:lstStyle/>
                    <a:p>
                      <a:pPr algn="ctr" fontAlgn="b"/>
                      <a:r>
                        <a:rPr lang="en-US" sz="1800" b="0" i="0" u="none" strike="noStrike">
                          <a:solidFill>
                            <a:schemeClr val="tx1"/>
                          </a:solidFill>
                          <a:effectLst/>
                          <a:latin typeface="Arial" panose="020B0604020202020204" pitchFamily="34" charset="0"/>
                        </a:rPr>
                        <a:t>G</a:t>
                      </a:r>
                    </a:p>
                  </a:txBody>
                  <a:tcPr marL="45720"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chemeClr val="tx1"/>
                          </a:solidFill>
                          <a:effectLst/>
                          <a:latin typeface="Arial" panose="020B0604020202020204" pitchFamily="34" charset="0"/>
                        </a:rPr>
                        <a:t>L</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800" b="0" i="0" u="none" strike="noStrike" dirty="0">
                          <a:solidFill>
                            <a:schemeClr val="tx1"/>
                          </a:solidFill>
                          <a:effectLst/>
                          <a:latin typeface="Arial" panose="020B0604020202020204" pitchFamily="34" charset="0"/>
                        </a:rPr>
                        <a:t>L</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800" b="0" i="0" u="none" strike="noStrike" dirty="0">
                          <a:solidFill>
                            <a:schemeClr val="tx1"/>
                          </a:solidFill>
                          <a:effectLst/>
                          <a:latin typeface="Arial" panose="020B0604020202020204" pitchFamily="34" charset="0"/>
                        </a:rPr>
                        <a:t>L</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800" b="0" i="0" u="none" strike="noStrike" dirty="0">
                          <a:solidFill>
                            <a:schemeClr val="tx1"/>
                          </a:solidFill>
                          <a:effectLst/>
                          <a:latin typeface="Arial" panose="020B0604020202020204" pitchFamily="34" charset="0"/>
                        </a:rPr>
                        <a:t>L</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800" b="0" i="0" u="none" strike="noStrike" dirty="0">
                          <a:solidFill>
                            <a:schemeClr val="tx1"/>
                          </a:solidFill>
                          <a:effectLst/>
                          <a:latin typeface="Arial" panose="020B0604020202020204" pitchFamily="34" charset="0"/>
                        </a:rPr>
                        <a:t>L</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i="0" u="none" strike="noStrike" dirty="0">
                          <a:solidFill>
                            <a:schemeClr val="tx1"/>
                          </a:solidFill>
                          <a:effectLst/>
                          <a:latin typeface="Arial" panose="020B0604020202020204" pitchFamily="34" charset="0"/>
                        </a:rPr>
                        <a:t>12%</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09"/>
                  </a:ext>
                </a:extLst>
              </a:tr>
              <a:tr h="304006">
                <a:tc>
                  <a:txBody>
                    <a:bodyPr/>
                    <a:lstStyle/>
                    <a:p>
                      <a:pPr algn="ctr" fontAlgn="b"/>
                      <a:r>
                        <a:rPr lang="en-US" sz="1800" b="0" i="0" u="none" strike="noStrike">
                          <a:solidFill>
                            <a:schemeClr val="tx1"/>
                          </a:solidFill>
                          <a:effectLst/>
                          <a:latin typeface="Arial" panose="020B0604020202020204" pitchFamily="34" charset="0"/>
                        </a:rPr>
                        <a:t>H</a:t>
                      </a:r>
                    </a:p>
                  </a:txBody>
                  <a:tcPr marL="45720"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chemeClr val="tx1"/>
                          </a:solidFill>
                          <a:effectLst/>
                          <a:latin typeface="Arial" panose="020B0604020202020204" pitchFamily="34" charset="0"/>
                        </a:rPr>
                        <a:t>L</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800" b="0" i="0" u="none" strike="noStrike" dirty="0">
                          <a:solidFill>
                            <a:schemeClr val="tx1"/>
                          </a:solidFill>
                          <a:effectLst/>
                          <a:latin typeface="Arial" panose="020B0604020202020204" pitchFamily="34" charset="0"/>
                        </a:rPr>
                        <a:t>L</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800" b="0" i="0" u="none" strike="noStrike" dirty="0">
                          <a:solidFill>
                            <a:schemeClr val="tx1"/>
                          </a:solidFill>
                          <a:effectLst/>
                          <a:latin typeface="Arial" panose="020B0604020202020204" pitchFamily="34" charset="0"/>
                        </a:rPr>
                        <a:t>T</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800" b="0" i="0" u="none" strike="noStrike" dirty="0">
                          <a:solidFill>
                            <a:schemeClr val="tx1"/>
                          </a:solidFill>
                          <a:effectLst/>
                          <a:latin typeface="Arial" panose="020B0604020202020204" pitchFamily="34" charset="0"/>
                        </a:rPr>
                        <a:t>L</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800" b="0" i="0" u="none" strike="noStrike" dirty="0">
                          <a:solidFill>
                            <a:schemeClr val="tx1"/>
                          </a:solidFill>
                          <a:effectLst/>
                          <a:latin typeface="Arial" panose="020B0604020202020204" pitchFamily="34" charset="0"/>
                        </a:rPr>
                        <a:t>T</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i="0" u="none" strike="noStrike" dirty="0">
                          <a:solidFill>
                            <a:schemeClr val="tx1"/>
                          </a:solidFill>
                          <a:effectLst/>
                          <a:latin typeface="Arial" panose="020B0604020202020204" pitchFamily="34" charset="0"/>
                        </a:rPr>
                        <a:t>46%</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10"/>
                  </a:ext>
                </a:extLst>
              </a:tr>
              <a:tr h="304006">
                <a:tc>
                  <a:txBody>
                    <a:bodyPr/>
                    <a:lstStyle/>
                    <a:p>
                      <a:pPr algn="ctr" fontAlgn="b"/>
                      <a:r>
                        <a:rPr lang="en-US" sz="1800" b="0" i="0" u="none" strike="noStrike">
                          <a:solidFill>
                            <a:schemeClr val="tx1"/>
                          </a:solidFill>
                          <a:effectLst/>
                          <a:latin typeface="Arial" panose="020B0604020202020204" pitchFamily="34" charset="0"/>
                        </a:rPr>
                        <a:t>I</a:t>
                      </a:r>
                    </a:p>
                  </a:txBody>
                  <a:tcPr marL="45720"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chemeClr val="tx1"/>
                          </a:solidFill>
                          <a:effectLst/>
                          <a:latin typeface="Arial" panose="020B0604020202020204" pitchFamily="34" charset="0"/>
                        </a:rPr>
                        <a:t>L</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800" b="0" i="0" u="none" strike="noStrike" dirty="0">
                          <a:solidFill>
                            <a:schemeClr val="tx1"/>
                          </a:solidFill>
                          <a:effectLst/>
                          <a:latin typeface="Arial" panose="020B0604020202020204" pitchFamily="34" charset="0"/>
                        </a:rPr>
                        <a:t>T</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800" b="0" i="0" u="none" strike="noStrike" dirty="0">
                          <a:solidFill>
                            <a:schemeClr val="tx1"/>
                          </a:solidFill>
                          <a:effectLst/>
                          <a:latin typeface="Arial" panose="020B0604020202020204" pitchFamily="34" charset="0"/>
                        </a:rPr>
                        <a:t>L</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800" b="0" i="0" u="none" strike="noStrike" dirty="0">
                          <a:solidFill>
                            <a:schemeClr val="tx1"/>
                          </a:solidFill>
                          <a:effectLst/>
                          <a:latin typeface="Arial" panose="020B0604020202020204" pitchFamily="34" charset="0"/>
                        </a:rPr>
                        <a:t>T</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800" b="0" i="0" u="none" strike="noStrike" dirty="0">
                          <a:solidFill>
                            <a:schemeClr val="tx1"/>
                          </a:solidFill>
                          <a:effectLst/>
                          <a:latin typeface="Arial" panose="020B0604020202020204" pitchFamily="34" charset="0"/>
                        </a:rPr>
                        <a:t>T</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i="0" u="none" strike="noStrike" dirty="0">
                          <a:solidFill>
                            <a:schemeClr val="tx1"/>
                          </a:solidFill>
                          <a:effectLst/>
                          <a:latin typeface="Arial" panose="020B0604020202020204" pitchFamily="34" charset="0"/>
                        </a:rPr>
                        <a:t>66%</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0011"/>
                  </a:ext>
                </a:extLst>
              </a:tr>
              <a:tr h="304006">
                <a:tc>
                  <a:txBody>
                    <a:bodyPr/>
                    <a:lstStyle/>
                    <a:p>
                      <a:pPr algn="ctr" fontAlgn="b"/>
                      <a:r>
                        <a:rPr lang="en-US" sz="1800" b="0" i="0" u="none" strike="noStrike">
                          <a:solidFill>
                            <a:schemeClr val="tx1"/>
                          </a:solidFill>
                          <a:effectLst/>
                          <a:latin typeface="Arial" panose="020B0604020202020204" pitchFamily="34" charset="0"/>
                        </a:rPr>
                        <a:t>J</a:t>
                      </a:r>
                    </a:p>
                  </a:txBody>
                  <a:tcPr marL="45720"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0" i="0" u="none" strike="noStrike" dirty="0">
                          <a:solidFill>
                            <a:schemeClr val="tx1"/>
                          </a:solidFill>
                          <a:effectLst/>
                          <a:latin typeface="Arial" panose="020B0604020202020204" pitchFamily="34" charset="0"/>
                        </a:rPr>
                        <a:t>L</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800" b="0" i="0" u="none" strike="noStrike" dirty="0">
                          <a:solidFill>
                            <a:schemeClr val="tx1"/>
                          </a:solidFill>
                          <a:effectLst/>
                          <a:latin typeface="Arial" panose="020B0604020202020204" pitchFamily="34" charset="0"/>
                        </a:rPr>
                        <a:t>T</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00B050"/>
                    </a:solidFill>
                  </a:tcPr>
                </a:tc>
                <a:tc>
                  <a:txBody>
                    <a:bodyPr/>
                    <a:lstStyle/>
                    <a:p>
                      <a:pPr algn="ctr" fontAlgn="b"/>
                      <a:r>
                        <a:rPr lang="en-US" sz="1800" b="0" i="0" u="none" strike="noStrike" dirty="0">
                          <a:solidFill>
                            <a:schemeClr val="tx1"/>
                          </a:solidFill>
                          <a:effectLst/>
                          <a:latin typeface="Arial" panose="020B0604020202020204" pitchFamily="34" charset="0"/>
                        </a:rPr>
                        <a:t>L</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800" b="0" i="0" u="none" strike="noStrike" dirty="0">
                          <a:solidFill>
                            <a:schemeClr val="tx1"/>
                          </a:solidFill>
                          <a:effectLst/>
                          <a:latin typeface="Arial" panose="020B0604020202020204" pitchFamily="34" charset="0"/>
                        </a:rPr>
                        <a:t>L</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800" b="0" i="0" u="none" strike="noStrike" dirty="0">
                          <a:solidFill>
                            <a:schemeClr val="tx1"/>
                          </a:solidFill>
                          <a:effectLst/>
                          <a:latin typeface="Arial" panose="020B0604020202020204" pitchFamily="34" charset="0"/>
                        </a:rPr>
                        <a:t>L</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0" i="0" u="none" strike="noStrike" dirty="0">
                          <a:solidFill>
                            <a:schemeClr val="tx1"/>
                          </a:solidFill>
                          <a:effectLst/>
                          <a:latin typeface="Arial" panose="020B0604020202020204" pitchFamily="34" charset="0"/>
                        </a:rPr>
                        <a:t>24%</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extLst>
                  <a:ext uri="{0D108BD9-81ED-4DB2-BD59-A6C34878D82A}">
                    <a16:rowId xmlns:a16="http://schemas.microsoft.com/office/drawing/2014/main" val="10013"/>
                  </a:ext>
                </a:extLst>
              </a:tr>
              <a:tr h="254069">
                <a:tc>
                  <a:txBody>
                    <a:bodyPr/>
                    <a:lstStyle/>
                    <a:p>
                      <a:pPr algn="ctr" fontAlgn="b"/>
                      <a:endParaRPr lang="en-US" sz="1800" b="0" i="0" u="none" strike="noStrike">
                        <a:solidFill>
                          <a:schemeClr val="tx1"/>
                        </a:solidFill>
                        <a:effectLst/>
                        <a:latin typeface="Arial" panose="020B0604020202020204" pitchFamily="34" charset="0"/>
                      </a:endParaRPr>
                    </a:p>
                  </a:txBody>
                  <a:tcPr marL="45720"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US" sz="1800" b="0" i="0" u="none" strike="noStrike" dirty="0">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US" sz="1800" b="0" i="0" u="none" strike="noStrike">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US" sz="1800" b="0" i="0" u="none" strike="noStrike" dirty="0">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203819585"/>
                  </a:ext>
                </a:extLst>
              </a:tr>
              <a:tr h="457200">
                <a:tc>
                  <a:txBody>
                    <a:bodyPr/>
                    <a:lstStyle/>
                    <a:p>
                      <a:pPr algn="ctr" fontAlgn="b"/>
                      <a:r>
                        <a:rPr lang="en-US" sz="1800" b="1" i="0" u="none" strike="noStrike" dirty="0">
                          <a:solidFill>
                            <a:schemeClr val="tx1"/>
                          </a:solidFill>
                          <a:effectLst/>
                          <a:latin typeface="Arial" panose="020B0604020202020204" pitchFamily="34" charset="0"/>
                        </a:rPr>
                        <a:t>% de pontualidade</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US" sz="1800" b="1" i="0" u="none" strike="noStrike" dirty="0">
                          <a:solidFill>
                            <a:schemeClr val="tx1"/>
                          </a:solidFill>
                          <a:effectLst/>
                          <a:latin typeface="Arial" panose="020B0604020202020204" pitchFamily="34" charset="0"/>
                        </a:rPr>
                        <a:t>10%</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800" b="1" i="0" u="none" strike="noStrike" dirty="0">
                          <a:solidFill>
                            <a:schemeClr val="tx1"/>
                          </a:solidFill>
                          <a:effectLst/>
                          <a:latin typeface="Arial" panose="020B0604020202020204" pitchFamily="34" charset="0"/>
                        </a:rPr>
                        <a:t>40%</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r>
                        <a:rPr lang="en-US" sz="1800" b="1" i="0" u="none" strike="noStrike" dirty="0">
                          <a:solidFill>
                            <a:schemeClr val="tx1"/>
                          </a:solidFill>
                          <a:effectLst/>
                          <a:latin typeface="Arial" panose="020B0604020202020204" pitchFamily="34" charset="0"/>
                        </a:rPr>
                        <a:t>50%</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800" b="1" i="0" u="none" strike="noStrike" dirty="0">
                          <a:solidFill>
                            <a:schemeClr val="tx1"/>
                          </a:solidFill>
                          <a:effectLst/>
                          <a:latin typeface="Arial" panose="020B0604020202020204" pitchFamily="34" charset="0"/>
                        </a:rPr>
                        <a:t>50%</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r>
                        <a:rPr lang="en-US" sz="1800" b="1" i="0" u="none" strike="noStrike" dirty="0">
                          <a:solidFill>
                            <a:schemeClr val="tx1"/>
                          </a:solidFill>
                          <a:effectLst/>
                          <a:latin typeface="Arial" panose="020B0604020202020204" pitchFamily="34" charset="0"/>
                        </a:rPr>
                        <a:t>50%</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fontAlgn="b"/>
                      <a:endParaRPr lang="en-US" sz="1800" b="1" i="0" u="none" strike="noStrike" dirty="0">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endParaRPr lang="en-US" sz="1800" b="1" i="0" u="none" strike="noStrike" dirty="0">
                        <a:solidFill>
                          <a:schemeClr val="tx1"/>
                        </a:solidFill>
                        <a:effectLst/>
                        <a:latin typeface="Arial" panose="020B0604020202020204" pitchFamily="34" charset="0"/>
                      </a:endParaRPr>
                    </a:p>
                    <a:p>
                      <a:pPr algn="ctr" fontAlgn="b"/>
                      <a:endParaRPr lang="en-US" sz="1800" b="1" i="0" u="none" strike="noStrike" dirty="0">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endParaRPr lang="en-US" sz="1800" b="1" i="0" u="none" strike="noStrike" dirty="0">
                        <a:solidFill>
                          <a:schemeClr val="tx1"/>
                        </a:solidFill>
                        <a:effectLst/>
                        <a:latin typeface="Arial" panose="020B0604020202020204" pitchFamily="34" charset="0"/>
                      </a:endParaRP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fontAlgn="b"/>
                      <a:r>
                        <a:rPr lang="en-US" sz="1800" b="1" i="0" u="none" strike="noStrike" dirty="0">
                          <a:solidFill>
                            <a:schemeClr val="tx1"/>
                          </a:solidFill>
                          <a:effectLst/>
                          <a:latin typeface="Arial" panose="020B0604020202020204" pitchFamily="34" charset="0"/>
                        </a:rPr>
                        <a:t>50%</a:t>
                      </a:r>
                    </a:p>
                  </a:txBody>
                  <a:tcPr marL="5697" marR="5697" marT="4397"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0025"/>
                  </a:ext>
                </a:extLst>
              </a:tr>
            </a:tbl>
          </a:graphicData>
        </a:graphic>
      </p:graphicFrame>
    </p:spTree>
    <p:extLst>
      <p:ext uri="{BB962C8B-B14F-4D97-AF65-F5344CB8AC3E}">
        <p14:creationId xmlns:p14="http://schemas.microsoft.com/office/powerpoint/2010/main" val="15301750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412132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ea typeface="ＭＳ Ｐゴシック" pitchFamily="34" charset="-128"/>
              </a:rPr>
              <a:t>Utilizar o feedback para </a:t>
            </a:r>
            <a:r>
              <a:rPr lang="en-US" dirty="0" err="1">
                <a:ea typeface="ＭＳ Ｐゴシック" pitchFamily="34" charset="-128"/>
              </a:rPr>
              <a:t>melhorar</a:t>
            </a:r>
            <a:r>
              <a:rPr lang="en-US" dirty="0">
                <a:ea typeface="ＭＳ Ｐゴシック" pitchFamily="34" charset="-128"/>
              </a:rPr>
              <a:t> a </a:t>
            </a:r>
            <a:r>
              <a:rPr lang="en-US" dirty="0" err="1">
                <a:ea typeface="ＭＳ Ｐゴシック" pitchFamily="34" charset="-128"/>
              </a:rPr>
              <a:t>qualidade</a:t>
            </a:r>
            <a:r>
              <a:rPr lang="en-US" dirty="0">
                <a:ea typeface="ＭＳ Ｐゴシック" pitchFamily="34" charset="-128"/>
              </a:rPr>
              <a:t> dos dados</a:t>
            </a:r>
            <a:endParaRPr lang="en-US" dirty="0"/>
          </a:p>
        </p:txBody>
      </p:sp>
      <p:graphicFrame>
        <p:nvGraphicFramePr>
          <p:cNvPr id="4" name="Object 6"/>
          <p:cNvGraphicFramePr>
            <a:graphicFrameLocks noChangeAspect="1"/>
          </p:cNvGraphicFramePr>
          <p:nvPr>
            <p:extLst>
              <p:ext uri="{D42A27DB-BD31-4B8C-83A1-F6EECF244321}">
                <p14:modId xmlns:p14="http://schemas.microsoft.com/office/powerpoint/2010/main" val="684603499"/>
              </p:ext>
            </p:extLst>
          </p:nvPr>
        </p:nvGraphicFramePr>
        <p:xfrm>
          <a:off x="1742303" y="1463042"/>
          <a:ext cx="8229600" cy="491604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 Placeholder 7"/>
          <p:cNvSpPr txBox="1">
            <a:spLocks/>
          </p:cNvSpPr>
          <p:nvPr/>
        </p:nvSpPr>
        <p:spPr>
          <a:xfrm>
            <a:off x="838201" y="1481837"/>
            <a:ext cx="10515600" cy="620928"/>
          </a:xfrm>
          <a:prstGeom prst="rect">
            <a:avLst/>
          </a:prstGeom>
        </p:spPr>
        <p:txBody>
          <a:bodyPr/>
          <a:lstStyle>
            <a:lvl1pPr marL="287338" indent="-287338" algn="l" rtl="0" eaLnBrk="0" fontAlgn="base" hangingPunct="0">
              <a:spcBef>
                <a:spcPct val="20000"/>
              </a:spcBef>
              <a:spcAft>
                <a:spcPct val="0"/>
              </a:spcAft>
              <a:buClr>
                <a:srgbClr val="C00000"/>
              </a:buClr>
              <a:buSzPct val="100000"/>
              <a:buFont typeface="Wingdings" panose="05000000000000000000"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lr>
                <a:srgbClr val="C00000"/>
              </a:buClr>
              <a:buSzPct val="100000"/>
              <a:buFont typeface="Arial" panose="020B0604020202020204" pitchFamily="34" charset="0"/>
              <a:buChar char="–"/>
              <a:defRPr sz="2400">
                <a:solidFill>
                  <a:schemeClr val="tx1"/>
                </a:solidFill>
                <a:latin typeface="+mn-lt"/>
                <a:cs typeface="+mn-cs"/>
              </a:defRPr>
            </a:lvl2pPr>
            <a:lvl3pPr marL="1200150" indent="-285750" algn="l" rtl="0" eaLnBrk="0" fontAlgn="base" hangingPunct="0">
              <a:spcBef>
                <a:spcPct val="20000"/>
              </a:spcBef>
              <a:spcAft>
                <a:spcPct val="0"/>
              </a:spcAft>
              <a:buClr>
                <a:srgbClr val="C00000"/>
              </a:buClr>
              <a:buSzPct val="100000"/>
              <a:buFont typeface="Arial" panose="020B0604020202020204" pitchFamily="34" charset="0"/>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1600">
                <a:solidFill>
                  <a:schemeClr val="tx1"/>
                </a:solidFill>
                <a:latin typeface="+mn-lt"/>
                <a:cs typeface="+mn-cs"/>
              </a:defRPr>
            </a:lvl5pPr>
            <a:lvl6pPr marL="2514600" indent="-228600" algn="l" rtl="0" fontAlgn="base">
              <a:spcBef>
                <a:spcPct val="20000"/>
              </a:spcBef>
              <a:spcAft>
                <a:spcPct val="0"/>
              </a:spcAft>
              <a:buChar char="»"/>
              <a:defRPr sz="1600">
                <a:solidFill>
                  <a:schemeClr val="tx1"/>
                </a:solidFill>
                <a:latin typeface="+mn-lt"/>
                <a:cs typeface="+mn-cs"/>
              </a:defRPr>
            </a:lvl6pPr>
            <a:lvl7pPr marL="2971800" indent="-228600" algn="l" rtl="0" fontAlgn="base">
              <a:spcBef>
                <a:spcPct val="20000"/>
              </a:spcBef>
              <a:spcAft>
                <a:spcPct val="0"/>
              </a:spcAft>
              <a:buChar char="»"/>
              <a:defRPr sz="1600">
                <a:solidFill>
                  <a:schemeClr val="tx1"/>
                </a:solidFill>
                <a:latin typeface="+mn-lt"/>
                <a:cs typeface="+mn-cs"/>
              </a:defRPr>
            </a:lvl7pPr>
            <a:lvl8pPr marL="3429000" indent="-228600" algn="l" rtl="0" fontAlgn="base">
              <a:spcBef>
                <a:spcPct val="20000"/>
              </a:spcBef>
              <a:spcAft>
                <a:spcPct val="0"/>
              </a:spcAft>
              <a:buChar char="»"/>
              <a:defRPr sz="1600">
                <a:solidFill>
                  <a:schemeClr val="tx1"/>
                </a:solidFill>
                <a:latin typeface="+mn-lt"/>
                <a:cs typeface="+mn-cs"/>
              </a:defRPr>
            </a:lvl8pPr>
            <a:lvl9pPr marL="3886200" indent="-228600" algn="l" rtl="0" fontAlgn="base">
              <a:spcBef>
                <a:spcPct val="20000"/>
              </a:spcBef>
              <a:spcAft>
                <a:spcPct val="0"/>
              </a:spcAft>
              <a:buChar char="»"/>
              <a:defRPr sz="1600">
                <a:solidFill>
                  <a:schemeClr val="tx1"/>
                </a:solidFill>
                <a:latin typeface="+mn-lt"/>
                <a:cs typeface="+mn-cs"/>
              </a:defRPr>
            </a:lvl9pPr>
          </a:lstStyle>
          <a:p>
            <a:pPr marL="0" indent="0" algn="ctr">
              <a:buNone/>
            </a:pPr>
            <a:r>
              <a:rPr lang="en-US" sz="2400" b="1" kern="0" dirty="0"/>
              <a:t>Integralidade dos dados por local de notificação, 1º trimestre de 2023</a:t>
            </a:r>
          </a:p>
        </p:txBody>
      </p:sp>
      <p:sp>
        <p:nvSpPr>
          <p:cNvPr id="6" name="TextBox 5"/>
          <p:cNvSpPr txBox="1"/>
          <p:nvPr/>
        </p:nvSpPr>
        <p:spPr>
          <a:xfrm>
            <a:off x="9926182" y="2884000"/>
            <a:ext cx="1903867" cy="369332"/>
          </a:xfrm>
          <a:prstGeom prst="rect">
            <a:avLst/>
          </a:prstGeom>
          <a:noFill/>
          <a:ln w="19050">
            <a:solidFill>
              <a:schemeClr val="tx1"/>
            </a:solidFill>
          </a:ln>
        </p:spPr>
        <p:txBody>
          <a:bodyPr wrap="square" rtlCol="0">
            <a:spAutoFit/>
          </a:bodyPr>
          <a:lstStyle/>
          <a:p>
            <a:pPr algn="ctr" eaLnBrk="1" fontAlgn="auto" hangingPunct="1">
              <a:spcBef>
                <a:spcPts val="0"/>
              </a:spcBef>
              <a:spcAft>
                <a:spcPts val="0"/>
              </a:spcAft>
              <a:defRPr/>
            </a:pPr>
            <a:r>
              <a:rPr lang="en-US" b="1" kern="0" dirty="0">
                <a:latin typeface="Arial" panose="020B0604020202020204" pitchFamily="34" charset="0"/>
              </a:rPr>
              <a:t>Objetivo = 80%</a:t>
            </a:r>
          </a:p>
        </p:txBody>
      </p:sp>
      <p:sp>
        <p:nvSpPr>
          <p:cNvPr id="7" name="TextBox 6"/>
          <p:cNvSpPr txBox="1"/>
          <p:nvPr/>
        </p:nvSpPr>
        <p:spPr>
          <a:xfrm rot="16200000">
            <a:off x="7591412" y="5785868"/>
            <a:ext cx="1219758" cy="369332"/>
          </a:xfrm>
          <a:prstGeom prst="rect">
            <a:avLst/>
          </a:prstGeom>
          <a:solidFill>
            <a:schemeClr val="bg1"/>
          </a:solidFill>
        </p:spPr>
        <p:txBody>
          <a:bodyPr wrap="square" rtlCol="0">
            <a:spAutoFit/>
          </a:bodyPr>
          <a:lstStyle/>
          <a:p>
            <a:pPr algn="r"/>
            <a:r>
              <a:rPr lang="en-US" b="1" dirty="0">
                <a:latin typeface="Arial" panose="020B0604020202020204" pitchFamily="34" charset="0"/>
              </a:rPr>
              <a:t>Clínica X</a:t>
            </a:r>
          </a:p>
        </p:txBody>
      </p:sp>
    </p:spTree>
    <p:extLst>
      <p:ext uri="{BB962C8B-B14F-4D97-AF65-F5344CB8AC3E}">
        <p14:creationId xmlns:p14="http://schemas.microsoft.com/office/powerpoint/2010/main" val="16981755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lIns="91440" tIns="45720" rIns="91440" bIns="45720" anchor="t"/>
          <a:lstStyle/>
          <a:p>
            <a:r>
              <a:rPr lang="en-US" sz="4400" dirty="0"/>
              <a:t>Feedback </a:t>
            </a:r>
            <a:r>
              <a:rPr lang="en-US" dirty="0" err="1"/>
              <a:t>c</a:t>
            </a:r>
            <a:r>
              <a:rPr lang="en-US" sz="4400" dirty="0" err="1"/>
              <a:t>onstrutivo</a:t>
            </a:r>
            <a:r>
              <a:rPr lang="en-US" sz="4400" dirty="0"/>
              <a:t> </a:t>
            </a:r>
            <a:r>
              <a:rPr lang="en-US" dirty="0"/>
              <a:t>para </a:t>
            </a:r>
            <a:r>
              <a:rPr lang="en-US" dirty="0" err="1"/>
              <a:t>relatórios</a:t>
            </a:r>
            <a:endParaRPr lang="en-US" dirty="0"/>
          </a:p>
        </p:txBody>
      </p:sp>
      <p:sp>
        <p:nvSpPr>
          <p:cNvPr id="6" name="Speech Bubble: Oval 5">
            <a:extLst>
              <a:ext uri="{FF2B5EF4-FFF2-40B4-BE49-F238E27FC236}">
                <a16:creationId xmlns:a16="http://schemas.microsoft.com/office/drawing/2014/main" id="{CAA0EB60-13F3-06D9-1493-3C515806D875}"/>
              </a:ext>
            </a:extLst>
          </p:cNvPr>
          <p:cNvSpPr/>
          <p:nvPr/>
        </p:nvSpPr>
        <p:spPr bwMode="auto">
          <a:xfrm>
            <a:off x="429208" y="1655449"/>
            <a:ext cx="3963048" cy="1843695"/>
          </a:xfrm>
          <a:prstGeom prst="wedgeEllipseCallout">
            <a:avLst>
              <a:gd name="adj1" fmla="val -28424"/>
              <a:gd name="adj2" fmla="val 60741"/>
            </a:avLst>
          </a:prstGeom>
          <a:solidFill>
            <a:schemeClr val="bg1"/>
          </a:solidFill>
          <a:ln w="76200" cap="flat" cmpd="sng" algn="ctr">
            <a:solidFill>
              <a:srgbClr val="F7941D"/>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90000"/>
              </a:lnSpc>
              <a:spcBef>
                <a:spcPct val="0"/>
              </a:spcBef>
              <a:spcAft>
                <a:spcPct val="0"/>
              </a:spcAft>
              <a:buClrTx/>
              <a:buSzTx/>
              <a:buFontTx/>
              <a:buNone/>
              <a:tabLst/>
            </a:pPr>
            <a:r>
              <a:rPr kumimoji="0" lang="en-US" sz="2200" i="0" u="none" strike="noStrike" cap="none" normalizeH="0" baseline="0" dirty="0">
                <a:ln>
                  <a:noFill/>
                </a:ln>
                <a:effectLst/>
                <a:latin typeface="Arial" panose="020B0604020202020204" pitchFamily="34" charset="0"/>
              </a:rPr>
              <a:t>Começar e terminar a conversa com o</a:t>
            </a:r>
            <a:r>
              <a:rPr kumimoji="0" lang="en-US" sz="2200" i="0" u="none" strike="noStrike" cap="none" normalizeH="0" dirty="0">
                <a:ln>
                  <a:noFill/>
                </a:ln>
                <a:effectLst/>
                <a:latin typeface="Arial" panose="020B0604020202020204" pitchFamily="34" charset="0"/>
              </a:rPr>
              <a:t> </a:t>
            </a:r>
            <a:r>
              <a:rPr kumimoji="0" lang="en-US" sz="2200" i="0" u="none" strike="noStrike" cap="none" normalizeH="0" baseline="0" dirty="0">
                <a:ln>
                  <a:noFill/>
                </a:ln>
                <a:effectLst/>
                <a:latin typeface="Arial" panose="020B0604020202020204" pitchFamily="34" charset="0"/>
              </a:rPr>
              <a:t>que </a:t>
            </a:r>
            <a:r>
              <a:rPr kumimoji="0" lang="en-US" sz="2200" i="0" u="none" strike="noStrike" cap="none" normalizeH="0" baseline="0" dirty="0" err="1">
                <a:ln>
                  <a:noFill/>
                </a:ln>
                <a:effectLst/>
                <a:latin typeface="Arial" panose="020B0604020202020204" pitchFamily="34" charset="0"/>
              </a:rPr>
              <a:t>está</a:t>
            </a:r>
            <a:r>
              <a:rPr kumimoji="0" lang="en-US" sz="2200" i="0" u="none" strike="noStrike" cap="none" normalizeH="0" baseline="0" dirty="0">
                <a:ln>
                  <a:noFill/>
                </a:ln>
                <a:effectLst/>
                <a:latin typeface="Arial" panose="020B0604020202020204" pitchFamily="34" charset="0"/>
              </a:rPr>
              <a:t> </a:t>
            </a:r>
            <a:r>
              <a:rPr kumimoji="0" lang="en-US" sz="2200" i="0" u="none" strike="noStrike" cap="none" normalizeH="0" baseline="0" dirty="0" err="1">
                <a:ln>
                  <a:noFill/>
                </a:ln>
                <a:effectLst/>
                <a:latin typeface="Arial" panose="020B0604020202020204" pitchFamily="34" charset="0"/>
              </a:rPr>
              <a:t>funcionando</a:t>
            </a:r>
            <a:r>
              <a:rPr kumimoji="0" lang="en-US" sz="2200" i="0" u="none" strike="noStrike" cap="none" normalizeH="0" baseline="0" dirty="0">
                <a:ln>
                  <a:noFill/>
                </a:ln>
                <a:effectLst/>
                <a:latin typeface="Arial" panose="020B0604020202020204" pitchFamily="34" charset="0"/>
              </a:rPr>
              <a:t> bem</a:t>
            </a:r>
          </a:p>
        </p:txBody>
      </p:sp>
      <p:sp>
        <p:nvSpPr>
          <p:cNvPr id="7" name="Speech Bubble: Oval 6">
            <a:extLst>
              <a:ext uri="{FF2B5EF4-FFF2-40B4-BE49-F238E27FC236}">
                <a16:creationId xmlns:a16="http://schemas.microsoft.com/office/drawing/2014/main" id="{5D2EFF86-214E-4E59-8A1E-60B9D796509F}"/>
              </a:ext>
            </a:extLst>
          </p:cNvPr>
          <p:cNvSpPr/>
          <p:nvPr/>
        </p:nvSpPr>
        <p:spPr bwMode="auto">
          <a:xfrm>
            <a:off x="4566411" y="1441217"/>
            <a:ext cx="3253924" cy="2272159"/>
          </a:xfrm>
          <a:prstGeom prst="wedgeEllipseCallout">
            <a:avLst>
              <a:gd name="adj1" fmla="val -34767"/>
              <a:gd name="adj2" fmla="val 59649"/>
            </a:avLst>
          </a:prstGeom>
          <a:solidFill>
            <a:schemeClr val="bg1"/>
          </a:solidFill>
          <a:ln w="76200" cap="flat" cmpd="sng" algn="ctr">
            <a:solidFill>
              <a:srgbClr val="109648"/>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90000"/>
              </a:lnSpc>
              <a:spcBef>
                <a:spcPct val="0"/>
              </a:spcBef>
              <a:spcAft>
                <a:spcPct val="0"/>
              </a:spcAft>
              <a:buClrTx/>
              <a:buSzTx/>
              <a:buFontTx/>
              <a:buNone/>
              <a:tabLst/>
            </a:pPr>
            <a:r>
              <a:rPr kumimoji="0" lang="en-US" sz="2200" b="0" i="0" u="none" strike="noStrike" cap="none" normalizeH="0" baseline="0" dirty="0">
                <a:ln>
                  <a:noFill/>
                </a:ln>
                <a:effectLst/>
                <a:latin typeface="Arial" panose="020B0604020202020204" pitchFamily="34" charset="0"/>
              </a:rPr>
              <a:t>Fazer </a:t>
            </a:r>
            <a:r>
              <a:rPr kumimoji="0" lang="en-US" sz="2200" b="0" i="0" u="none" strike="noStrike" cap="none" normalizeH="0" baseline="0" dirty="0" err="1">
                <a:ln>
                  <a:noFill/>
                </a:ln>
                <a:effectLst/>
                <a:latin typeface="Arial" panose="020B0604020202020204" pitchFamily="34" charset="0"/>
              </a:rPr>
              <a:t>perguntas</a:t>
            </a:r>
            <a:r>
              <a:rPr kumimoji="0" lang="en-US" sz="2200" b="0" i="0" u="none" strike="noStrike" cap="none" normalizeH="0" baseline="0" dirty="0">
                <a:ln>
                  <a:noFill/>
                </a:ln>
                <a:effectLst/>
                <a:latin typeface="Arial" panose="020B0604020202020204" pitchFamily="34" charset="0"/>
              </a:rPr>
              <a:t> para</a:t>
            </a:r>
            <a:r>
              <a:rPr kumimoji="0" lang="en-US" sz="2200" b="0" i="0" u="none" strike="noStrike" cap="none" normalizeH="0" dirty="0">
                <a:ln>
                  <a:noFill/>
                </a:ln>
                <a:effectLst/>
                <a:latin typeface="Arial" panose="020B0604020202020204" pitchFamily="34" charset="0"/>
              </a:rPr>
              <a:t> </a:t>
            </a:r>
            <a:r>
              <a:rPr kumimoji="0" lang="en-US" sz="2200" b="0" i="0" u="none" strike="noStrike" cap="none" normalizeH="0" baseline="0" dirty="0" err="1">
                <a:ln>
                  <a:noFill/>
                </a:ln>
                <a:effectLst/>
                <a:latin typeface="Arial" panose="020B0604020202020204" pitchFamily="34" charset="0"/>
              </a:rPr>
              <a:t>compreender</a:t>
            </a:r>
            <a:r>
              <a:rPr kumimoji="0" lang="en-US" sz="2200" b="0" i="0" u="none" strike="noStrike" cap="none" normalizeH="0" baseline="0" dirty="0">
                <a:ln>
                  <a:noFill/>
                </a:ln>
                <a:effectLst/>
                <a:latin typeface="Arial" panose="020B0604020202020204" pitchFamily="34" charset="0"/>
              </a:rPr>
              <a:t> </a:t>
            </a:r>
            <a:r>
              <a:rPr kumimoji="0" lang="en-US" sz="2200" b="0" i="0" u="none" strike="noStrike" cap="none" normalizeH="0" baseline="0" dirty="0" err="1">
                <a:ln>
                  <a:noFill/>
                </a:ln>
                <a:effectLst/>
                <a:latin typeface="Arial" panose="020B0604020202020204" pitchFamily="34" charset="0"/>
              </a:rPr>
              <a:t>melhor</a:t>
            </a:r>
            <a:r>
              <a:rPr kumimoji="0" lang="en-US" sz="2200" b="0" i="0" u="none" strike="noStrike" cap="none" normalizeH="0" baseline="0" dirty="0">
                <a:ln>
                  <a:noFill/>
                </a:ln>
                <a:effectLst/>
                <a:latin typeface="Arial" panose="020B0604020202020204" pitchFamily="34" charset="0"/>
              </a:rPr>
              <a:t> as questões</a:t>
            </a:r>
          </a:p>
        </p:txBody>
      </p:sp>
      <p:sp>
        <p:nvSpPr>
          <p:cNvPr id="8" name="Speech Bubble: Oval 7">
            <a:extLst>
              <a:ext uri="{FF2B5EF4-FFF2-40B4-BE49-F238E27FC236}">
                <a16:creationId xmlns:a16="http://schemas.microsoft.com/office/drawing/2014/main" id="{C777E948-2479-A1B7-24C4-4475EA1D059E}"/>
              </a:ext>
            </a:extLst>
          </p:cNvPr>
          <p:cNvSpPr/>
          <p:nvPr/>
        </p:nvSpPr>
        <p:spPr bwMode="auto">
          <a:xfrm>
            <a:off x="8208590" y="1534258"/>
            <a:ext cx="3078269" cy="1843695"/>
          </a:xfrm>
          <a:prstGeom prst="wedgeEllipseCallout">
            <a:avLst>
              <a:gd name="adj1" fmla="val -27412"/>
              <a:gd name="adj2" fmla="val 62501"/>
            </a:avLst>
          </a:prstGeom>
          <a:solidFill>
            <a:schemeClr val="bg1"/>
          </a:solidFill>
          <a:ln w="76200" cap="flat" cmpd="sng" algn="ctr">
            <a:solidFill>
              <a:srgbClr val="F7941D"/>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90000"/>
              </a:lnSpc>
              <a:spcBef>
                <a:spcPct val="0"/>
              </a:spcBef>
              <a:spcAft>
                <a:spcPct val="0"/>
              </a:spcAft>
              <a:buClrTx/>
              <a:buSzTx/>
              <a:buFontTx/>
              <a:buNone/>
              <a:tabLst/>
            </a:pPr>
            <a:r>
              <a:rPr kumimoji="0" lang="en-US" sz="2200" b="0" i="0" u="none" strike="noStrike" cap="none" normalizeH="0" baseline="0" dirty="0">
                <a:ln>
                  <a:noFill/>
                </a:ln>
                <a:effectLst/>
                <a:latin typeface="Arial" panose="020B0604020202020204" pitchFamily="34" charset="0"/>
              </a:rPr>
              <a:t>Perguntar à pessoa se </a:t>
            </a:r>
            <a:br>
              <a:rPr kumimoji="0" lang="en-US" sz="2200" b="0" i="0" u="none" strike="noStrike" cap="none" normalizeH="0" baseline="0" dirty="0">
                <a:ln>
                  <a:noFill/>
                </a:ln>
                <a:effectLst/>
                <a:latin typeface="Arial" panose="020B0604020202020204" pitchFamily="34" charset="0"/>
              </a:rPr>
            </a:br>
            <a:r>
              <a:rPr kumimoji="0" lang="en-US" sz="2200" b="0" i="0" u="none" strike="noStrike" cap="none" normalizeH="0" baseline="0" dirty="0" err="1">
                <a:ln>
                  <a:noFill/>
                </a:ln>
                <a:effectLst/>
                <a:latin typeface="Arial" panose="020B0604020202020204" pitchFamily="34" charset="0"/>
              </a:rPr>
              <a:t>ela</a:t>
            </a:r>
            <a:r>
              <a:rPr kumimoji="0" lang="en-US" sz="2200" b="0" i="0" u="none" strike="noStrike" cap="none" normalizeH="0" baseline="0" dirty="0">
                <a:ln>
                  <a:noFill/>
                </a:ln>
                <a:effectLst/>
                <a:latin typeface="Arial" panose="020B0604020202020204" pitchFamily="34" charset="0"/>
              </a:rPr>
              <a:t> </a:t>
            </a:r>
            <a:r>
              <a:rPr kumimoji="0" lang="en-US" sz="2200" b="0" i="0" u="none" strike="noStrike" cap="none" normalizeH="0" baseline="0" dirty="0" err="1">
                <a:ln>
                  <a:noFill/>
                </a:ln>
                <a:effectLst/>
                <a:latin typeface="Arial" panose="020B0604020202020204" pitchFamily="34" charset="0"/>
              </a:rPr>
              <a:t>tem</a:t>
            </a:r>
            <a:r>
              <a:rPr kumimoji="0" lang="en-US" sz="2200" b="0" i="0" u="none" strike="noStrike" cap="none" normalizeH="0" baseline="0" dirty="0">
                <a:ln>
                  <a:noFill/>
                </a:ln>
                <a:effectLst/>
                <a:latin typeface="Arial" panose="020B0604020202020204" pitchFamily="34" charset="0"/>
              </a:rPr>
              <a:t> </a:t>
            </a:r>
            <a:br>
              <a:rPr kumimoji="0" lang="en-US" sz="2200" b="0" i="0" u="none" strike="noStrike" cap="none" normalizeH="0" baseline="0" dirty="0">
                <a:ln>
                  <a:noFill/>
                </a:ln>
                <a:effectLst/>
                <a:latin typeface="Arial" panose="020B0604020202020204" pitchFamily="34" charset="0"/>
              </a:rPr>
            </a:br>
            <a:r>
              <a:rPr kumimoji="0" lang="en-US" sz="2200" b="0" i="0" u="none" strike="noStrike" cap="none" normalizeH="0" baseline="0" dirty="0" err="1">
                <a:ln>
                  <a:noFill/>
                </a:ln>
                <a:effectLst/>
                <a:latin typeface="Arial" panose="020B0604020202020204" pitchFamily="34" charset="0"/>
              </a:rPr>
              <a:t>alguma</a:t>
            </a:r>
            <a:r>
              <a:rPr kumimoji="0" lang="en-US" sz="2200" b="0" i="0" u="none" strike="noStrike" cap="none" normalizeH="0" baseline="0" dirty="0">
                <a:ln>
                  <a:noFill/>
                </a:ln>
                <a:effectLst/>
                <a:latin typeface="Arial" panose="020B0604020202020204" pitchFamily="34" charset="0"/>
              </a:rPr>
              <a:t> </a:t>
            </a:r>
            <a:r>
              <a:rPr kumimoji="0" lang="en-US" sz="2200" b="0" i="0" u="none" strike="noStrike" cap="none" normalizeH="0" baseline="0" dirty="0" err="1">
                <a:ln>
                  <a:noFill/>
                </a:ln>
                <a:effectLst/>
                <a:latin typeface="Arial" panose="020B0604020202020204" pitchFamily="34" charset="0"/>
              </a:rPr>
              <a:t>dúvida</a:t>
            </a:r>
            <a:endParaRPr kumimoji="0" lang="en-US" sz="2200" b="0" i="0" u="none" strike="noStrike" cap="none" normalizeH="0" baseline="0" dirty="0">
              <a:ln>
                <a:noFill/>
              </a:ln>
              <a:effectLst/>
              <a:latin typeface="Arial" panose="020B0604020202020204" pitchFamily="34" charset="0"/>
            </a:endParaRPr>
          </a:p>
        </p:txBody>
      </p:sp>
      <p:sp>
        <p:nvSpPr>
          <p:cNvPr id="9" name="Speech Bubble: Oval 8">
            <a:extLst>
              <a:ext uri="{FF2B5EF4-FFF2-40B4-BE49-F238E27FC236}">
                <a16:creationId xmlns:a16="http://schemas.microsoft.com/office/drawing/2014/main" id="{717EB335-2AF6-EAFA-2764-2B26C7DEA69E}"/>
              </a:ext>
            </a:extLst>
          </p:cNvPr>
          <p:cNvSpPr/>
          <p:nvPr/>
        </p:nvSpPr>
        <p:spPr bwMode="auto">
          <a:xfrm>
            <a:off x="398869" y="3927607"/>
            <a:ext cx="3407486" cy="2272159"/>
          </a:xfrm>
          <a:prstGeom prst="wedgeEllipseCallout">
            <a:avLst>
              <a:gd name="adj1" fmla="val -39401"/>
              <a:gd name="adj2" fmla="val 51713"/>
            </a:avLst>
          </a:prstGeom>
          <a:solidFill>
            <a:schemeClr val="bg1"/>
          </a:solidFill>
          <a:ln w="76200" cap="flat" cmpd="sng" algn="ctr">
            <a:solidFill>
              <a:srgbClr val="109648"/>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90000"/>
              </a:lnSpc>
              <a:spcBef>
                <a:spcPct val="0"/>
              </a:spcBef>
              <a:spcAft>
                <a:spcPct val="0"/>
              </a:spcAft>
              <a:buClrTx/>
              <a:buSzTx/>
              <a:buFontTx/>
              <a:buNone/>
              <a:tabLst/>
            </a:pPr>
            <a:r>
              <a:rPr kumimoji="0" lang="en-US" sz="2200" b="0" i="0" u="none" strike="noStrike" cap="none" normalizeH="0" baseline="0" dirty="0">
                <a:ln>
                  <a:noFill/>
                </a:ln>
                <a:effectLst/>
                <a:latin typeface="Arial" panose="020B0604020202020204" pitchFamily="34" charset="0"/>
              </a:rPr>
              <a:t>Assegurar a todos que o </a:t>
            </a:r>
            <a:r>
              <a:rPr kumimoji="0" lang="en-US" sz="2200" b="0" i="0" u="none" strike="noStrike" cap="none" normalizeH="0" baseline="0" dirty="0" err="1">
                <a:ln>
                  <a:noFill/>
                </a:ln>
                <a:effectLst/>
                <a:latin typeface="Arial" panose="020B0604020202020204" pitchFamily="34" charset="0"/>
              </a:rPr>
              <a:t>objetivo</a:t>
            </a:r>
            <a:r>
              <a:rPr kumimoji="0" lang="en-US" sz="2200" b="0" i="0" u="none" strike="noStrike" cap="none" normalizeH="0" baseline="0" dirty="0">
                <a:ln>
                  <a:noFill/>
                </a:ln>
                <a:effectLst/>
                <a:latin typeface="Arial" panose="020B0604020202020204" pitchFamily="34" charset="0"/>
              </a:rPr>
              <a:t> comum é encontrar soluções</a:t>
            </a:r>
          </a:p>
        </p:txBody>
      </p:sp>
      <p:sp>
        <p:nvSpPr>
          <p:cNvPr id="10" name="Speech Bubble: Oval 9">
            <a:extLst>
              <a:ext uri="{FF2B5EF4-FFF2-40B4-BE49-F238E27FC236}">
                <a16:creationId xmlns:a16="http://schemas.microsoft.com/office/drawing/2014/main" id="{BA1C74AF-6860-A50D-DD69-59CE5E6E6095}"/>
              </a:ext>
            </a:extLst>
          </p:cNvPr>
          <p:cNvSpPr/>
          <p:nvPr/>
        </p:nvSpPr>
        <p:spPr bwMode="auto">
          <a:xfrm>
            <a:off x="4456013" y="3960737"/>
            <a:ext cx="3474720" cy="2272159"/>
          </a:xfrm>
          <a:prstGeom prst="wedgeEllipseCallout">
            <a:avLst/>
          </a:prstGeom>
          <a:solidFill>
            <a:schemeClr val="bg1"/>
          </a:solidFill>
          <a:ln w="76200" cap="flat" cmpd="sng" algn="ctr">
            <a:solidFill>
              <a:srgbClr val="F7941D"/>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90000"/>
              </a:lnSpc>
              <a:spcBef>
                <a:spcPct val="0"/>
              </a:spcBef>
              <a:spcAft>
                <a:spcPct val="0"/>
              </a:spcAft>
              <a:buClrTx/>
              <a:buSzTx/>
              <a:buFontTx/>
              <a:buNone/>
              <a:tabLst/>
            </a:pPr>
            <a:r>
              <a:rPr kumimoji="0" lang="en-US" sz="2200" b="0" i="0" u="none" strike="noStrike" cap="none" normalizeH="0" baseline="0" dirty="0">
                <a:ln>
                  <a:noFill/>
                </a:ln>
                <a:solidFill>
                  <a:schemeClr val="tx1"/>
                </a:solidFill>
                <a:effectLst/>
                <a:latin typeface="Arial" panose="020B0604020202020204" pitchFamily="34" charset="0"/>
              </a:rPr>
              <a:t>Explicar as necessidades de dados de forma específica </a:t>
            </a:r>
            <a:br>
              <a:rPr kumimoji="0" lang="en-US" sz="2200" b="0" i="0" u="none" strike="noStrike" cap="none" normalizeH="0" baseline="0" dirty="0">
                <a:ln>
                  <a:noFill/>
                </a:ln>
                <a:solidFill>
                  <a:schemeClr val="tx1"/>
                </a:solidFill>
                <a:effectLst/>
                <a:latin typeface="Arial" panose="020B0604020202020204" pitchFamily="34" charset="0"/>
              </a:rPr>
            </a:br>
            <a:r>
              <a:rPr kumimoji="0" lang="en-US" sz="2200" b="0" i="0" u="none" strike="noStrike" cap="none" normalizeH="0" baseline="0" dirty="0">
                <a:ln>
                  <a:noFill/>
                </a:ln>
                <a:solidFill>
                  <a:schemeClr val="tx1"/>
                </a:solidFill>
                <a:effectLst/>
                <a:latin typeface="Arial" panose="020B0604020202020204" pitchFamily="34" charset="0"/>
              </a:rPr>
              <a:t>e com exatidão</a:t>
            </a:r>
          </a:p>
        </p:txBody>
      </p:sp>
      <p:sp>
        <p:nvSpPr>
          <p:cNvPr id="3" name="Speech Bubble: Oval 2">
            <a:extLst>
              <a:ext uri="{FF2B5EF4-FFF2-40B4-BE49-F238E27FC236}">
                <a16:creationId xmlns:a16="http://schemas.microsoft.com/office/drawing/2014/main" id="{3FC78AF8-BE28-7ADE-E5BB-440BF892038A}"/>
              </a:ext>
            </a:extLst>
          </p:cNvPr>
          <p:cNvSpPr/>
          <p:nvPr/>
        </p:nvSpPr>
        <p:spPr bwMode="auto">
          <a:xfrm>
            <a:off x="8185294" y="3564786"/>
            <a:ext cx="3607837" cy="2700623"/>
          </a:xfrm>
          <a:prstGeom prst="wedgeEllipseCallout">
            <a:avLst>
              <a:gd name="adj1" fmla="val -42845"/>
              <a:gd name="adj2" fmla="val 51713"/>
            </a:avLst>
          </a:prstGeom>
          <a:solidFill>
            <a:schemeClr val="bg1"/>
          </a:solidFill>
          <a:ln w="76200" cap="flat" cmpd="sng" algn="ctr">
            <a:solidFill>
              <a:srgbClr val="109648"/>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algn="ctr" defTabSz="914400" eaLnBrk="0" fontAlgn="base" hangingPunct="0">
              <a:lnSpc>
                <a:spcPct val="90000"/>
              </a:lnSpc>
              <a:spcBef>
                <a:spcPct val="0"/>
              </a:spcBef>
              <a:spcAft>
                <a:spcPct val="0"/>
              </a:spcAft>
            </a:pPr>
            <a:r>
              <a:rPr lang="en-US" sz="2200" dirty="0" err="1">
                <a:latin typeface="Arial" panose="020B0604020202020204" pitchFamily="34" charset="0"/>
              </a:rPr>
              <a:t>Perguntar</a:t>
            </a:r>
            <a:r>
              <a:rPr lang="en-US" sz="2200" dirty="0">
                <a:latin typeface="Arial" panose="020B0604020202020204" pitchFamily="34" charset="0"/>
              </a:rPr>
              <a:t> </a:t>
            </a:r>
            <a:r>
              <a:rPr lang="en-US" sz="2200" dirty="0" err="1">
                <a:latin typeface="Arial" panose="020B0604020202020204" pitchFamily="34" charset="0"/>
              </a:rPr>
              <a:t>como</a:t>
            </a:r>
            <a:r>
              <a:rPr lang="en-US" sz="2200" dirty="0">
                <a:latin typeface="Arial" panose="020B0604020202020204" pitchFamily="34" charset="0"/>
              </a:rPr>
              <a:t> </a:t>
            </a:r>
            <a:r>
              <a:rPr lang="en-US" sz="2200" dirty="0" err="1">
                <a:latin typeface="Arial" panose="020B0604020202020204" pitchFamily="34" charset="0"/>
              </a:rPr>
              <a:t>pode</a:t>
            </a:r>
            <a:r>
              <a:rPr lang="en-US" sz="2200" dirty="0">
                <a:latin typeface="Arial" panose="020B0604020202020204" pitchFamily="34" charset="0"/>
              </a:rPr>
              <a:t> </a:t>
            </a:r>
            <a:r>
              <a:rPr lang="en-US" sz="2200" dirty="0" err="1">
                <a:latin typeface="Arial" panose="020B0604020202020204" pitchFamily="34" charset="0"/>
              </a:rPr>
              <a:t>ajudar</a:t>
            </a:r>
            <a:r>
              <a:rPr lang="en-US" sz="2200" dirty="0">
                <a:latin typeface="Arial" panose="020B0604020202020204" pitchFamily="34" charset="0"/>
              </a:rPr>
              <a:t> a </a:t>
            </a:r>
            <a:r>
              <a:rPr lang="en-US" sz="2200" dirty="0" err="1">
                <a:latin typeface="Arial" panose="020B0604020202020204" pitchFamily="34" charset="0"/>
              </a:rPr>
              <a:t>garantir</a:t>
            </a:r>
            <a:r>
              <a:rPr lang="en-US" sz="2200" dirty="0">
                <a:latin typeface="Arial" panose="020B0604020202020204" pitchFamily="34" charset="0"/>
              </a:rPr>
              <a:t> que </a:t>
            </a:r>
            <a:r>
              <a:rPr lang="en-US" sz="2200" dirty="0" err="1">
                <a:latin typeface="Arial" panose="020B0604020202020204" pitchFamily="34" charset="0"/>
              </a:rPr>
              <a:t>os</a:t>
            </a:r>
            <a:r>
              <a:rPr lang="en-US" sz="2200" dirty="0">
                <a:latin typeface="Arial" panose="020B0604020202020204" pitchFamily="34" charset="0"/>
              </a:rPr>
              <a:t> dados </a:t>
            </a:r>
            <a:r>
              <a:rPr lang="en-US" sz="2200" dirty="0" err="1">
                <a:latin typeface="Arial" panose="020B0604020202020204" pitchFamily="34" charset="0"/>
              </a:rPr>
              <a:t>são</a:t>
            </a:r>
            <a:r>
              <a:rPr lang="en-US" sz="2200" dirty="0">
                <a:latin typeface="Arial" panose="020B0604020202020204" pitchFamily="34" charset="0"/>
              </a:rPr>
              <a:t> </a:t>
            </a:r>
            <a:r>
              <a:rPr lang="en-US" sz="2200" dirty="0" err="1">
                <a:latin typeface="Arial" panose="020B0604020202020204" pitchFamily="34" charset="0"/>
              </a:rPr>
              <a:t>oportunos</a:t>
            </a:r>
            <a:r>
              <a:rPr lang="en-US" sz="2200" dirty="0">
                <a:latin typeface="Arial" panose="020B0604020202020204" pitchFamily="34" charset="0"/>
              </a:rPr>
              <a:t> e </a:t>
            </a:r>
            <a:br>
              <a:rPr lang="en-US" sz="2200" dirty="0">
                <a:latin typeface="Arial" panose="020B0604020202020204" pitchFamily="34" charset="0"/>
              </a:rPr>
            </a:br>
            <a:r>
              <a:rPr lang="en-US" sz="2200" dirty="0">
                <a:latin typeface="Arial" panose="020B0604020202020204" pitchFamily="34" charset="0"/>
              </a:rPr>
              <a:t>de </a:t>
            </a:r>
            <a:r>
              <a:rPr lang="en-US" sz="2200" dirty="0" err="1">
                <a:latin typeface="Arial" panose="020B0604020202020204" pitchFamily="34" charset="0"/>
              </a:rPr>
              <a:t>qualidade</a:t>
            </a:r>
            <a:endParaRPr lang="en-US" sz="2200" dirty="0">
              <a:latin typeface="Arial" panose="020B0604020202020204" pitchFamily="34" charset="0"/>
            </a:endParaRPr>
          </a:p>
        </p:txBody>
      </p:sp>
    </p:spTree>
    <p:extLst>
      <p:ext uri="{BB962C8B-B14F-4D97-AF65-F5344CB8AC3E}">
        <p14:creationId xmlns:p14="http://schemas.microsoft.com/office/powerpoint/2010/main" val="856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3"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4"/>
          <p:cNvGraphicFramePr>
            <a:graphicFrameLocks noChangeAspect="1"/>
          </p:cNvGraphicFramePr>
          <p:nvPr>
            <p:extLst>
              <p:ext uri="{D42A27DB-BD31-4B8C-83A1-F6EECF244321}">
                <p14:modId xmlns:p14="http://schemas.microsoft.com/office/powerpoint/2010/main" val="1137035169"/>
              </p:ext>
            </p:extLst>
          </p:nvPr>
        </p:nvGraphicFramePr>
        <p:xfrm>
          <a:off x="1597048" y="1570525"/>
          <a:ext cx="8423203" cy="4786800"/>
        </p:xfrm>
        <a:graphic>
          <a:graphicData uri="http://schemas.openxmlformats.org/drawingml/2006/chart">
            <c:chart xmlns:c="http://schemas.openxmlformats.org/drawingml/2006/chart" xmlns:r="http://schemas.openxmlformats.org/officeDocument/2006/relationships" r:id="rId3"/>
          </a:graphicData>
        </a:graphic>
      </p:graphicFrame>
      <p:sp>
        <p:nvSpPr>
          <p:cNvPr id="2" name="Title 1"/>
          <p:cNvSpPr>
            <a:spLocks noGrp="1"/>
          </p:cNvSpPr>
          <p:nvPr>
            <p:ph type="title"/>
          </p:nvPr>
        </p:nvSpPr>
        <p:spPr/>
        <p:txBody>
          <a:bodyPr/>
          <a:lstStyle/>
          <a:p>
            <a:r>
              <a:rPr lang="en-US" sz="4400" dirty="0">
                <a:ea typeface="ＭＳ Ｐゴシック" pitchFamily="34" charset="-128"/>
              </a:rPr>
              <a:t>O feedback </a:t>
            </a:r>
            <a:r>
              <a:rPr lang="en-US" dirty="0" err="1">
                <a:ea typeface="ＭＳ Ｐゴシック" pitchFamily="34" charset="-128"/>
              </a:rPr>
              <a:t>f</a:t>
            </a:r>
            <a:r>
              <a:rPr lang="en-US" sz="4400" dirty="0" err="1">
                <a:ea typeface="ＭＳ Ｐゴシック" pitchFamily="34" charset="-128"/>
              </a:rPr>
              <a:t>unciona</a:t>
            </a:r>
            <a:r>
              <a:rPr lang="en-US" sz="4400" dirty="0">
                <a:ea typeface="ＭＳ Ｐゴシック" pitchFamily="34" charset="-128"/>
              </a:rPr>
              <a:t>!</a:t>
            </a:r>
            <a:endParaRPr lang="en-US" sz="4400" dirty="0"/>
          </a:p>
        </p:txBody>
      </p:sp>
      <p:sp>
        <p:nvSpPr>
          <p:cNvPr id="6" name="TextBox 5"/>
          <p:cNvSpPr txBox="1"/>
          <p:nvPr/>
        </p:nvSpPr>
        <p:spPr>
          <a:xfrm>
            <a:off x="10020251" y="2481608"/>
            <a:ext cx="1752649" cy="646331"/>
          </a:xfrm>
          <a:prstGeom prst="rect">
            <a:avLst/>
          </a:prstGeom>
          <a:noFill/>
          <a:ln w="19050">
            <a:solidFill>
              <a:srgbClr val="0065A4"/>
            </a:solidFill>
          </a:ln>
        </p:spPr>
        <p:txBody>
          <a:bodyPr wrap="square" rtlCol="0">
            <a:spAutoFit/>
          </a:bodyPr>
          <a:lstStyle>
            <a:defPPr>
              <a:defRPr lang="en-US"/>
            </a:defPPr>
            <a:lvl1pPr marR="0" lvl="0" indent="0" algn="ctr" defTabSz="914400" fontAlgn="auto">
              <a:lnSpc>
                <a:spcPct val="100000"/>
              </a:lnSpc>
              <a:spcBef>
                <a:spcPts val="0"/>
              </a:spcBef>
              <a:spcAft>
                <a:spcPts val="0"/>
              </a:spcAft>
              <a:buClrTx/>
              <a:buSzTx/>
              <a:buFontTx/>
              <a:buNone/>
              <a:tabLst/>
              <a:defRPr kumimoji="0" b="0" i="0" u="none" strike="noStrike" kern="0" cap="none" spc="0" normalizeH="0" baseline="0">
                <a:ln>
                  <a:noFill/>
                </a:ln>
                <a:solidFill>
                  <a:sysClr val="windowText" lastClr="000000"/>
                </a:solidFill>
                <a:effectLst/>
                <a:uLnTx/>
                <a:uFillTx/>
                <a:latin typeface="Arial" panose="020B0604020202020204" pitchFamily="34" charset="0"/>
                <a:cs typeface="Arial" panose="020B0604020202020204" pitchFamily="34" charset="0"/>
              </a:defRPr>
            </a:lvl1pPr>
          </a:lstStyle>
          <a:p>
            <a:r>
              <a:rPr lang="en-US" b="1" dirty="0"/>
              <a:t>Novo objetivo = 95%!</a:t>
            </a:r>
          </a:p>
        </p:txBody>
      </p:sp>
      <p:cxnSp>
        <p:nvCxnSpPr>
          <p:cNvPr id="7" name="Straight Connector 6"/>
          <p:cNvCxnSpPr/>
          <p:nvPr/>
        </p:nvCxnSpPr>
        <p:spPr>
          <a:xfrm>
            <a:off x="2607242" y="3047273"/>
            <a:ext cx="716280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2607238" y="2666273"/>
            <a:ext cx="7162800" cy="0"/>
          </a:xfrm>
          <a:prstGeom prst="line">
            <a:avLst/>
          </a:prstGeom>
          <a:ln w="38100">
            <a:solidFill>
              <a:srgbClr val="0065A4"/>
            </a:solidFill>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rot="16200000">
            <a:off x="7628014" y="5774681"/>
            <a:ext cx="1176956" cy="369332"/>
          </a:xfrm>
          <a:prstGeom prst="rect">
            <a:avLst/>
          </a:prstGeom>
          <a:solidFill>
            <a:schemeClr val="bg1"/>
          </a:solidFill>
        </p:spPr>
        <p:txBody>
          <a:bodyPr wrap="square" rtlCol="0" anchor="ctr">
            <a:spAutoFit/>
          </a:bodyPr>
          <a:lstStyle/>
          <a:p>
            <a:pPr algn="r"/>
            <a:r>
              <a:rPr lang="en-US" b="1" dirty="0">
                <a:latin typeface="Arial" panose="020B0604020202020204" pitchFamily="34" charset="0"/>
              </a:rPr>
              <a:t>Clínica X</a:t>
            </a:r>
          </a:p>
        </p:txBody>
      </p:sp>
      <p:sp>
        <p:nvSpPr>
          <p:cNvPr id="10" name="Text Placeholder 7">
            <a:extLst>
              <a:ext uri="{FF2B5EF4-FFF2-40B4-BE49-F238E27FC236}">
                <a16:creationId xmlns:a16="http://schemas.microsoft.com/office/drawing/2014/main" id="{96A96FD9-2577-1B03-42F3-E7F2E0BEF0C3}"/>
              </a:ext>
            </a:extLst>
          </p:cNvPr>
          <p:cNvSpPr txBox="1">
            <a:spLocks/>
          </p:cNvSpPr>
          <p:nvPr/>
        </p:nvSpPr>
        <p:spPr>
          <a:xfrm>
            <a:off x="838201" y="1481837"/>
            <a:ext cx="10515600" cy="620928"/>
          </a:xfrm>
          <a:prstGeom prst="rect">
            <a:avLst/>
          </a:prstGeom>
        </p:spPr>
        <p:txBody>
          <a:bodyPr/>
          <a:lstStyle>
            <a:lvl1pPr marL="287338" indent="-287338" algn="l" rtl="0" eaLnBrk="0" fontAlgn="base" hangingPunct="0">
              <a:spcBef>
                <a:spcPct val="20000"/>
              </a:spcBef>
              <a:spcAft>
                <a:spcPct val="0"/>
              </a:spcAft>
              <a:buClr>
                <a:srgbClr val="C00000"/>
              </a:buClr>
              <a:buSzPct val="100000"/>
              <a:buFont typeface="Wingdings" panose="05000000000000000000" pitchFamily="2" charset="2"/>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lr>
                <a:srgbClr val="C00000"/>
              </a:buClr>
              <a:buSzPct val="100000"/>
              <a:buFont typeface="Arial" panose="020B0604020202020204" pitchFamily="34" charset="0"/>
              <a:buChar char="–"/>
              <a:defRPr sz="2400">
                <a:solidFill>
                  <a:schemeClr val="tx1"/>
                </a:solidFill>
                <a:latin typeface="+mn-lt"/>
                <a:cs typeface="+mn-cs"/>
              </a:defRPr>
            </a:lvl2pPr>
            <a:lvl3pPr marL="1200150" indent="-285750" algn="l" rtl="0" eaLnBrk="0" fontAlgn="base" hangingPunct="0">
              <a:spcBef>
                <a:spcPct val="20000"/>
              </a:spcBef>
              <a:spcAft>
                <a:spcPct val="0"/>
              </a:spcAft>
              <a:buClr>
                <a:srgbClr val="C00000"/>
              </a:buClr>
              <a:buSzPct val="100000"/>
              <a:buFont typeface="Arial" panose="020B0604020202020204" pitchFamily="34" charset="0"/>
              <a:buChar char="•"/>
              <a:defRPr sz="20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1600">
                <a:solidFill>
                  <a:schemeClr val="tx1"/>
                </a:solidFill>
                <a:latin typeface="+mn-lt"/>
                <a:cs typeface="+mn-cs"/>
              </a:defRPr>
            </a:lvl5pPr>
            <a:lvl6pPr marL="2514600" indent="-228600" algn="l" rtl="0" fontAlgn="base">
              <a:spcBef>
                <a:spcPct val="20000"/>
              </a:spcBef>
              <a:spcAft>
                <a:spcPct val="0"/>
              </a:spcAft>
              <a:buChar char="»"/>
              <a:defRPr sz="1600">
                <a:solidFill>
                  <a:schemeClr val="tx1"/>
                </a:solidFill>
                <a:latin typeface="+mn-lt"/>
                <a:cs typeface="+mn-cs"/>
              </a:defRPr>
            </a:lvl6pPr>
            <a:lvl7pPr marL="2971800" indent="-228600" algn="l" rtl="0" fontAlgn="base">
              <a:spcBef>
                <a:spcPct val="20000"/>
              </a:spcBef>
              <a:spcAft>
                <a:spcPct val="0"/>
              </a:spcAft>
              <a:buChar char="»"/>
              <a:defRPr sz="1600">
                <a:solidFill>
                  <a:schemeClr val="tx1"/>
                </a:solidFill>
                <a:latin typeface="+mn-lt"/>
                <a:cs typeface="+mn-cs"/>
              </a:defRPr>
            </a:lvl7pPr>
            <a:lvl8pPr marL="3429000" indent="-228600" algn="l" rtl="0" fontAlgn="base">
              <a:spcBef>
                <a:spcPct val="20000"/>
              </a:spcBef>
              <a:spcAft>
                <a:spcPct val="0"/>
              </a:spcAft>
              <a:buChar char="»"/>
              <a:defRPr sz="1600">
                <a:solidFill>
                  <a:schemeClr val="tx1"/>
                </a:solidFill>
                <a:latin typeface="+mn-lt"/>
                <a:cs typeface="+mn-cs"/>
              </a:defRPr>
            </a:lvl8pPr>
            <a:lvl9pPr marL="3886200" indent="-228600" algn="l" rtl="0" fontAlgn="base">
              <a:spcBef>
                <a:spcPct val="20000"/>
              </a:spcBef>
              <a:spcAft>
                <a:spcPct val="0"/>
              </a:spcAft>
              <a:buChar char="»"/>
              <a:defRPr sz="1600">
                <a:solidFill>
                  <a:schemeClr val="tx1"/>
                </a:solidFill>
                <a:latin typeface="+mn-lt"/>
                <a:cs typeface="+mn-cs"/>
              </a:defRPr>
            </a:lvl9pPr>
          </a:lstStyle>
          <a:p>
            <a:pPr marL="0" indent="0" algn="ctr">
              <a:buNone/>
            </a:pPr>
            <a:r>
              <a:rPr lang="en-US" sz="2400" b="1" kern="0" dirty="0"/>
              <a:t>Integralidade dos dados por local de notificação, 3º trimestre de 2023</a:t>
            </a:r>
          </a:p>
        </p:txBody>
      </p:sp>
    </p:spTree>
    <p:extLst>
      <p:ext uri="{BB962C8B-B14F-4D97-AF65-F5344CB8AC3E}">
        <p14:creationId xmlns:p14="http://schemas.microsoft.com/office/powerpoint/2010/main" val="24640978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FETP-F Impacto </a:t>
            </a:r>
            <a:r>
              <a:rPr lang="en-US" altLang="en-US" dirty="0">
                <a:cs typeface="Arial" panose="020B0604020202020204" pitchFamily="34" charset="0"/>
              </a:rPr>
              <a:t>– </a:t>
            </a:r>
            <a:br>
              <a:rPr lang="en-US" altLang="en-US" dirty="0">
                <a:cs typeface="Arial" panose="020B0604020202020204" pitchFamily="34" charset="0"/>
              </a:rPr>
            </a:br>
            <a:r>
              <a:rPr lang="en-US" altLang="en-US" dirty="0" err="1"/>
              <a:t>Benim</a:t>
            </a:r>
            <a:r>
              <a:rPr lang="en-US" altLang="en-US" dirty="0"/>
              <a:t> </a:t>
            </a:r>
            <a:r>
              <a:rPr lang="en-US" altLang="en-US" dirty="0" err="1"/>
              <a:t>relatórios</a:t>
            </a:r>
            <a:r>
              <a:rPr lang="en-US" altLang="en-US" dirty="0"/>
              <a:t> </a:t>
            </a:r>
            <a:r>
              <a:rPr lang="en-US" altLang="en-US" dirty="0" err="1"/>
              <a:t>oportunos</a:t>
            </a:r>
            <a:r>
              <a:rPr lang="en-US" altLang="en-US" dirty="0"/>
              <a:t>: 37% </a:t>
            </a:r>
            <a:endParaRPr lang="en-US" dirty="0"/>
          </a:p>
        </p:txBody>
      </p:sp>
      <p:graphicFrame>
        <p:nvGraphicFramePr>
          <p:cNvPr id="4" name="Content Placeholder 18"/>
          <p:cNvGraphicFramePr>
            <a:graphicFrameLocks noGrp="1"/>
          </p:cNvGraphicFramePr>
          <p:nvPr>
            <p:ph sz="half" idx="2"/>
            <p:extLst>
              <p:ext uri="{D42A27DB-BD31-4B8C-83A1-F6EECF244321}">
                <p14:modId xmlns:p14="http://schemas.microsoft.com/office/powerpoint/2010/main" val="1530013455"/>
              </p:ext>
            </p:extLst>
          </p:nvPr>
        </p:nvGraphicFramePr>
        <p:xfrm>
          <a:off x="838200" y="1479550"/>
          <a:ext cx="10515596" cy="4860117"/>
        </p:xfrm>
        <a:graphic>
          <a:graphicData uri="http://schemas.openxmlformats.org/drawingml/2006/table">
            <a:tbl>
              <a:tblPr/>
              <a:tblGrid>
                <a:gridCol w="219074">
                  <a:extLst>
                    <a:ext uri="{9D8B030D-6E8A-4147-A177-3AD203B41FA5}">
                      <a16:colId xmlns:a16="http://schemas.microsoft.com/office/drawing/2014/main" val="3122016070"/>
                    </a:ext>
                  </a:extLst>
                </a:gridCol>
                <a:gridCol w="1884449">
                  <a:extLst>
                    <a:ext uri="{9D8B030D-6E8A-4147-A177-3AD203B41FA5}">
                      <a16:colId xmlns:a16="http://schemas.microsoft.com/office/drawing/2014/main" val="4204748296"/>
                    </a:ext>
                  </a:extLst>
                </a:gridCol>
                <a:gridCol w="673453">
                  <a:extLst>
                    <a:ext uri="{9D8B030D-6E8A-4147-A177-3AD203B41FA5}">
                      <a16:colId xmlns:a16="http://schemas.microsoft.com/office/drawing/2014/main" val="2397446269"/>
                    </a:ext>
                  </a:extLst>
                </a:gridCol>
                <a:gridCol w="839787">
                  <a:extLst>
                    <a:ext uri="{9D8B030D-6E8A-4147-A177-3AD203B41FA5}">
                      <a16:colId xmlns:a16="http://schemas.microsoft.com/office/drawing/2014/main" val="1645004996"/>
                    </a:ext>
                  </a:extLst>
                </a:gridCol>
                <a:gridCol w="673453">
                  <a:extLst>
                    <a:ext uri="{9D8B030D-6E8A-4147-A177-3AD203B41FA5}">
                      <a16:colId xmlns:a16="http://schemas.microsoft.com/office/drawing/2014/main" val="3917341171"/>
                    </a:ext>
                  </a:extLst>
                </a:gridCol>
                <a:gridCol w="673453">
                  <a:extLst>
                    <a:ext uri="{9D8B030D-6E8A-4147-A177-3AD203B41FA5}">
                      <a16:colId xmlns:a16="http://schemas.microsoft.com/office/drawing/2014/main" val="399997360"/>
                    </a:ext>
                  </a:extLst>
                </a:gridCol>
                <a:gridCol w="673453">
                  <a:extLst>
                    <a:ext uri="{9D8B030D-6E8A-4147-A177-3AD203B41FA5}">
                      <a16:colId xmlns:a16="http://schemas.microsoft.com/office/drawing/2014/main" val="1770039377"/>
                    </a:ext>
                  </a:extLst>
                </a:gridCol>
                <a:gridCol w="671423">
                  <a:extLst>
                    <a:ext uri="{9D8B030D-6E8A-4147-A177-3AD203B41FA5}">
                      <a16:colId xmlns:a16="http://schemas.microsoft.com/office/drawing/2014/main" val="1451639106"/>
                    </a:ext>
                  </a:extLst>
                </a:gridCol>
                <a:gridCol w="673453">
                  <a:extLst>
                    <a:ext uri="{9D8B030D-6E8A-4147-A177-3AD203B41FA5}">
                      <a16:colId xmlns:a16="http://schemas.microsoft.com/office/drawing/2014/main" val="2046855390"/>
                    </a:ext>
                  </a:extLst>
                </a:gridCol>
                <a:gridCol w="673453">
                  <a:extLst>
                    <a:ext uri="{9D8B030D-6E8A-4147-A177-3AD203B41FA5}">
                      <a16:colId xmlns:a16="http://schemas.microsoft.com/office/drawing/2014/main" val="362708950"/>
                    </a:ext>
                  </a:extLst>
                </a:gridCol>
                <a:gridCol w="841816">
                  <a:extLst>
                    <a:ext uri="{9D8B030D-6E8A-4147-A177-3AD203B41FA5}">
                      <a16:colId xmlns:a16="http://schemas.microsoft.com/office/drawing/2014/main" val="3788253727"/>
                    </a:ext>
                  </a:extLst>
                </a:gridCol>
                <a:gridCol w="671423">
                  <a:extLst>
                    <a:ext uri="{9D8B030D-6E8A-4147-A177-3AD203B41FA5}">
                      <a16:colId xmlns:a16="http://schemas.microsoft.com/office/drawing/2014/main" val="1302840071"/>
                    </a:ext>
                  </a:extLst>
                </a:gridCol>
                <a:gridCol w="673453">
                  <a:extLst>
                    <a:ext uri="{9D8B030D-6E8A-4147-A177-3AD203B41FA5}">
                      <a16:colId xmlns:a16="http://schemas.microsoft.com/office/drawing/2014/main" val="1816408980"/>
                    </a:ext>
                  </a:extLst>
                </a:gridCol>
                <a:gridCol w="673453">
                  <a:extLst>
                    <a:ext uri="{9D8B030D-6E8A-4147-A177-3AD203B41FA5}">
                      <a16:colId xmlns:a16="http://schemas.microsoft.com/office/drawing/2014/main" val="1694071203"/>
                    </a:ext>
                  </a:extLst>
                </a:gridCol>
              </a:tblGrid>
              <a:tr h="315913">
                <a:tc gridSpan="14">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Percentual de estabelecimentos que apresentam relatórios dentro do prazo, por distrito - Benim</a:t>
                      </a:r>
                    </a:p>
                  </a:txBody>
                  <a:tcPr marL="5689" marR="5689" marT="4396"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695004858"/>
                  </a:ext>
                </a:extLst>
              </a:tr>
              <a:tr h="408894">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 </a:t>
                      </a:r>
                    </a:p>
                  </a:txBody>
                  <a:tcPr marL="5689" marR="5689" marT="4396" marB="0" anchor="ct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 </a:t>
                      </a:r>
                    </a:p>
                  </a:txBody>
                  <a:tcPr marL="5689" marR="5689" marT="4396" marB="0" anchor="ctr" horzOverflow="overflow">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 </a:t>
                      </a:r>
                    </a:p>
                  </a:txBody>
                  <a:tcPr marL="5689" marR="5689" marT="4396" marB="0" anchor="ctr" horzOverflow="overflow">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1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Workshop da linha da frente 1 </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DEBF7"/>
                    </a:solidFill>
                  </a:tcPr>
                </a:tc>
                <a:tc gridSpan="6">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en-US" sz="11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Trabalho de campo na linha da frente 1</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4C6E7"/>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1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Workshop da linha da frente 2</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DEBF7"/>
                    </a:solidFill>
                  </a:tcPr>
                </a:tc>
                <a:tc gridSpan="3">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1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Trabalho de campo na linha da frente 2</a:t>
                      </a:r>
                    </a:p>
                  </a:txBody>
                  <a:tcPr marL="5689" marR="5689" marT="4396" marB="0" anchor="ctr" horzOverflow="overflow">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4C6E7"/>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76658546"/>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Distritos</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25</a:t>
                      </a:r>
                    </a:p>
                  </a:txBody>
                  <a:tcPr marL="5689" marR="5689" marT="4396" marB="0" anchor="ctr" horzOverflow="overflow">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26</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27</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28</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29</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30</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31</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 W 32</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33</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34</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35</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36</a:t>
                      </a:r>
                    </a:p>
                  </a:txBody>
                  <a:tcPr marL="5689" marR="5689" marT="4396" marB="0" anchor="ctr" horzOverflow="overflow">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945363004"/>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NIKKI</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94%</a:t>
                      </a:r>
                    </a:p>
                  </a:txBody>
                  <a:tcPr marL="5689" marR="5689" marT="4396" marB="0" anchor="ctr" horzOverflow="overflow">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9ECF7F"/>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lnTlToBr>
                      <a:noFill/>
                    </a:lnTlToBr>
                    <a:lnBlToTr>
                      <a:noFill/>
                    </a:lnBlToTr>
                    <a:solidFill>
                      <a:srgbClr val="606060"/>
                    </a:solidFill>
                  </a:tcPr>
                </a:tc>
                <a:extLst>
                  <a:ext uri="{0D108BD9-81ED-4DB2-BD59-A6C34878D82A}">
                    <a16:rowId xmlns:a16="http://schemas.microsoft.com/office/drawing/2014/main" val="603134281"/>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2</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SO-AVA</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56%</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CBF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1160557800"/>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3</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PEV d'Abomey-Calavi</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25%</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A9072"/>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3234034824"/>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4</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Guardar</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3237553536"/>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5</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Zagnanado</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25%</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A9072"/>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3116311817"/>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6</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Malanville</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1357090265"/>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7</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Allada</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25%</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A9072"/>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1636905536"/>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8</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Cotonou 7</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2963529718"/>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9</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Aguégués</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3643755169"/>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10</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Pobe</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67%</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DD07F"/>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2103212171"/>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11</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err="1">
                          <a:ln>
                            <a:noFill/>
                          </a:ln>
                          <a:solidFill>
                            <a:schemeClr val="tx1"/>
                          </a:solidFill>
                          <a:effectLst/>
                          <a:latin typeface="Arial" panose="020B0604020202020204" pitchFamily="34" charset="0"/>
                          <a:ea typeface="ＭＳ Ｐゴシック" panose="020B0600070205080204" pitchFamily="34" charset="-128"/>
                        </a:rPr>
                        <a:t>Abomey-Calavi</a:t>
                      </a:r>
                      <a:endPar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25%</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A9072"/>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3437834315"/>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12</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Zé</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50%</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CB77A"/>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3241664336"/>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13</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Sèmè-Podji </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30%</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A9774"/>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35297272"/>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14</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Ifangni</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9%</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8776D"/>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1241607832"/>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15</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Adja-Ouèrè </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866170199"/>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16</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Adjarra</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14%</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97F6F"/>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2957901658"/>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17</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Tchaourou</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31%</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A9974"/>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47676886"/>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18</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Perere</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949590885"/>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19</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Kalale</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27%</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A9273"/>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1218755451"/>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20</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Cotonou V (Zona)</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2451572639"/>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21</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Segbana</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2945866221"/>
                  </a:ext>
                </a:extLst>
              </a:tr>
              <a:tr h="179388">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22</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Cotonou I &amp; IV (Zona)</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lnTlToBr>
                      <a:noFill/>
                    </a:lnTlToBr>
                    <a:lnBlToTr>
                      <a:noFill/>
                    </a:lnBlToTr>
                    <a:noFill/>
                  </a:tcPr>
                </a:tc>
                <a:tc gridSpan="12">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defRPr/>
                      </a:pPr>
                      <a:r>
                        <a:rPr kumimoji="0" lang="en-US" altLang="en-US" sz="1050" b="0" i="1"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Não há relatório</a:t>
                      </a:r>
                    </a:p>
                  </a:txBody>
                  <a:tcPr marL="5689" marR="5689" marT="4396" marB="0" anchor="ctr"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852734328"/>
                  </a:ext>
                </a:extLst>
              </a:tr>
              <a:tr h="217488">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 </a:t>
                      </a:r>
                    </a:p>
                  </a:txBody>
                  <a:tcPr marL="5689" marR="5689" marT="4396" marB="0" anchor="ctr" horzOverflow="overflow">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Média por semana</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2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37%</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1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1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1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1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1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1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1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1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1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1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782689891"/>
                  </a:ext>
                </a:extLst>
              </a:tr>
            </a:tbl>
          </a:graphicData>
        </a:graphic>
      </p:graphicFrame>
    </p:spTree>
    <p:extLst>
      <p:ext uri="{BB962C8B-B14F-4D97-AF65-F5344CB8AC3E}">
        <p14:creationId xmlns:p14="http://schemas.microsoft.com/office/powerpoint/2010/main" val="278903145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18"/>
          <p:cNvGraphicFramePr>
            <a:graphicFrameLocks noGrp="1"/>
          </p:cNvGraphicFramePr>
          <p:nvPr>
            <p:ph sz="half" idx="2"/>
            <p:extLst>
              <p:ext uri="{D42A27DB-BD31-4B8C-83A1-F6EECF244321}">
                <p14:modId xmlns:p14="http://schemas.microsoft.com/office/powerpoint/2010/main" val="2904545011"/>
              </p:ext>
            </p:extLst>
          </p:nvPr>
        </p:nvGraphicFramePr>
        <p:xfrm>
          <a:off x="838200" y="1479550"/>
          <a:ext cx="10515596" cy="4860117"/>
        </p:xfrm>
        <a:graphic>
          <a:graphicData uri="http://schemas.openxmlformats.org/drawingml/2006/table">
            <a:tbl>
              <a:tblPr/>
              <a:tblGrid>
                <a:gridCol w="219074">
                  <a:extLst>
                    <a:ext uri="{9D8B030D-6E8A-4147-A177-3AD203B41FA5}">
                      <a16:colId xmlns:a16="http://schemas.microsoft.com/office/drawing/2014/main" val="3912727959"/>
                    </a:ext>
                  </a:extLst>
                </a:gridCol>
                <a:gridCol w="1884449">
                  <a:extLst>
                    <a:ext uri="{9D8B030D-6E8A-4147-A177-3AD203B41FA5}">
                      <a16:colId xmlns:a16="http://schemas.microsoft.com/office/drawing/2014/main" val="891818835"/>
                    </a:ext>
                  </a:extLst>
                </a:gridCol>
                <a:gridCol w="673453">
                  <a:extLst>
                    <a:ext uri="{9D8B030D-6E8A-4147-A177-3AD203B41FA5}">
                      <a16:colId xmlns:a16="http://schemas.microsoft.com/office/drawing/2014/main" val="1115136303"/>
                    </a:ext>
                  </a:extLst>
                </a:gridCol>
                <a:gridCol w="839787">
                  <a:extLst>
                    <a:ext uri="{9D8B030D-6E8A-4147-A177-3AD203B41FA5}">
                      <a16:colId xmlns:a16="http://schemas.microsoft.com/office/drawing/2014/main" val="3221903223"/>
                    </a:ext>
                  </a:extLst>
                </a:gridCol>
                <a:gridCol w="673453">
                  <a:extLst>
                    <a:ext uri="{9D8B030D-6E8A-4147-A177-3AD203B41FA5}">
                      <a16:colId xmlns:a16="http://schemas.microsoft.com/office/drawing/2014/main" val="90137911"/>
                    </a:ext>
                  </a:extLst>
                </a:gridCol>
                <a:gridCol w="673453">
                  <a:extLst>
                    <a:ext uri="{9D8B030D-6E8A-4147-A177-3AD203B41FA5}">
                      <a16:colId xmlns:a16="http://schemas.microsoft.com/office/drawing/2014/main" val="700046641"/>
                    </a:ext>
                  </a:extLst>
                </a:gridCol>
                <a:gridCol w="673453">
                  <a:extLst>
                    <a:ext uri="{9D8B030D-6E8A-4147-A177-3AD203B41FA5}">
                      <a16:colId xmlns:a16="http://schemas.microsoft.com/office/drawing/2014/main" val="1777321749"/>
                    </a:ext>
                  </a:extLst>
                </a:gridCol>
                <a:gridCol w="671423">
                  <a:extLst>
                    <a:ext uri="{9D8B030D-6E8A-4147-A177-3AD203B41FA5}">
                      <a16:colId xmlns:a16="http://schemas.microsoft.com/office/drawing/2014/main" val="3029164900"/>
                    </a:ext>
                  </a:extLst>
                </a:gridCol>
                <a:gridCol w="673453">
                  <a:extLst>
                    <a:ext uri="{9D8B030D-6E8A-4147-A177-3AD203B41FA5}">
                      <a16:colId xmlns:a16="http://schemas.microsoft.com/office/drawing/2014/main" val="2212855079"/>
                    </a:ext>
                  </a:extLst>
                </a:gridCol>
                <a:gridCol w="673453">
                  <a:extLst>
                    <a:ext uri="{9D8B030D-6E8A-4147-A177-3AD203B41FA5}">
                      <a16:colId xmlns:a16="http://schemas.microsoft.com/office/drawing/2014/main" val="1957143570"/>
                    </a:ext>
                  </a:extLst>
                </a:gridCol>
                <a:gridCol w="841816">
                  <a:extLst>
                    <a:ext uri="{9D8B030D-6E8A-4147-A177-3AD203B41FA5}">
                      <a16:colId xmlns:a16="http://schemas.microsoft.com/office/drawing/2014/main" val="1053095345"/>
                    </a:ext>
                  </a:extLst>
                </a:gridCol>
                <a:gridCol w="671423">
                  <a:extLst>
                    <a:ext uri="{9D8B030D-6E8A-4147-A177-3AD203B41FA5}">
                      <a16:colId xmlns:a16="http://schemas.microsoft.com/office/drawing/2014/main" val="2249221566"/>
                    </a:ext>
                  </a:extLst>
                </a:gridCol>
                <a:gridCol w="673453">
                  <a:extLst>
                    <a:ext uri="{9D8B030D-6E8A-4147-A177-3AD203B41FA5}">
                      <a16:colId xmlns:a16="http://schemas.microsoft.com/office/drawing/2014/main" val="571798319"/>
                    </a:ext>
                  </a:extLst>
                </a:gridCol>
                <a:gridCol w="673453">
                  <a:extLst>
                    <a:ext uri="{9D8B030D-6E8A-4147-A177-3AD203B41FA5}">
                      <a16:colId xmlns:a16="http://schemas.microsoft.com/office/drawing/2014/main" val="2019206886"/>
                    </a:ext>
                  </a:extLst>
                </a:gridCol>
              </a:tblGrid>
              <a:tr h="315913">
                <a:tc gridSpan="14">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Percentual de estabelecimentos que apresentam relatórios dentro do prazo, por distrito - Benim</a:t>
                      </a:r>
                    </a:p>
                  </a:txBody>
                  <a:tcPr marL="5689" marR="5689" marT="4396"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393385184"/>
                  </a:ext>
                </a:extLst>
              </a:tr>
              <a:tr h="408894">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 </a:t>
                      </a:r>
                    </a:p>
                  </a:txBody>
                  <a:tcPr marL="5689" marR="5689" marT="4396" marB="0" anchor="ct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 </a:t>
                      </a:r>
                    </a:p>
                  </a:txBody>
                  <a:tcPr marL="5689" marR="5689" marT="4396" marB="0" anchor="ctr" horzOverflow="overflow">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 </a:t>
                      </a:r>
                    </a:p>
                  </a:txBody>
                  <a:tcPr marL="5689" marR="5689" marT="4396" marB="0" anchor="ctr" horzOverflow="overflow">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1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Workshop da linha da frente 1 </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DEBF7"/>
                    </a:solidFill>
                  </a:tcPr>
                </a:tc>
                <a:tc gridSpan="6">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en-US" sz="11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Trabalho de campo na linha da frente 1</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4C6E7"/>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1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Workshop da linha da frente 2</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DEBF7"/>
                    </a:solidFill>
                  </a:tcPr>
                </a:tc>
                <a:tc gridSpan="3">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1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Trabalho de campo na linha da frente 2</a:t>
                      </a:r>
                    </a:p>
                  </a:txBody>
                  <a:tcPr marL="5689" marR="5689" marT="4396" marB="0" anchor="ctr" horzOverflow="overflow">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4C6E7"/>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17429365"/>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Distritos</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25</a:t>
                      </a:r>
                    </a:p>
                  </a:txBody>
                  <a:tcPr marL="5689" marR="5689" marT="4396" marB="0" anchor="ctr" horzOverflow="overflow">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26</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27</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28</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29</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30</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31</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 W 32</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33</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34</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35</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36</a:t>
                      </a:r>
                    </a:p>
                  </a:txBody>
                  <a:tcPr marL="5689" marR="5689" marT="4396" marB="0" anchor="ctr" horzOverflow="overflow">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28862526"/>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NIKKI</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94%</a:t>
                      </a:r>
                    </a:p>
                  </a:txBody>
                  <a:tcPr marL="5689" marR="5689" marT="4396" marB="0" anchor="ctr" horzOverflow="overflow">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9ECF7F"/>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94%</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9ECF7F"/>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88%</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D9E082"/>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56%</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CC0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31%</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A9974"/>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31%</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A9974"/>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38%</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BA376"/>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38%</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BA376"/>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lnTlToBr>
                      <a:noFill/>
                    </a:lnTlToBr>
                    <a:lnBlToTr>
                      <a:noFill/>
                    </a:lnBlToTr>
                    <a:solidFill>
                      <a:srgbClr val="606060"/>
                    </a:solidFill>
                  </a:tcPr>
                </a:tc>
                <a:extLst>
                  <a:ext uri="{0D108BD9-81ED-4DB2-BD59-A6C34878D82A}">
                    <a16:rowId xmlns:a16="http://schemas.microsoft.com/office/drawing/2014/main" val="1512501471"/>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SO-AVA</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56%</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CBF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56%</a:t>
                      </a:r>
                    </a:p>
                  </a:txBody>
                  <a:tcPr marL="5689" marR="5689" marT="4396" marB="0" anchor="ctr" horzOverflow="overflow">
                    <a:lnL>
                      <a:noFill/>
                    </a:lnL>
                    <a:lnR>
                      <a:noFill/>
                    </a:lnR>
                    <a:lnT>
                      <a:noFill/>
                    </a:lnT>
                    <a:lnB>
                      <a:noFill/>
                    </a:lnB>
                    <a:lnTlToBr>
                      <a:noFill/>
                    </a:lnTlToBr>
                    <a:lnBlToTr>
                      <a:noFill/>
                    </a:lnBlToTr>
                    <a:solidFill>
                      <a:srgbClr val="FCBF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56%</a:t>
                      </a:r>
                    </a:p>
                  </a:txBody>
                  <a:tcPr marL="5689" marR="5689" marT="4396" marB="0" anchor="ctr" horzOverflow="overflow">
                    <a:lnL>
                      <a:noFill/>
                    </a:lnL>
                    <a:lnR>
                      <a:noFill/>
                    </a:lnR>
                    <a:lnT>
                      <a:noFill/>
                    </a:lnT>
                    <a:lnB>
                      <a:noFill/>
                    </a:lnB>
                    <a:lnTlToBr>
                      <a:noFill/>
                    </a:lnTlToBr>
                    <a:lnBlToTr>
                      <a:noFill/>
                    </a:lnBlToTr>
                    <a:solidFill>
                      <a:srgbClr val="FCBF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78%</a:t>
                      </a:r>
                    </a:p>
                  </a:txBody>
                  <a:tcPr marL="5689" marR="5689" marT="4396" marB="0" anchor="ctr" horzOverflow="overflow">
                    <a:lnL>
                      <a:noFill/>
                    </a:lnL>
                    <a:lnR>
                      <a:noFill/>
                    </a:lnR>
                    <a:lnT>
                      <a:noFill/>
                    </a:lnT>
                    <a:lnB>
                      <a:noFill/>
                    </a:lnB>
                    <a:lnTlToBr>
                      <a:noFill/>
                    </a:lnTlToBr>
                    <a:lnBlToTr>
                      <a:noFill/>
                    </a:lnBlToTr>
                    <a:solidFill>
                      <a:srgbClr val="FEE282"/>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4088055989"/>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PEV d'Abomey-Calavi</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25%</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A9072"/>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25%</a:t>
                      </a:r>
                    </a:p>
                  </a:txBody>
                  <a:tcPr marL="5689" marR="5689" marT="4396" marB="0" anchor="ctr" horzOverflow="overflow">
                    <a:lnL>
                      <a:noFill/>
                    </a:lnL>
                    <a:lnR>
                      <a:noFill/>
                    </a:lnR>
                    <a:lnT>
                      <a:noFill/>
                    </a:lnT>
                    <a:lnB>
                      <a:noFill/>
                    </a:lnB>
                    <a:lnTlToBr>
                      <a:noFill/>
                    </a:lnTlToBr>
                    <a:lnBlToTr>
                      <a:noFill/>
                    </a:lnBlToTr>
                    <a:solidFill>
                      <a:srgbClr val="FA9072"/>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38%</a:t>
                      </a:r>
                    </a:p>
                  </a:txBody>
                  <a:tcPr marL="5689" marR="5689" marT="4396" marB="0" anchor="ctr" horzOverflow="overflow">
                    <a:lnL>
                      <a:noFill/>
                    </a:lnL>
                    <a:lnR>
                      <a:noFill/>
                    </a:lnR>
                    <a:lnT>
                      <a:noFill/>
                    </a:lnT>
                    <a:lnB>
                      <a:noFill/>
                    </a:lnB>
                    <a:lnTlToBr>
                      <a:noFill/>
                    </a:lnTlToBr>
                    <a:lnBlToTr>
                      <a:noFill/>
                    </a:lnBlToTr>
                    <a:solidFill>
                      <a:srgbClr val="FBA376"/>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50%</a:t>
                      </a:r>
                    </a:p>
                  </a:txBody>
                  <a:tcPr marL="5689" marR="5689" marT="4396" marB="0" anchor="ctr" horzOverflow="overflow">
                    <a:lnL>
                      <a:noFill/>
                    </a:lnL>
                    <a:lnR>
                      <a:noFill/>
                    </a:lnR>
                    <a:lnT>
                      <a:noFill/>
                    </a:lnT>
                    <a:lnB>
                      <a:noFill/>
                    </a:lnB>
                    <a:lnTlToBr>
                      <a:noFill/>
                    </a:lnTlToBr>
                    <a:lnBlToTr>
                      <a:noFill/>
                    </a:lnBlToTr>
                    <a:solidFill>
                      <a:srgbClr val="FCB77A"/>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63%</a:t>
                      </a:r>
                    </a:p>
                  </a:txBody>
                  <a:tcPr marL="5689" marR="5689" marT="4396" marB="0" anchor="ctr" horzOverflow="overflow">
                    <a:lnL>
                      <a:noFill/>
                    </a:lnL>
                    <a:lnR>
                      <a:noFill/>
                    </a:lnR>
                    <a:lnT>
                      <a:noFill/>
                    </a:lnT>
                    <a:lnB>
                      <a:noFill/>
                    </a:lnB>
                    <a:lnTlToBr>
                      <a:noFill/>
                    </a:lnTlToBr>
                    <a:lnBlToTr>
                      <a:noFill/>
                    </a:lnBlToTr>
                    <a:solidFill>
                      <a:srgbClr val="FDCA7D"/>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75%</a:t>
                      </a:r>
                    </a:p>
                  </a:txBody>
                  <a:tcPr marL="5689" marR="5689" marT="4396" marB="0" anchor="ctr" horzOverflow="overflow">
                    <a:lnL>
                      <a:noFill/>
                    </a:lnL>
                    <a:lnR>
                      <a:noFill/>
                    </a:lnR>
                    <a:lnT>
                      <a:noFill/>
                    </a:lnT>
                    <a:lnB>
                      <a:noFill/>
                    </a:lnB>
                    <a:lnTlToBr>
                      <a:noFill/>
                    </a:lnTlToBr>
                    <a:lnBlToTr>
                      <a:noFill/>
                    </a:lnBlToTr>
                    <a:solidFill>
                      <a:srgbClr val="FEDD81"/>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75%</a:t>
                      </a:r>
                    </a:p>
                  </a:txBody>
                  <a:tcPr marL="5689" marR="5689" marT="4396" marB="0" anchor="ctr" horzOverflow="overflow">
                    <a:lnL>
                      <a:noFill/>
                    </a:lnL>
                    <a:lnR>
                      <a:noFill/>
                    </a:lnR>
                    <a:lnT>
                      <a:noFill/>
                    </a:lnT>
                    <a:lnB>
                      <a:noFill/>
                    </a:lnB>
                    <a:lnTlToBr>
                      <a:noFill/>
                    </a:lnTlToBr>
                    <a:lnBlToTr>
                      <a:noFill/>
                    </a:lnBlToTr>
                    <a:solidFill>
                      <a:srgbClr val="FEDD81"/>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88%</a:t>
                      </a:r>
                    </a:p>
                  </a:txBody>
                  <a:tcPr marL="5689" marR="5689" marT="4396" marB="0" anchor="ctr" horzOverflow="overflow">
                    <a:lnL>
                      <a:noFill/>
                    </a:lnL>
                    <a:lnR>
                      <a:noFill/>
                    </a:lnR>
                    <a:lnT>
                      <a:noFill/>
                    </a:lnT>
                    <a:lnB>
                      <a:noFill/>
                    </a:lnB>
                    <a:lnTlToBr>
                      <a:noFill/>
                    </a:lnTlToBr>
                    <a:lnBlToTr>
                      <a:noFill/>
                    </a:lnBlToTr>
                    <a:solidFill>
                      <a:srgbClr val="D9E082"/>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3308511929"/>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4</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Guardar</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a:noFill/>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42%</a:t>
                      </a:r>
                    </a:p>
                  </a:txBody>
                  <a:tcPr marL="5689" marR="5689" marT="4396" marB="0" anchor="ctr" horzOverflow="overflow">
                    <a:lnL>
                      <a:noFill/>
                    </a:lnL>
                    <a:lnR>
                      <a:noFill/>
                    </a:lnR>
                    <a:lnT>
                      <a:noFill/>
                    </a:lnT>
                    <a:lnB>
                      <a:noFill/>
                    </a:lnB>
                    <a:lnTlToBr>
                      <a:noFill/>
                    </a:lnTlToBr>
                    <a:lnBlToTr>
                      <a:noFill/>
                    </a:lnBlToTr>
                    <a:solidFill>
                      <a:srgbClr val="FBAA77"/>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83%</a:t>
                      </a:r>
                    </a:p>
                  </a:txBody>
                  <a:tcPr marL="5689" marR="5689" marT="4396" marB="0" anchor="ctr" horzOverflow="overflow">
                    <a:lnL>
                      <a:noFill/>
                    </a:lnL>
                    <a:lnR>
                      <a:noFill/>
                    </a:lnR>
                    <a:lnT>
                      <a:noFill/>
                    </a:lnT>
                    <a:lnB>
                      <a:noFill/>
                    </a:lnB>
                    <a:lnTlToBr>
                      <a:noFill/>
                    </a:lnTlToBr>
                    <a:lnBlToTr>
                      <a:noFill/>
                    </a:lnBlToTr>
                    <a:solidFill>
                      <a:srgbClr val="FFEB84"/>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83%</a:t>
                      </a:r>
                    </a:p>
                  </a:txBody>
                  <a:tcPr marL="5689" marR="5689" marT="4396" marB="0" anchor="ctr" horzOverflow="overflow">
                    <a:lnL>
                      <a:noFill/>
                    </a:lnL>
                    <a:lnR>
                      <a:noFill/>
                    </a:lnR>
                    <a:lnT>
                      <a:noFill/>
                    </a:lnT>
                    <a:lnB>
                      <a:noFill/>
                    </a:lnB>
                    <a:lnTlToBr>
                      <a:noFill/>
                    </a:lnTlToBr>
                    <a:lnBlToTr>
                      <a:noFill/>
                    </a:lnBlToTr>
                    <a:solidFill>
                      <a:srgbClr val="FFEB84"/>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92%</a:t>
                      </a:r>
                    </a:p>
                  </a:txBody>
                  <a:tcPr marL="5689" marR="5689" marT="4396" marB="0" anchor="ctr" horzOverflow="overflow">
                    <a:lnL>
                      <a:noFill/>
                    </a:lnL>
                    <a:lnR>
                      <a:noFill/>
                    </a:lnR>
                    <a:lnT>
                      <a:noFill/>
                    </a:lnT>
                    <a:lnB>
                      <a:noFill/>
                    </a:lnB>
                    <a:lnTlToBr>
                      <a:noFill/>
                    </a:lnTlToBr>
                    <a:lnBlToTr>
                      <a:noFill/>
                    </a:lnBlToTr>
                    <a:solidFill>
                      <a:srgbClr val="B2D58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400964935"/>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Zagnanado</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25%</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A9072"/>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a:noFill/>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a:noFill/>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50%</a:t>
                      </a:r>
                    </a:p>
                  </a:txBody>
                  <a:tcPr marL="5689" marR="5689" marT="4396" marB="0" anchor="ctr" horzOverflow="overflow">
                    <a:lnL>
                      <a:noFill/>
                    </a:lnL>
                    <a:lnR>
                      <a:noFill/>
                    </a:lnR>
                    <a:lnT>
                      <a:noFill/>
                    </a:lnT>
                    <a:lnB>
                      <a:noFill/>
                    </a:lnB>
                    <a:lnTlToBr>
                      <a:noFill/>
                    </a:lnTlToBr>
                    <a:lnBlToTr>
                      <a:noFill/>
                    </a:lnBlToTr>
                    <a:solidFill>
                      <a:srgbClr val="FCB77A"/>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1964504784"/>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6</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Malanville</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3202495254"/>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7</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Allada</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25%</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A9072"/>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25%</a:t>
                      </a:r>
                    </a:p>
                  </a:txBody>
                  <a:tcPr marL="5689" marR="5689" marT="4396" marB="0" anchor="ctr" horzOverflow="overflow">
                    <a:lnL>
                      <a:noFill/>
                    </a:lnL>
                    <a:lnR>
                      <a:noFill/>
                    </a:lnR>
                    <a:lnT>
                      <a:noFill/>
                    </a:lnT>
                    <a:lnB>
                      <a:noFill/>
                    </a:lnB>
                    <a:lnTlToBr>
                      <a:noFill/>
                    </a:lnTlToBr>
                    <a:lnBlToTr>
                      <a:noFill/>
                    </a:lnBlToTr>
                    <a:solidFill>
                      <a:srgbClr val="FA9072"/>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50%</a:t>
                      </a:r>
                    </a:p>
                  </a:txBody>
                  <a:tcPr marL="5689" marR="5689" marT="4396" marB="0" anchor="ctr" horzOverflow="overflow">
                    <a:lnL>
                      <a:noFill/>
                    </a:lnL>
                    <a:lnR>
                      <a:noFill/>
                    </a:lnR>
                    <a:lnT>
                      <a:noFill/>
                    </a:lnT>
                    <a:lnB>
                      <a:noFill/>
                    </a:lnB>
                    <a:lnTlToBr>
                      <a:noFill/>
                    </a:lnTlToBr>
                    <a:lnBlToTr>
                      <a:noFill/>
                    </a:lnBlToTr>
                    <a:solidFill>
                      <a:srgbClr val="FCB77A"/>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75%</a:t>
                      </a:r>
                    </a:p>
                  </a:txBody>
                  <a:tcPr marL="5689" marR="5689" marT="4396" marB="0" anchor="ctr" horzOverflow="overflow">
                    <a:lnL>
                      <a:noFill/>
                    </a:lnL>
                    <a:lnR>
                      <a:noFill/>
                    </a:lnR>
                    <a:lnT>
                      <a:noFill/>
                    </a:lnT>
                    <a:lnB>
                      <a:noFill/>
                    </a:lnB>
                    <a:lnTlToBr>
                      <a:noFill/>
                    </a:lnTlToBr>
                    <a:lnBlToTr>
                      <a:noFill/>
                    </a:lnBlToTr>
                    <a:solidFill>
                      <a:srgbClr val="FEDD81"/>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25%</a:t>
                      </a:r>
                    </a:p>
                  </a:txBody>
                  <a:tcPr marL="5689" marR="5689" marT="4396" marB="0" anchor="ctr" horzOverflow="overflow">
                    <a:lnL>
                      <a:noFill/>
                    </a:lnL>
                    <a:lnR>
                      <a:noFill/>
                    </a:lnR>
                    <a:lnT>
                      <a:noFill/>
                    </a:lnT>
                    <a:lnB>
                      <a:noFill/>
                    </a:lnB>
                    <a:lnTlToBr>
                      <a:noFill/>
                    </a:lnTlToBr>
                    <a:lnBlToTr>
                      <a:noFill/>
                    </a:lnBlToTr>
                    <a:solidFill>
                      <a:srgbClr val="FA9072"/>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50%</a:t>
                      </a:r>
                    </a:p>
                  </a:txBody>
                  <a:tcPr marL="5689" marR="5689" marT="4396" marB="0" anchor="ctr" horzOverflow="overflow">
                    <a:lnL>
                      <a:noFill/>
                    </a:lnL>
                    <a:lnR>
                      <a:noFill/>
                    </a:lnR>
                    <a:lnT>
                      <a:noFill/>
                    </a:lnT>
                    <a:lnB>
                      <a:noFill/>
                    </a:lnB>
                    <a:lnTlToBr>
                      <a:noFill/>
                    </a:lnTlToBr>
                    <a:lnBlToTr>
                      <a:noFill/>
                    </a:lnBlToTr>
                    <a:solidFill>
                      <a:srgbClr val="FCB77A"/>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3350242336"/>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8</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Cotonou 7</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a:noFill/>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a:noFill/>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a:noFill/>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a:noFill/>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a:noFill/>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50%</a:t>
                      </a:r>
                    </a:p>
                  </a:txBody>
                  <a:tcPr marL="5689" marR="5689" marT="4396" marB="0" anchor="ctr" horzOverflow="overflow">
                    <a:lnL>
                      <a:noFill/>
                    </a:lnL>
                    <a:lnR>
                      <a:noFill/>
                    </a:lnR>
                    <a:lnT>
                      <a:noFill/>
                    </a:lnT>
                    <a:lnB>
                      <a:noFill/>
                    </a:lnB>
                    <a:lnTlToBr>
                      <a:noFill/>
                    </a:lnTlToBr>
                    <a:lnBlToTr>
                      <a:noFill/>
                    </a:lnBlToTr>
                    <a:solidFill>
                      <a:srgbClr val="FCB77A"/>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50%</a:t>
                      </a:r>
                    </a:p>
                  </a:txBody>
                  <a:tcPr marL="5689" marR="5689" marT="4396" marB="0" anchor="ctr" horzOverflow="overflow">
                    <a:lnL>
                      <a:noFill/>
                    </a:lnL>
                    <a:lnR>
                      <a:noFill/>
                    </a:lnR>
                    <a:lnT>
                      <a:noFill/>
                    </a:lnT>
                    <a:lnB>
                      <a:noFill/>
                    </a:lnB>
                    <a:lnTlToBr>
                      <a:noFill/>
                    </a:lnTlToBr>
                    <a:lnBlToTr>
                      <a:noFill/>
                    </a:lnBlToTr>
                    <a:solidFill>
                      <a:srgbClr val="FCB77A"/>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4255561567"/>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9</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Aguégués</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a:noFill/>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a:noFill/>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a:noFill/>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165699039"/>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Pobe</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67%</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DD07F"/>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83%</a:t>
                      </a:r>
                    </a:p>
                  </a:txBody>
                  <a:tcPr marL="5689" marR="5689" marT="4396" marB="0" anchor="ctr" horzOverflow="overflow">
                    <a:lnL>
                      <a:noFill/>
                    </a:lnL>
                    <a:lnR>
                      <a:noFill/>
                    </a:lnR>
                    <a:lnT>
                      <a:noFill/>
                    </a:lnT>
                    <a:lnB>
                      <a:noFill/>
                    </a:lnB>
                    <a:lnTlToBr>
                      <a:noFill/>
                    </a:lnTlToBr>
                    <a:lnBlToTr>
                      <a:noFill/>
                    </a:lnBlToTr>
                    <a:solidFill>
                      <a:srgbClr val="FFEB84"/>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83%</a:t>
                      </a:r>
                    </a:p>
                  </a:txBody>
                  <a:tcPr marL="5689" marR="5689" marT="4396" marB="0" anchor="ctr" horzOverflow="overflow">
                    <a:lnL>
                      <a:noFill/>
                    </a:lnL>
                    <a:lnR>
                      <a:noFill/>
                    </a:lnR>
                    <a:lnT>
                      <a:noFill/>
                    </a:lnT>
                    <a:lnB>
                      <a:noFill/>
                    </a:lnB>
                    <a:lnTlToBr>
                      <a:noFill/>
                    </a:lnTlToBr>
                    <a:lnBlToTr>
                      <a:noFill/>
                    </a:lnBlToTr>
                    <a:solidFill>
                      <a:srgbClr val="FFEB84"/>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83%</a:t>
                      </a:r>
                    </a:p>
                  </a:txBody>
                  <a:tcPr marL="5689" marR="5689" marT="4396" marB="0" anchor="ctr" horzOverflow="overflow">
                    <a:lnL>
                      <a:noFill/>
                    </a:lnL>
                    <a:lnR>
                      <a:noFill/>
                    </a:lnR>
                    <a:lnT>
                      <a:noFill/>
                    </a:lnT>
                    <a:lnB>
                      <a:noFill/>
                    </a:lnB>
                    <a:lnTlToBr>
                      <a:noFill/>
                    </a:lnTlToBr>
                    <a:lnBlToTr>
                      <a:noFill/>
                    </a:lnBlToTr>
                    <a:solidFill>
                      <a:srgbClr val="FFEB84"/>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83%</a:t>
                      </a:r>
                    </a:p>
                  </a:txBody>
                  <a:tcPr marL="5689" marR="5689" marT="4396" marB="0" anchor="ctr" horzOverflow="overflow">
                    <a:lnL>
                      <a:noFill/>
                    </a:lnL>
                    <a:lnR>
                      <a:noFill/>
                    </a:lnR>
                    <a:lnT>
                      <a:noFill/>
                    </a:lnT>
                    <a:lnB>
                      <a:noFill/>
                    </a:lnB>
                    <a:lnTlToBr>
                      <a:noFill/>
                    </a:lnTlToBr>
                    <a:lnBlToTr>
                      <a:noFill/>
                    </a:lnBlToTr>
                    <a:solidFill>
                      <a:srgbClr val="FFEB84"/>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1203494298"/>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11</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Abomey-Calavi</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25%</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A9072"/>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25%</a:t>
                      </a:r>
                    </a:p>
                  </a:txBody>
                  <a:tcPr marL="5689" marR="5689" marT="4396" marB="0" anchor="ctr" horzOverflow="overflow">
                    <a:lnL>
                      <a:noFill/>
                    </a:lnL>
                    <a:lnR>
                      <a:noFill/>
                    </a:lnR>
                    <a:lnT>
                      <a:noFill/>
                    </a:lnT>
                    <a:lnB>
                      <a:noFill/>
                    </a:lnB>
                    <a:lnTlToBr>
                      <a:noFill/>
                    </a:lnTlToBr>
                    <a:lnBlToTr>
                      <a:noFill/>
                    </a:lnBlToTr>
                    <a:solidFill>
                      <a:srgbClr val="FA9072"/>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38%</a:t>
                      </a:r>
                    </a:p>
                  </a:txBody>
                  <a:tcPr marL="5689" marR="5689" marT="4396" marB="0" anchor="ctr" horzOverflow="overflow">
                    <a:lnL>
                      <a:noFill/>
                    </a:lnL>
                    <a:lnR>
                      <a:noFill/>
                    </a:lnR>
                    <a:lnT>
                      <a:noFill/>
                    </a:lnT>
                    <a:lnB>
                      <a:noFill/>
                    </a:lnB>
                    <a:lnTlToBr>
                      <a:noFill/>
                    </a:lnTlToBr>
                    <a:lnBlToTr>
                      <a:noFill/>
                    </a:lnBlToTr>
                    <a:solidFill>
                      <a:srgbClr val="FBA376"/>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50%</a:t>
                      </a:r>
                    </a:p>
                  </a:txBody>
                  <a:tcPr marL="5689" marR="5689" marT="4396" marB="0" anchor="ctr" horzOverflow="overflow">
                    <a:lnL>
                      <a:noFill/>
                    </a:lnL>
                    <a:lnR>
                      <a:noFill/>
                    </a:lnR>
                    <a:lnT>
                      <a:noFill/>
                    </a:lnT>
                    <a:lnB>
                      <a:noFill/>
                    </a:lnB>
                    <a:lnTlToBr>
                      <a:noFill/>
                    </a:lnTlToBr>
                    <a:lnBlToTr>
                      <a:noFill/>
                    </a:lnBlToTr>
                    <a:solidFill>
                      <a:srgbClr val="FCB77A"/>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63%</a:t>
                      </a:r>
                    </a:p>
                  </a:txBody>
                  <a:tcPr marL="5689" marR="5689" marT="4396" marB="0" anchor="ctr" horzOverflow="overflow">
                    <a:lnL>
                      <a:noFill/>
                    </a:lnL>
                    <a:lnR>
                      <a:noFill/>
                    </a:lnR>
                    <a:lnT>
                      <a:noFill/>
                    </a:lnT>
                    <a:lnB>
                      <a:noFill/>
                    </a:lnB>
                    <a:lnTlToBr>
                      <a:noFill/>
                    </a:lnTlToBr>
                    <a:lnBlToTr>
                      <a:noFill/>
                    </a:lnBlToTr>
                    <a:solidFill>
                      <a:srgbClr val="FDCA7D"/>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75%</a:t>
                      </a:r>
                    </a:p>
                  </a:txBody>
                  <a:tcPr marL="5689" marR="5689" marT="4396" marB="0" anchor="ctr" horzOverflow="overflow">
                    <a:lnL>
                      <a:noFill/>
                    </a:lnL>
                    <a:lnR>
                      <a:noFill/>
                    </a:lnR>
                    <a:lnT>
                      <a:noFill/>
                    </a:lnT>
                    <a:lnB>
                      <a:noFill/>
                    </a:lnB>
                    <a:lnTlToBr>
                      <a:noFill/>
                    </a:lnTlToBr>
                    <a:lnBlToTr>
                      <a:noFill/>
                    </a:lnBlToTr>
                    <a:solidFill>
                      <a:srgbClr val="FEDD81"/>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75%</a:t>
                      </a:r>
                    </a:p>
                  </a:txBody>
                  <a:tcPr marL="5689" marR="5689" marT="4396" marB="0" anchor="ctr" horzOverflow="overflow">
                    <a:lnL>
                      <a:noFill/>
                    </a:lnL>
                    <a:lnR>
                      <a:noFill/>
                    </a:lnR>
                    <a:lnT>
                      <a:noFill/>
                    </a:lnT>
                    <a:lnB>
                      <a:noFill/>
                    </a:lnB>
                    <a:lnTlToBr>
                      <a:noFill/>
                    </a:lnTlToBr>
                    <a:lnBlToTr>
                      <a:noFill/>
                    </a:lnBlToTr>
                    <a:solidFill>
                      <a:srgbClr val="FEDD81"/>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88%</a:t>
                      </a:r>
                    </a:p>
                  </a:txBody>
                  <a:tcPr marL="5689" marR="5689" marT="4396" marB="0" anchor="ctr" horzOverflow="overflow">
                    <a:lnL>
                      <a:noFill/>
                    </a:lnL>
                    <a:lnR>
                      <a:noFill/>
                    </a:lnR>
                    <a:lnT>
                      <a:noFill/>
                    </a:lnT>
                    <a:lnB>
                      <a:noFill/>
                    </a:lnB>
                    <a:lnTlToBr>
                      <a:noFill/>
                    </a:lnTlToBr>
                    <a:lnBlToTr>
                      <a:noFill/>
                    </a:lnBlToTr>
                    <a:solidFill>
                      <a:srgbClr val="D9E082"/>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1039790531"/>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12</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Zé</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50%</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CB77A"/>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75%</a:t>
                      </a:r>
                    </a:p>
                  </a:txBody>
                  <a:tcPr marL="5689" marR="5689" marT="4396" marB="0" anchor="ctr" horzOverflow="overflow">
                    <a:lnL>
                      <a:noFill/>
                    </a:lnL>
                    <a:lnR>
                      <a:noFill/>
                    </a:lnR>
                    <a:lnT>
                      <a:noFill/>
                    </a:lnT>
                    <a:lnB>
                      <a:noFill/>
                    </a:lnB>
                    <a:lnTlToBr>
                      <a:noFill/>
                    </a:lnTlToBr>
                    <a:lnBlToTr>
                      <a:noFill/>
                    </a:lnBlToTr>
                    <a:solidFill>
                      <a:srgbClr val="FEDD81"/>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2179304384"/>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13</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Sèmè-Podji </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30%</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A9774"/>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20%</a:t>
                      </a:r>
                    </a:p>
                  </a:txBody>
                  <a:tcPr marL="5689" marR="5689" marT="4396" marB="0" anchor="ctr" horzOverflow="overflow">
                    <a:lnL>
                      <a:noFill/>
                    </a:lnL>
                    <a:lnR>
                      <a:noFill/>
                    </a:lnR>
                    <a:lnT>
                      <a:noFill/>
                    </a:lnT>
                    <a:lnB>
                      <a:noFill/>
                    </a:lnB>
                    <a:lnTlToBr>
                      <a:noFill/>
                    </a:lnTlToBr>
                    <a:lnBlToTr>
                      <a:noFill/>
                    </a:lnBlToTr>
                    <a:solidFill>
                      <a:srgbClr val="F98871"/>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30%</a:t>
                      </a:r>
                    </a:p>
                  </a:txBody>
                  <a:tcPr marL="5689" marR="5689" marT="4396" marB="0" anchor="ctr" horzOverflow="overflow">
                    <a:lnL>
                      <a:noFill/>
                    </a:lnL>
                    <a:lnR>
                      <a:noFill/>
                    </a:lnR>
                    <a:lnT>
                      <a:noFill/>
                    </a:lnT>
                    <a:lnB>
                      <a:noFill/>
                    </a:lnB>
                    <a:lnTlToBr>
                      <a:noFill/>
                    </a:lnTlToBr>
                    <a:lnBlToTr>
                      <a:noFill/>
                    </a:lnBlToTr>
                    <a:solidFill>
                      <a:srgbClr val="FA9774"/>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40%</a:t>
                      </a:r>
                    </a:p>
                  </a:txBody>
                  <a:tcPr marL="5689" marR="5689" marT="4396" marB="0" anchor="ctr" horzOverflow="overflow">
                    <a:lnL>
                      <a:noFill/>
                    </a:lnL>
                    <a:lnR>
                      <a:noFill/>
                    </a:lnR>
                    <a:lnT>
                      <a:noFill/>
                    </a:lnT>
                    <a:lnB>
                      <a:noFill/>
                    </a:lnB>
                    <a:lnTlToBr>
                      <a:noFill/>
                    </a:lnTlToBr>
                    <a:lnBlToTr>
                      <a:noFill/>
                    </a:lnBlToTr>
                    <a:solidFill>
                      <a:srgbClr val="FBA777"/>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60%</a:t>
                      </a:r>
                    </a:p>
                  </a:txBody>
                  <a:tcPr marL="5689" marR="5689" marT="4396" marB="0" anchor="ctr" horzOverflow="overflow">
                    <a:lnL>
                      <a:noFill/>
                    </a:lnL>
                    <a:lnR>
                      <a:noFill/>
                    </a:lnR>
                    <a:lnT>
                      <a:noFill/>
                    </a:lnT>
                    <a:lnB>
                      <a:noFill/>
                    </a:lnB>
                    <a:lnTlToBr>
                      <a:noFill/>
                    </a:lnTlToBr>
                    <a:lnBlToTr>
                      <a:noFill/>
                    </a:lnBlToTr>
                    <a:solidFill>
                      <a:srgbClr val="FDC67D"/>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80%</a:t>
                      </a:r>
                    </a:p>
                  </a:txBody>
                  <a:tcPr marL="5689" marR="5689" marT="4396" marB="0" anchor="ctr" horzOverflow="overflow">
                    <a:lnL>
                      <a:noFill/>
                    </a:lnL>
                    <a:lnR>
                      <a:noFill/>
                    </a:lnR>
                    <a:lnT>
                      <a:noFill/>
                    </a:lnT>
                    <a:lnB>
                      <a:noFill/>
                    </a:lnB>
                    <a:lnTlToBr>
                      <a:noFill/>
                    </a:lnTlToBr>
                    <a:lnBlToTr>
                      <a:noFill/>
                    </a:lnBlToTr>
                    <a:solidFill>
                      <a:srgbClr val="FEE583"/>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90%</a:t>
                      </a:r>
                    </a:p>
                  </a:txBody>
                  <a:tcPr marL="5689" marR="5689" marT="4396" marB="0" anchor="ctr" horzOverflow="overflow">
                    <a:lnL>
                      <a:noFill/>
                    </a:lnL>
                    <a:lnR>
                      <a:noFill/>
                    </a:lnR>
                    <a:lnT>
                      <a:noFill/>
                    </a:lnT>
                    <a:lnB>
                      <a:noFill/>
                    </a:lnB>
                    <a:lnTlToBr>
                      <a:noFill/>
                    </a:lnTlToBr>
                    <a:lnBlToTr>
                      <a:noFill/>
                    </a:lnBlToTr>
                    <a:solidFill>
                      <a:srgbClr val="C1DA81"/>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90%</a:t>
                      </a:r>
                    </a:p>
                  </a:txBody>
                  <a:tcPr marL="5689" marR="5689" marT="4396" marB="0" anchor="ctr" horzOverflow="overflow">
                    <a:lnL>
                      <a:noFill/>
                    </a:lnL>
                    <a:lnR>
                      <a:noFill/>
                    </a:lnR>
                    <a:lnT>
                      <a:noFill/>
                    </a:lnT>
                    <a:lnB>
                      <a:noFill/>
                    </a:lnB>
                    <a:lnTlToBr>
                      <a:noFill/>
                    </a:lnTlToBr>
                    <a:lnBlToTr>
                      <a:noFill/>
                    </a:lnBlToTr>
                    <a:solidFill>
                      <a:srgbClr val="C1DA81"/>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166050371"/>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14</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Ifangni</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9%</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8776D"/>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27%</a:t>
                      </a:r>
                    </a:p>
                  </a:txBody>
                  <a:tcPr marL="5689" marR="5689" marT="4396" marB="0" anchor="ctr" horzOverflow="overflow">
                    <a:lnL>
                      <a:noFill/>
                    </a:lnL>
                    <a:lnR>
                      <a:noFill/>
                    </a:lnR>
                    <a:lnT>
                      <a:noFill/>
                    </a:lnT>
                    <a:lnB>
                      <a:noFill/>
                    </a:lnB>
                    <a:lnTlToBr>
                      <a:noFill/>
                    </a:lnTlToBr>
                    <a:lnBlToTr>
                      <a:noFill/>
                    </a:lnBlToTr>
                    <a:solidFill>
                      <a:srgbClr val="FA9373"/>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9%</a:t>
                      </a:r>
                    </a:p>
                  </a:txBody>
                  <a:tcPr marL="5689" marR="5689" marT="4396" marB="0" anchor="ctr" horzOverflow="overflow">
                    <a:lnL>
                      <a:noFill/>
                    </a:lnL>
                    <a:lnR>
                      <a:noFill/>
                    </a:lnR>
                    <a:lnT>
                      <a:noFill/>
                    </a:lnT>
                    <a:lnB>
                      <a:noFill/>
                    </a:lnB>
                    <a:lnTlToBr>
                      <a:noFill/>
                    </a:lnTlToBr>
                    <a:lnBlToTr>
                      <a:noFill/>
                    </a:lnBlToTr>
                    <a:solidFill>
                      <a:srgbClr val="F8776D"/>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9%</a:t>
                      </a:r>
                    </a:p>
                  </a:txBody>
                  <a:tcPr marL="5689" marR="5689" marT="4396" marB="0" anchor="ctr" horzOverflow="overflow">
                    <a:lnL>
                      <a:noFill/>
                    </a:lnL>
                    <a:lnR>
                      <a:noFill/>
                    </a:lnR>
                    <a:lnT>
                      <a:noFill/>
                    </a:lnT>
                    <a:lnB>
                      <a:noFill/>
                    </a:lnB>
                    <a:lnTlToBr>
                      <a:noFill/>
                    </a:lnTlToBr>
                    <a:lnBlToTr>
                      <a:noFill/>
                    </a:lnBlToTr>
                    <a:solidFill>
                      <a:srgbClr val="F8776D"/>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9%</a:t>
                      </a:r>
                    </a:p>
                  </a:txBody>
                  <a:tcPr marL="5689" marR="5689" marT="4396" marB="0" anchor="ctr" horzOverflow="overflow">
                    <a:lnL>
                      <a:noFill/>
                    </a:lnL>
                    <a:lnR>
                      <a:noFill/>
                    </a:lnR>
                    <a:lnT>
                      <a:noFill/>
                    </a:lnT>
                    <a:lnB>
                      <a:noFill/>
                    </a:lnB>
                    <a:lnTlToBr>
                      <a:noFill/>
                    </a:lnTlToBr>
                    <a:lnBlToTr>
                      <a:noFill/>
                    </a:lnBlToTr>
                    <a:solidFill>
                      <a:srgbClr val="F8776D"/>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36%</a:t>
                      </a:r>
                    </a:p>
                  </a:txBody>
                  <a:tcPr marL="5689" marR="5689" marT="4396" marB="0" anchor="ctr" horzOverflow="overflow">
                    <a:lnL>
                      <a:noFill/>
                    </a:lnL>
                    <a:lnR>
                      <a:noFill/>
                    </a:lnR>
                    <a:lnT>
                      <a:noFill/>
                    </a:lnT>
                    <a:lnB>
                      <a:noFill/>
                    </a:lnB>
                    <a:lnTlToBr>
                      <a:noFill/>
                    </a:lnTlToBr>
                    <a:lnBlToTr>
                      <a:noFill/>
                    </a:lnBlToTr>
                    <a:solidFill>
                      <a:srgbClr val="FBA175"/>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9%</a:t>
                      </a:r>
                    </a:p>
                  </a:txBody>
                  <a:tcPr marL="5689" marR="5689" marT="4396" marB="0" anchor="ctr" horzOverflow="overflow">
                    <a:lnL>
                      <a:noFill/>
                    </a:lnL>
                    <a:lnR>
                      <a:noFill/>
                    </a:lnR>
                    <a:lnT>
                      <a:noFill/>
                    </a:lnT>
                    <a:lnB>
                      <a:noFill/>
                    </a:lnB>
                    <a:lnTlToBr>
                      <a:noFill/>
                    </a:lnTlToBr>
                    <a:lnBlToTr>
                      <a:noFill/>
                    </a:lnBlToTr>
                    <a:solidFill>
                      <a:srgbClr val="F8776D"/>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9%</a:t>
                      </a:r>
                    </a:p>
                  </a:txBody>
                  <a:tcPr marL="5689" marR="5689" marT="4396" marB="0" anchor="ctr" horzOverflow="overflow">
                    <a:lnL>
                      <a:noFill/>
                    </a:lnL>
                    <a:lnR>
                      <a:noFill/>
                    </a:lnR>
                    <a:lnT>
                      <a:noFill/>
                    </a:lnT>
                    <a:lnB>
                      <a:noFill/>
                    </a:lnB>
                    <a:lnTlToBr>
                      <a:noFill/>
                    </a:lnTlToBr>
                    <a:lnBlToTr>
                      <a:noFill/>
                    </a:lnBlToTr>
                    <a:solidFill>
                      <a:srgbClr val="F8776D"/>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3633939377"/>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15</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Adja-Ouèrè </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3182076104"/>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16</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Adjarra</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14%</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97F6F"/>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29%</a:t>
                      </a:r>
                    </a:p>
                  </a:txBody>
                  <a:tcPr marL="5689" marR="5689" marT="4396" marB="0" anchor="ctr" horzOverflow="overflow">
                    <a:lnL>
                      <a:noFill/>
                    </a:lnL>
                    <a:lnR>
                      <a:noFill/>
                    </a:lnR>
                    <a:lnT>
                      <a:noFill/>
                    </a:lnT>
                    <a:lnB>
                      <a:noFill/>
                    </a:lnB>
                    <a:lnTlToBr>
                      <a:noFill/>
                    </a:lnTlToBr>
                    <a:lnBlToTr>
                      <a:noFill/>
                    </a:lnBlToTr>
                    <a:solidFill>
                      <a:srgbClr val="FA9573"/>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43%</a:t>
                      </a:r>
                    </a:p>
                  </a:txBody>
                  <a:tcPr marL="5689" marR="5689" marT="4396" marB="0" anchor="ctr" horzOverflow="overflow">
                    <a:lnL>
                      <a:noFill/>
                    </a:lnL>
                    <a:lnR>
                      <a:noFill/>
                    </a:lnR>
                    <a:lnT>
                      <a:noFill/>
                    </a:lnT>
                    <a:lnB>
                      <a:noFill/>
                    </a:lnB>
                    <a:lnTlToBr>
                      <a:noFill/>
                    </a:lnTlToBr>
                    <a:lnBlToTr>
                      <a:noFill/>
                    </a:lnBlToTr>
                    <a:solidFill>
                      <a:srgbClr val="FBAB77"/>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43%</a:t>
                      </a:r>
                    </a:p>
                  </a:txBody>
                  <a:tcPr marL="5689" marR="5689" marT="4396" marB="0" anchor="ctr" horzOverflow="overflow">
                    <a:lnL>
                      <a:noFill/>
                    </a:lnL>
                    <a:lnR>
                      <a:noFill/>
                    </a:lnR>
                    <a:lnT>
                      <a:noFill/>
                    </a:lnT>
                    <a:lnB>
                      <a:noFill/>
                    </a:lnB>
                    <a:lnTlToBr>
                      <a:noFill/>
                    </a:lnTlToBr>
                    <a:lnBlToTr>
                      <a:noFill/>
                    </a:lnBlToTr>
                    <a:solidFill>
                      <a:srgbClr val="FBAB77"/>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57%</a:t>
                      </a:r>
                    </a:p>
                  </a:txBody>
                  <a:tcPr marL="5689" marR="5689" marT="4396" marB="0" anchor="ctr" horzOverflow="overflow">
                    <a:lnL>
                      <a:noFill/>
                    </a:lnL>
                    <a:lnR>
                      <a:noFill/>
                    </a:lnR>
                    <a:lnT>
                      <a:noFill/>
                    </a:lnT>
                    <a:lnB>
                      <a:noFill/>
                    </a:lnB>
                    <a:lnTlToBr>
                      <a:noFill/>
                    </a:lnTlToBr>
                    <a:lnBlToTr>
                      <a:noFill/>
                    </a:lnBlToTr>
                    <a:solidFill>
                      <a:srgbClr val="FCC27C"/>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57%</a:t>
                      </a:r>
                    </a:p>
                  </a:txBody>
                  <a:tcPr marL="5689" marR="5689" marT="4396" marB="0" anchor="ctr" horzOverflow="overflow">
                    <a:lnL>
                      <a:noFill/>
                    </a:lnL>
                    <a:lnR>
                      <a:noFill/>
                    </a:lnR>
                    <a:lnT>
                      <a:noFill/>
                    </a:lnT>
                    <a:lnB>
                      <a:noFill/>
                    </a:lnB>
                    <a:lnTlToBr>
                      <a:noFill/>
                    </a:lnTlToBr>
                    <a:lnBlToTr>
                      <a:noFill/>
                    </a:lnBlToTr>
                    <a:solidFill>
                      <a:srgbClr val="FCC27C"/>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71%</a:t>
                      </a:r>
                    </a:p>
                  </a:txBody>
                  <a:tcPr marL="5689" marR="5689" marT="4396" marB="0" anchor="ctr" horzOverflow="overflow">
                    <a:lnL>
                      <a:noFill/>
                    </a:lnL>
                    <a:lnR>
                      <a:noFill/>
                    </a:lnR>
                    <a:lnT>
                      <a:noFill/>
                    </a:lnT>
                    <a:lnB>
                      <a:noFill/>
                    </a:lnB>
                    <a:lnTlToBr>
                      <a:noFill/>
                    </a:lnTlToBr>
                    <a:lnBlToTr>
                      <a:noFill/>
                    </a:lnBlToTr>
                    <a:solidFill>
                      <a:srgbClr val="FED88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57%</a:t>
                      </a:r>
                    </a:p>
                  </a:txBody>
                  <a:tcPr marL="5689" marR="5689" marT="4396" marB="0" anchor="ctr" horzOverflow="overflow">
                    <a:lnL>
                      <a:noFill/>
                    </a:lnL>
                    <a:lnR>
                      <a:noFill/>
                    </a:lnR>
                    <a:lnT>
                      <a:noFill/>
                    </a:lnT>
                    <a:lnB>
                      <a:noFill/>
                    </a:lnB>
                    <a:lnTlToBr>
                      <a:noFill/>
                    </a:lnTlToBr>
                    <a:lnBlToTr>
                      <a:noFill/>
                    </a:lnBlToTr>
                    <a:solidFill>
                      <a:srgbClr val="FCC27C"/>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1377143934"/>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17</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Tchaourou</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31%</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A9974"/>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54%</a:t>
                      </a:r>
                    </a:p>
                  </a:txBody>
                  <a:tcPr marL="5689" marR="5689" marT="4396" marB="0" anchor="ctr" horzOverflow="overflow">
                    <a:lnL>
                      <a:noFill/>
                    </a:lnL>
                    <a:lnR>
                      <a:noFill/>
                    </a:lnR>
                    <a:lnT>
                      <a:noFill/>
                    </a:lnT>
                    <a:lnB>
                      <a:noFill/>
                    </a:lnB>
                    <a:lnTlToBr>
                      <a:noFill/>
                    </a:lnTlToBr>
                    <a:lnBlToTr>
                      <a:noFill/>
                    </a:lnBlToTr>
                    <a:solidFill>
                      <a:srgbClr val="FCBC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46%</a:t>
                      </a:r>
                    </a:p>
                  </a:txBody>
                  <a:tcPr marL="5689" marR="5689" marT="4396" marB="0" anchor="ctr" horzOverflow="overflow">
                    <a:lnL>
                      <a:noFill/>
                    </a:lnL>
                    <a:lnR>
                      <a:noFill/>
                    </a:lnR>
                    <a:lnT>
                      <a:noFill/>
                    </a:lnT>
                    <a:lnB>
                      <a:noFill/>
                    </a:lnB>
                    <a:lnTlToBr>
                      <a:noFill/>
                    </a:lnTlToBr>
                    <a:lnBlToTr>
                      <a:noFill/>
                    </a:lnBlToTr>
                    <a:solidFill>
                      <a:srgbClr val="FBB178"/>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46%</a:t>
                      </a:r>
                    </a:p>
                  </a:txBody>
                  <a:tcPr marL="5689" marR="5689" marT="4396" marB="0" anchor="ctr" horzOverflow="overflow">
                    <a:lnL>
                      <a:noFill/>
                    </a:lnL>
                    <a:lnR>
                      <a:noFill/>
                    </a:lnR>
                    <a:lnT>
                      <a:noFill/>
                    </a:lnT>
                    <a:lnB>
                      <a:noFill/>
                    </a:lnB>
                    <a:lnTlToBr>
                      <a:noFill/>
                    </a:lnTlToBr>
                    <a:lnBlToTr>
                      <a:noFill/>
                    </a:lnBlToTr>
                    <a:solidFill>
                      <a:srgbClr val="FBB178"/>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46%</a:t>
                      </a:r>
                    </a:p>
                  </a:txBody>
                  <a:tcPr marL="5689" marR="5689" marT="4396" marB="0" anchor="ctr" horzOverflow="overflow">
                    <a:lnL>
                      <a:noFill/>
                    </a:lnL>
                    <a:lnR>
                      <a:noFill/>
                    </a:lnR>
                    <a:lnT>
                      <a:noFill/>
                    </a:lnT>
                    <a:lnB>
                      <a:noFill/>
                    </a:lnB>
                    <a:lnTlToBr>
                      <a:noFill/>
                    </a:lnTlToBr>
                    <a:lnBlToTr>
                      <a:noFill/>
                    </a:lnBlToTr>
                    <a:solidFill>
                      <a:srgbClr val="FBB178"/>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62%</a:t>
                      </a:r>
                    </a:p>
                  </a:txBody>
                  <a:tcPr marL="5689" marR="5689" marT="4396" marB="0" anchor="ctr" horzOverflow="overflow">
                    <a:lnL>
                      <a:noFill/>
                    </a:lnL>
                    <a:lnR>
                      <a:noFill/>
                    </a:lnR>
                    <a:lnT>
                      <a:noFill/>
                    </a:lnT>
                    <a:lnB>
                      <a:noFill/>
                    </a:lnB>
                    <a:lnTlToBr>
                      <a:noFill/>
                    </a:lnTlToBr>
                    <a:lnBlToTr>
                      <a:noFill/>
                    </a:lnBlToTr>
                    <a:solidFill>
                      <a:srgbClr val="FDC97D"/>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843201736"/>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18</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Perere</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a:noFill/>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27%</a:t>
                      </a:r>
                    </a:p>
                  </a:txBody>
                  <a:tcPr marL="5689" marR="5689" marT="4396" marB="0" anchor="ctr" horzOverflow="overflow">
                    <a:lnL>
                      <a:noFill/>
                    </a:lnL>
                    <a:lnR>
                      <a:noFill/>
                    </a:lnR>
                    <a:lnT>
                      <a:noFill/>
                    </a:lnT>
                    <a:lnB>
                      <a:noFill/>
                    </a:lnB>
                    <a:lnTlToBr>
                      <a:noFill/>
                    </a:lnTlToBr>
                    <a:lnBlToTr>
                      <a:noFill/>
                    </a:lnBlToTr>
                    <a:solidFill>
                      <a:srgbClr val="FA9373"/>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36%</a:t>
                      </a:r>
                    </a:p>
                  </a:txBody>
                  <a:tcPr marL="5689" marR="5689" marT="4396" marB="0" anchor="ctr" horzOverflow="overflow">
                    <a:lnL>
                      <a:noFill/>
                    </a:lnL>
                    <a:lnR>
                      <a:noFill/>
                    </a:lnR>
                    <a:lnT>
                      <a:noFill/>
                    </a:lnT>
                    <a:lnB>
                      <a:noFill/>
                    </a:lnB>
                    <a:lnTlToBr>
                      <a:noFill/>
                    </a:lnTlToBr>
                    <a:lnBlToTr>
                      <a:noFill/>
                    </a:lnBlToTr>
                    <a:solidFill>
                      <a:srgbClr val="FBA175"/>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36%</a:t>
                      </a:r>
                    </a:p>
                  </a:txBody>
                  <a:tcPr marL="5689" marR="5689" marT="4396" marB="0" anchor="ctr" horzOverflow="overflow">
                    <a:lnL>
                      <a:noFill/>
                    </a:lnL>
                    <a:lnR>
                      <a:noFill/>
                    </a:lnR>
                    <a:lnT>
                      <a:noFill/>
                    </a:lnT>
                    <a:lnB>
                      <a:noFill/>
                    </a:lnB>
                    <a:lnTlToBr>
                      <a:noFill/>
                    </a:lnTlToBr>
                    <a:lnBlToTr>
                      <a:noFill/>
                    </a:lnBlToTr>
                    <a:solidFill>
                      <a:srgbClr val="FBA175"/>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36%</a:t>
                      </a:r>
                    </a:p>
                  </a:txBody>
                  <a:tcPr marL="5689" marR="5689" marT="4396" marB="0" anchor="ctr" horzOverflow="overflow">
                    <a:lnL>
                      <a:noFill/>
                    </a:lnL>
                    <a:lnR>
                      <a:noFill/>
                    </a:lnR>
                    <a:lnT>
                      <a:noFill/>
                    </a:lnT>
                    <a:lnB>
                      <a:noFill/>
                    </a:lnB>
                    <a:lnTlToBr>
                      <a:noFill/>
                    </a:lnTlToBr>
                    <a:lnBlToTr>
                      <a:noFill/>
                    </a:lnBlToTr>
                    <a:solidFill>
                      <a:srgbClr val="FBA175"/>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45%</a:t>
                      </a:r>
                    </a:p>
                  </a:txBody>
                  <a:tcPr marL="5689" marR="5689" marT="4396" marB="0" anchor="ctr" horzOverflow="overflow">
                    <a:lnL>
                      <a:noFill/>
                    </a:lnL>
                    <a:lnR>
                      <a:noFill/>
                    </a:lnR>
                    <a:lnT>
                      <a:noFill/>
                    </a:lnT>
                    <a:lnB>
                      <a:noFill/>
                    </a:lnB>
                    <a:lnTlToBr>
                      <a:noFill/>
                    </a:lnTlToBr>
                    <a:lnBlToTr>
                      <a:noFill/>
                    </a:lnBlToTr>
                    <a:solidFill>
                      <a:srgbClr val="FBAF78"/>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36%</a:t>
                      </a:r>
                    </a:p>
                  </a:txBody>
                  <a:tcPr marL="5689" marR="5689" marT="4396" marB="0" anchor="ctr" horzOverflow="overflow">
                    <a:lnL>
                      <a:noFill/>
                    </a:lnL>
                    <a:lnR>
                      <a:noFill/>
                    </a:lnR>
                    <a:lnT>
                      <a:noFill/>
                    </a:lnT>
                    <a:lnB>
                      <a:noFill/>
                    </a:lnB>
                    <a:lnTlToBr>
                      <a:noFill/>
                    </a:lnTlToBr>
                    <a:lnBlToTr>
                      <a:noFill/>
                    </a:lnBlToTr>
                    <a:solidFill>
                      <a:srgbClr val="FBA175"/>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537688444"/>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19</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Kalale</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27%</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A9273"/>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27%</a:t>
                      </a:r>
                    </a:p>
                  </a:txBody>
                  <a:tcPr marL="5689" marR="5689" marT="4396" marB="0" anchor="ctr" horzOverflow="overflow">
                    <a:lnL>
                      <a:noFill/>
                    </a:lnL>
                    <a:lnR>
                      <a:noFill/>
                    </a:lnR>
                    <a:lnT>
                      <a:noFill/>
                    </a:lnT>
                    <a:lnB>
                      <a:noFill/>
                    </a:lnB>
                    <a:lnTlToBr>
                      <a:noFill/>
                    </a:lnTlToBr>
                    <a:lnBlToTr>
                      <a:noFill/>
                    </a:lnBlToTr>
                    <a:solidFill>
                      <a:srgbClr val="FA9273"/>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40%</a:t>
                      </a:r>
                    </a:p>
                  </a:txBody>
                  <a:tcPr marL="5689" marR="5689" marT="4396" marB="0" anchor="ctr" horzOverflow="overflow">
                    <a:lnL>
                      <a:noFill/>
                    </a:lnL>
                    <a:lnR>
                      <a:noFill/>
                    </a:lnR>
                    <a:lnT>
                      <a:noFill/>
                    </a:lnT>
                    <a:lnB>
                      <a:noFill/>
                    </a:lnB>
                    <a:lnTlToBr>
                      <a:noFill/>
                    </a:lnTlToBr>
                    <a:lnBlToTr>
                      <a:noFill/>
                    </a:lnBlToTr>
                    <a:solidFill>
                      <a:srgbClr val="FBA777"/>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53%</a:t>
                      </a:r>
                    </a:p>
                  </a:txBody>
                  <a:tcPr marL="5689" marR="5689" marT="4396" marB="0" anchor="ctr" horzOverflow="overflow">
                    <a:lnL>
                      <a:noFill/>
                    </a:lnL>
                    <a:lnR>
                      <a:noFill/>
                    </a:lnR>
                    <a:lnT>
                      <a:noFill/>
                    </a:lnT>
                    <a:lnB>
                      <a:noFill/>
                    </a:lnB>
                    <a:lnTlToBr>
                      <a:noFill/>
                    </a:lnTlToBr>
                    <a:lnBlToTr>
                      <a:noFill/>
                    </a:lnBlToTr>
                    <a:solidFill>
                      <a:srgbClr val="FCBC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87%</a:t>
                      </a:r>
                    </a:p>
                  </a:txBody>
                  <a:tcPr marL="5689" marR="5689" marT="4396" marB="0" anchor="ctr" horzOverflow="overflow">
                    <a:lnL>
                      <a:noFill/>
                    </a:lnL>
                    <a:lnR>
                      <a:noFill/>
                    </a:lnR>
                    <a:lnT>
                      <a:noFill/>
                    </a:lnT>
                    <a:lnB>
                      <a:noFill/>
                    </a:lnB>
                    <a:lnTlToBr>
                      <a:noFill/>
                    </a:lnTlToBr>
                    <a:lnBlToTr>
                      <a:noFill/>
                    </a:lnBlToTr>
                    <a:solidFill>
                      <a:srgbClr val="E0E383"/>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93%</a:t>
                      </a:r>
                    </a:p>
                  </a:txBody>
                  <a:tcPr marL="5689" marR="5689" marT="4396" marB="0" anchor="ctr" horzOverflow="overflow">
                    <a:lnL>
                      <a:noFill/>
                    </a:lnL>
                    <a:lnR>
                      <a:noFill/>
                    </a:lnR>
                    <a:lnT>
                      <a:noFill/>
                    </a:lnT>
                    <a:lnB>
                      <a:noFill/>
                    </a:lnB>
                    <a:lnTlToBr>
                      <a:noFill/>
                    </a:lnTlToBr>
                    <a:lnBlToTr>
                      <a:noFill/>
                    </a:lnBlToTr>
                    <a:solidFill>
                      <a:srgbClr val="A2D07F"/>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67%</a:t>
                      </a:r>
                    </a:p>
                  </a:txBody>
                  <a:tcPr marL="5689" marR="5689" marT="4396" marB="0" anchor="ctr" horzOverflow="overflow">
                    <a:lnL>
                      <a:noFill/>
                    </a:lnL>
                    <a:lnR>
                      <a:noFill/>
                    </a:lnR>
                    <a:lnT>
                      <a:noFill/>
                    </a:lnT>
                    <a:lnB>
                      <a:noFill/>
                    </a:lnB>
                    <a:lnTlToBr>
                      <a:noFill/>
                    </a:lnTlToBr>
                    <a:lnBlToTr>
                      <a:noFill/>
                    </a:lnBlToTr>
                    <a:solidFill>
                      <a:srgbClr val="FDD07F"/>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80%</a:t>
                      </a:r>
                    </a:p>
                  </a:txBody>
                  <a:tcPr marL="5689" marR="5689" marT="4396" marB="0" anchor="ctr" horzOverflow="overflow">
                    <a:lnL>
                      <a:noFill/>
                    </a:lnL>
                    <a:lnR>
                      <a:noFill/>
                    </a:lnR>
                    <a:lnT>
                      <a:noFill/>
                    </a:lnT>
                    <a:lnB>
                      <a:noFill/>
                    </a:lnB>
                    <a:lnTlToBr>
                      <a:noFill/>
                    </a:lnTlToBr>
                    <a:lnBlToTr>
                      <a:noFill/>
                    </a:lnBlToTr>
                    <a:solidFill>
                      <a:srgbClr val="FEE583"/>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4105183043"/>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20</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Cotonou V (Zona)</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a:noFill/>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a:noFill/>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a:noFill/>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75%</a:t>
                      </a:r>
                    </a:p>
                  </a:txBody>
                  <a:tcPr marL="5689" marR="5689" marT="4396" marB="0" anchor="ctr" horzOverflow="overflow">
                    <a:lnL>
                      <a:noFill/>
                    </a:lnL>
                    <a:lnR>
                      <a:noFill/>
                    </a:lnR>
                    <a:lnT>
                      <a:noFill/>
                    </a:lnT>
                    <a:lnB>
                      <a:noFill/>
                    </a:lnB>
                    <a:lnTlToBr>
                      <a:noFill/>
                    </a:lnTlToBr>
                    <a:lnBlToTr>
                      <a:noFill/>
                    </a:lnBlToTr>
                    <a:solidFill>
                      <a:srgbClr val="FEDD81"/>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75%</a:t>
                      </a:r>
                    </a:p>
                  </a:txBody>
                  <a:tcPr marL="5689" marR="5689" marT="4396" marB="0" anchor="ctr" horzOverflow="overflow">
                    <a:lnL>
                      <a:noFill/>
                    </a:lnL>
                    <a:lnR>
                      <a:noFill/>
                    </a:lnR>
                    <a:lnT>
                      <a:noFill/>
                    </a:lnT>
                    <a:lnB>
                      <a:noFill/>
                    </a:lnB>
                    <a:lnTlToBr>
                      <a:noFill/>
                    </a:lnTlToBr>
                    <a:lnBlToTr>
                      <a:noFill/>
                    </a:lnBlToTr>
                    <a:solidFill>
                      <a:srgbClr val="FEDD81"/>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75%</a:t>
                      </a:r>
                    </a:p>
                  </a:txBody>
                  <a:tcPr marL="5689" marR="5689" marT="4396" marB="0" anchor="ctr" horzOverflow="overflow">
                    <a:lnL>
                      <a:noFill/>
                    </a:lnL>
                    <a:lnR>
                      <a:noFill/>
                    </a:lnR>
                    <a:lnT>
                      <a:noFill/>
                    </a:lnT>
                    <a:lnB>
                      <a:noFill/>
                    </a:lnB>
                    <a:lnTlToBr>
                      <a:noFill/>
                    </a:lnTlToBr>
                    <a:lnBlToTr>
                      <a:noFill/>
                    </a:lnBlToTr>
                    <a:solidFill>
                      <a:srgbClr val="FEDD81"/>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75%</a:t>
                      </a:r>
                    </a:p>
                  </a:txBody>
                  <a:tcPr marL="5689" marR="5689" marT="4396" marB="0" anchor="ctr" horzOverflow="overflow">
                    <a:lnL>
                      <a:noFill/>
                    </a:lnL>
                    <a:lnR>
                      <a:noFill/>
                    </a:lnR>
                    <a:lnT>
                      <a:noFill/>
                    </a:lnT>
                    <a:lnB>
                      <a:noFill/>
                    </a:lnB>
                    <a:lnTlToBr>
                      <a:noFill/>
                    </a:lnTlToBr>
                    <a:lnBlToTr>
                      <a:noFill/>
                    </a:lnBlToTr>
                    <a:solidFill>
                      <a:srgbClr val="FEDD81"/>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2663354133"/>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21</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Segbana</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a:noFill/>
                    </a:lnT>
                    <a:lnB>
                      <a:noFill/>
                    </a:lnB>
                    <a:lnTlToBr>
                      <a:noFill/>
                    </a:lnTlToBr>
                    <a:lnBlToTr>
                      <a:noFill/>
                    </a:lnBlToTr>
                    <a:solidFill>
                      <a:srgbClr val="60606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06060"/>
                    </a:solidFill>
                  </a:tcPr>
                </a:tc>
                <a:extLst>
                  <a:ext uri="{0D108BD9-81ED-4DB2-BD59-A6C34878D82A}">
                    <a16:rowId xmlns:a16="http://schemas.microsoft.com/office/drawing/2014/main" val="4028732703"/>
                  </a:ext>
                </a:extLst>
              </a:tr>
              <a:tr h="179388">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22</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Cotonou I &amp; IV (Zona)</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lnTlToBr>
                      <a:noFill/>
                    </a:lnTlToBr>
                    <a:lnBlToTr>
                      <a:noFill/>
                    </a:lnBlToTr>
                    <a:noFill/>
                  </a:tcPr>
                </a:tc>
                <a:tc gridSpan="12">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1"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Não há relatório</a:t>
                      </a:r>
                    </a:p>
                  </a:txBody>
                  <a:tcPr marL="5689" marR="5689" marT="4396" marB="0" anchor="ctr"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664788974"/>
                  </a:ext>
                </a:extLst>
              </a:tr>
              <a:tr h="217488">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 </a:t>
                      </a:r>
                    </a:p>
                  </a:txBody>
                  <a:tcPr marL="5689" marR="5689" marT="4396" marB="0" anchor="ctr" horzOverflow="overflow">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Média por semana</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37%</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40%</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48%</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55%</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71%</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76%</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77%</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79%</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1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1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endParaRPr kumimoji="0" lang="en-US" altLang="en-US" sz="11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2256976730"/>
                  </a:ext>
                </a:extLst>
              </a:tr>
            </a:tbl>
          </a:graphicData>
        </a:graphic>
      </p:graphicFrame>
      <p:sp>
        <p:nvSpPr>
          <p:cNvPr id="3" name="Title 1">
            <a:extLst>
              <a:ext uri="{FF2B5EF4-FFF2-40B4-BE49-F238E27FC236}">
                <a16:creationId xmlns:a16="http://schemas.microsoft.com/office/drawing/2014/main" id="{B3F2BFD2-81DE-C04F-18C1-C4882C07BD7C}"/>
              </a:ext>
            </a:extLst>
          </p:cNvPr>
          <p:cNvSpPr>
            <a:spLocks noGrp="1"/>
          </p:cNvSpPr>
          <p:nvPr>
            <p:ph type="title"/>
          </p:nvPr>
        </p:nvSpPr>
        <p:spPr>
          <a:xfrm>
            <a:off x="838200" y="0"/>
            <a:ext cx="10515600" cy="1257300"/>
          </a:xfrm>
        </p:spPr>
        <p:txBody>
          <a:bodyPr/>
          <a:lstStyle/>
          <a:p>
            <a:r>
              <a:rPr lang="en-US" altLang="en-US" dirty="0"/>
              <a:t>FETP-F Impacto </a:t>
            </a:r>
            <a:r>
              <a:rPr lang="en-US" altLang="en-US" dirty="0">
                <a:cs typeface="Arial" panose="020B0604020202020204" pitchFamily="34" charset="0"/>
              </a:rPr>
              <a:t>– </a:t>
            </a:r>
            <a:br>
              <a:rPr lang="en-US" altLang="en-US" dirty="0">
                <a:cs typeface="Arial" panose="020B0604020202020204" pitchFamily="34" charset="0"/>
              </a:rPr>
            </a:br>
            <a:r>
              <a:rPr lang="en-US" altLang="en-US" dirty="0" err="1"/>
              <a:t>Benim</a:t>
            </a:r>
            <a:r>
              <a:rPr lang="en-US" altLang="en-US" dirty="0"/>
              <a:t> </a:t>
            </a:r>
            <a:r>
              <a:rPr lang="en-US" altLang="en-US" dirty="0" err="1"/>
              <a:t>relatórios</a:t>
            </a:r>
            <a:r>
              <a:rPr lang="en-US" altLang="en-US" dirty="0"/>
              <a:t> </a:t>
            </a:r>
            <a:r>
              <a:rPr lang="en-US" altLang="en-US" dirty="0" err="1"/>
              <a:t>oportunos</a:t>
            </a:r>
            <a:r>
              <a:rPr lang="en-US" altLang="en-US" dirty="0"/>
              <a:t>: 37% a 39%</a:t>
            </a:r>
            <a:endParaRPr lang="en-US" dirty="0"/>
          </a:p>
        </p:txBody>
      </p:sp>
    </p:spTree>
    <p:extLst>
      <p:ext uri="{BB962C8B-B14F-4D97-AF65-F5344CB8AC3E}">
        <p14:creationId xmlns:p14="http://schemas.microsoft.com/office/powerpoint/2010/main" val="39870439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18"/>
          <p:cNvGraphicFramePr>
            <a:graphicFrameLocks noGrp="1"/>
          </p:cNvGraphicFramePr>
          <p:nvPr>
            <p:ph sz="half" idx="2"/>
            <p:extLst>
              <p:ext uri="{D42A27DB-BD31-4B8C-83A1-F6EECF244321}">
                <p14:modId xmlns:p14="http://schemas.microsoft.com/office/powerpoint/2010/main" val="2687872291"/>
              </p:ext>
            </p:extLst>
          </p:nvPr>
        </p:nvGraphicFramePr>
        <p:xfrm>
          <a:off x="838200" y="1479550"/>
          <a:ext cx="10515596" cy="4860117"/>
        </p:xfrm>
        <a:graphic>
          <a:graphicData uri="http://schemas.openxmlformats.org/drawingml/2006/table">
            <a:tbl>
              <a:tblPr/>
              <a:tblGrid>
                <a:gridCol w="219074">
                  <a:extLst>
                    <a:ext uri="{9D8B030D-6E8A-4147-A177-3AD203B41FA5}">
                      <a16:colId xmlns:a16="http://schemas.microsoft.com/office/drawing/2014/main" val="9524133"/>
                    </a:ext>
                  </a:extLst>
                </a:gridCol>
                <a:gridCol w="1884449">
                  <a:extLst>
                    <a:ext uri="{9D8B030D-6E8A-4147-A177-3AD203B41FA5}">
                      <a16:colId xmlns:a16="http://schemas.microsoft.com/office/drawing/2014/main" val="1016753673"/>
                    </a:ext>
                  </a:extLst>
                </a:gridCol>
                <a:gridCol w="673453">
                  <a:extLst>
                    <a:ext uri="{9D8B030D-6E8A-4147-A177-3AD203B41FA5}">
                      <a16:colId xmlns:a16="http://schemas.microsoft.com/office/drawing/2014/main" val="1223611111"/>
                    </a:ext>
                  </a:extLst>
                </a:gridCol>
                <a:gridCol w="839787">
                  <a:extLst>
                    <a:ext uri="{9D8B030D-6E8A-4147-A177-3AD203B41FA5}">
                      <a16:colId xmlns:a16="http://schemas.microsoft.com/office/drawing/2014/main" val="697174467"/>
                    </a:ext>
                  </a:extLst>
                </a:gridCol>
                <a:gridCol w="673453">
                  <a:extLst>
                    <a:ext uri="{9D8B030D-6E8A-4147-A177-3AD203B41FA5}">
                      <a16:colId xmlns:a16="http://schemas.microsoft.com/office/drawing/2014/main" val="2874998045"/>
                    </a:ext>
                  </a:extLst>
                </a:gridCol>
                <a:gridCol w="673453">
                  <a:extLst>
                    <a:ext uri="{9D8B030D-6E8A-4147-A177-3AD203B41FA5}">
                      <a16:colId xmlns:a16="http://schemas.microsoft.com/office/drawing/2014/main" val="2890655904"/>
                    </a:ext>
                  </a:extLst>
                </a:gridCol>
                <a:gridCol w="673453">
                  <a:extLst>
                    <a:ext uri="{9D8B030D-6E8A-4147-A177-3AD203B41FA5}">
                      <a16:colId xmlns:a16="http://schemas.microsoft.com/office/drawing/2014/main" val="3864284644"/>
                    </a:ext>
                  </a:extLst>
                </a:gridCol>
                <a:gridCol w="671423">
                  <a:extLst>
                    <a:ext uri="{9D8B030D-6E8A-4147-A177-3AD203B41FA5}">
                      <a16:colId xmlns:a16="http://schemas.microsoft.com/office/drawing/2014/main" val="119495025"/>
                    </a:ext>
                  </a:extLst>
                </a:gridCol>
                <a:gridCol w="673453">
                  <a:extLst>
                    <a:ext uri="{9D8B030D-6E8A-4147-A177-3AD203B41FA5}">
                      <a16:colId xmlns:a16="http://schemas.microsoft.com/office/drawing/2014/main" val="2736804901"/>
                    </a:ext>
                  </a:extLst>
                </a:gridCol>
                <a:gridCol w="673453">
                  <a:extLst>
                    <a:ext uri="{9D8B030D-6E8A-4147-A177-3AD203B41FA5}">
                      <a16:colId xmlns:a16="http://schemas.microsoft.com/office/drawing/2014/main" val="3365451382"/>
                    </a:ext>
                  </a:extLst>
                </a:gridCol>
                <a:gridCol w="841816">
                  <a:extLst>
                    <a:ext uri="{9D8B030D-6E8A-4147-A177-3AD203B41FA5}">
                      <a16:colId xmlns:a16="http://schemas.microsoft.com/office/drawing/2014/main" val="1332004779"/>
                    </a:ext>
                  </a:extLst>
                </a:gridCol>
                <a:gridCol w="671423">
                  <a:extLst>
                    <a:ext uri="{9D8B030D-6E8A-4147-A177-3AD203B41FA5}">
                      <a16:colId xmlns:a16="http://schemas.microsoft.com/office/drawing/2014/main" val="1187965948"/>
                    </a:ext>
                  </a:extLst>
                </a:gridCol>
                <a:gridCol w="673453">
                  <a:extLst>
                    <a:ext uri="{9D8B030D-6E8A-4147-A177-3AD203B41FA5}">
                      <a16:colId xmlns:a16="http://schemas.microsoft.com/office/drawing/2014/main" val="2231796036"/>
                    </a:ext>
                  </a:extLst>
                </a:gridCol>
                <a:gridCol w="673453">
                  <a:extLst>
                    <a:ext uri="{9D8B030D-6E8A-4147-A177-3AD203B41FA5}">
                      <a16:colId xmlns:a16="http://schemas.microsoft.com/office/drawing/2014/main" val="3237276423"/>
                    </a:ext>
                  </a:extLst>
                </a:gridCol>
              </a:tblGrid>
              <a:tr h="315913">
                <a:tc gridSpan="14">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Percentual de estabelecimentos que apresentam relatórios dentro do prazo, por distrito - Benim</a:t>
                      </a:r>
                    </a:p>
                  </a:txBody>
                  <a:tcPr marL="5689" marR="5689" marT="4396"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286525331"/>
                  </a:ext>
                </a:extLst>
              </a:tr>
              <a:tr h="41148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 </a:t>
                      </a:r>
                    </a:p>
                  </a:txBody>
                  <a:tcPr marL="5689" marR="5689" marT="4396" marB="0" anchor="ctr"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 </a:t>
                      </a:r>
                    </a:p>
                  </a:txBody>
                  <a:tcPr marL="5689" marR="5689" marT="4396" marB="0" anchor="ctr" horzOverflow="overflow">
                    <a:lnL>
                      <a:noFill/>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800" b="1"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 </a:t>
                      </a:r>
                    </a:p>
                  </a:txBody>
                  <a:tcPr marL="5689" marR="5689" marT="4396" marB="0" anchor="ctr" horzOverflow="overflow">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1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Workshop da linha da frente 1 </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DEBF7"/>
                    </a:solidFill>
                  </a:tcPr>
                </a:tc>
                <a:tc gridSpan="6">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t" latinLnBrk="0" hangingPunct="1">
                        <a:lnSpc>
                          <a:spcPct val="100000"/>
                        </a:lnSpc>
                        <a:spcBef>
                          <a:spcPct val="0"/>
                        </a:spcBef>
                        <a:spcAft>
                          <a:spcPct val="0"/>
                        </a:spcAft>
                        <a:buClrTx/>
                        <a:buSzTx/>
                        <a:buFontTx/>
                        <a:buNone/>
                        <a:tabLst/>
                      </a:pPr>
                      <a:r>
                        <a:rPr kumimoji="0" lang="en-US" altLang="en-US" sz="11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Trabalho de campo na linha da frente 1</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4C6E7"/>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1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Workshop da linha da frente 2</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DDEBF7"/>
                    </a:solidFill>
                  </a:tcPr>
                </a:tc>
                <a:tc gridSpan="3">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1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Trabalho de campo na linha da frente 2</a:t>
                      </a:r>
                    </a:p>
                  </a:txBody>
                  <a:tcPr marL="5689" marR="5689" marT="4396" marB="0" anchor="ctr" horzOverflow="overflow">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solidFill>
                      <a:srgbClr val="B4C6E7"/>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724592553"/>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endParaRPr kumimoji="0" lang="en-US" altLang="en-US" sz="12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endParaRP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Distritos</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25</a:t>
                      </a:r>
                    </a:p>
                  </a:txBody>
                  <a:tcPr marL="5689" marR="5689" marT="4396" marB="0" anchor="ctr" horzOverflow="overflow">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26</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27</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28</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29</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30</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31</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 W 32</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33</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34</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35</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W 36</a:t>
                      </a:r>
                    </a:p>
                  </a:txBody>
                  <a:tcPr marL="5689" marR="5689" marT="4396" marB="0" anchor="ctr" horzOverflow="overflow">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224613371"/>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NIKKI</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94%</a:t>
                      </a:r>
                    </a:p>
                  </a:txBody>
                  <a:tcPr marL="5689" marR="5689" marT="4396" marB="0" anchor="ctr" horzOverflow="overflow">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9ECF7F"/>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94%</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9ECF7F"/>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88%</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D9E082"/>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56%</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CC0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31%</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A9974"/>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31%</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A9974"/>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38%</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BA376"/>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38%</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BA376"/>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44%</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BAD78"/>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75%</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FEDD81"/>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94%</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a:noFill/>
                    </a:lnB>
                    <a:lnTlToBr>
                      <a:noFill/>
                    </a:lnTlToBr>
                    <a:lnBlToTr>
                      <a:noFill/>
                    </a:lnBlToTr>
                    <a:solidFill>
                      <a:srgbClr val="9ECF7F"/>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94%</a:t>
                      </a:r>
                    </a:p>
                  </a:txBody>
                  <a:tcPr marL="5689" marR="5689" marT="4396" marB="0" anchor="ctr" horzOverflow="overflow">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lnTlToBr>
                      <a:noFill/>
                    </a:lnTlToBr>
                    <a:lnBlToTr>
                      <a:noFill/>
                    </a:lnBlToTr>
                    <a:solidFill>
                      <a:srgbClr val="9ECF7F"/>
                    </a:solidFill>
                  </a:tcPr>
                </a:tc>
                <a:extLst>
                  <a:ext uri="{0D108BD9-81ED-4DB2-BD59-A6C34878D82A}">
                    <a16:rowId xmlns:a16="http://schemas.microsoft.com/office/drawing/2014/main" val="4060090100"/>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SO-AVA</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56%</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CBF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56%</a:t>
                      </a:r>
                    </a:p>
                  </a:txBody>
                  <a:tcPr marL="5689" marR="5689" marT="4396" marB="0" anchor="ctr" horzOverflow="overflow">
                    <a:lnL>
                      <a:noFill/>
                    </a:lnL>
                    <a:lnR>
                      <a:noFill/>
                    </a:lnR>
                    <a:lnT>
                      <a:noFill/>
                    </a:lnT>
                    <a:lnB>
                      <a:noFill/>
                    </a:lnB>
                    <a:lnTlToBr>
                      <a:noFill/>
                    </a:lnTlToBr>
                    <a:lnBlToTr>
                      <a:noFill/>
                    </a:lnBlToTr>
                    <a:solidFill>
                      <a:srgbClr val="FCBF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56%</a:t>
                      </a:r>
                    </a:p>
                  </a:txBody>
                  <a:tcPr marL="5689" marR="5689" marT="4396" marB="0" anchor="ctr" horzOverflow="overflow">
                    <a:lnL>
                      <a:noFill/>
                    </a:lnL>
                    <a:lnR>
                      <a:noFill/>
                    </a:lnR>
                    <a:lnT>
                      <a:noFill/>
                    </a:lnT>
                    <a:lnB>
                      <a:noFill/>
                    </a:lnB>
                    <a:lnTlToBr>
                      <a:noFill/>
                    </a:lnTlToBr>
                    <a:lnBlToTr>
                      <a:noFill/>
                    </a:lnBlToTr>
                    <a:solidFill>
                      <a:srgbClr val="FCBF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78%</a:t>
                      </a:r>
                    </a:p>
                  </a:txBody>
                  <a:tcPr marL="5689" marR="5689" marT="4396" marB="0" anchor="ctr" horzOverflow="overflow">
                    <a:lnL>
                      <a:noFill/>
                    </a:lnL>
                    <a:lnR>
                      <a:noFill/>
                    </a:lnR>
                    <a:lnT>
                      <a:noFill/>
                    </a:lnT>
                    <a:lnB>
                      <a:noFill/>
                    </a:lnB>
                    <a:lnTlToBr>
                      <a:noFill/>
                    </a:lnTlToBr>
                    <a:lnBlToTr>
                      <a:noFill/>
                    </a:lnBlToTr>
                    <a:solidFill>
                      <a:srgbClr val="FEE282"/>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3BE7B"/>
                    </a:solidFill>
                  </a:tcPr>
                </a:tc>
                <a:extLst>
                  <a:ext uri="{0D108BD9-81ED-4DB2-BD59-A6C34878D82A}">
                    <a16:rowId xmlns:a16="http://schemas.microsoft.com/office/drawing/2014/main" val="4013448807"/>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PEV d'Abomey-Calavi</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25%</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A9072"/>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25%</a:t>
                      </a:r>
                    </a:p>
                  </a:txBody>
                  <a:tcPr marL="5689" marR="5689" marT="4396" marB="0" anchor="ctr" horzOverflow="overflow">
                    <a:lnL>
                      <a:noFill/>
                    </a:lnL>
                    <a:lnR>
                      <a:noFill/>
                    </a:lnR>
                    <a:lnT>
                      <a:noFill/>
                    </a:lnT>
                    <a:lnB>
                      <a:noFill/>
                    </a:lnB>
                    <a:lnTlToBr>
                      <a:noFill/>
                    </a:lnTlToBr>
                    <a:lnBlToTr>
                      <a:noFill/>
                    </a:lnBlToTr>
                    <a:solidFill>
                      <a:srgbClr val="FA9072"/>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38%</a:t>
                      </a:r>
                    </a:p>
                  </a:txBody>
                  <a:tcPr marL="5689" marR="5689" marT="4396" marB="0" anchor="ctr" horzOverflow="overflow">
                    <a:lnL>
                      <a:noFill/>
                    </a:lnL>
                    <a:lnR>
                      <a:noFill/>
                    </a:lnR>
                    <a:lnT>
                      <a:noFill/>
                    </a:lnT>
                    <a:lnB>
                      <a:noFill/>
                    </a:lnB>
                    <a:lnTlToBr>
                      <a:noFill/>
                    </a:lnTlToBr>
                    <a:lnBlToTr>
                      <a:noFill/>
                    </a:lnBlToTr>
                    <a:solidFill>
                      <a:srgbClr val="FBA376"/>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50%</a:t>
                      </a:r>
                    </a:p>
                  </a:txBody>
                  <a:tcPr marL="5689" marR="5689" marT="4396" marB="0" anchor="ctr" horzOverflow="overflow">
                    <a:lnL>
                      <a:noFill/>
                    </a:lnL>
                    <a:lnR>
                      <a:noFill/>
                    </a:lnR>
                    <a:lnT>
                      <a:noFill/>
                    </a:lnT>
                    <a:lnB>
                      <a:noFill/>
                    </a:lnB>
                    <a:lnTlToBr>
                      <a:noFill/>
                    </a:lnTlToBr>
                    <a:lnBlToTr>
                      <a:noFill/>
                    </a:lnBlToTr>
                    <a:solidFill>
                      <a:srgbClr val="FCB77A"/>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63%</a:t>
                      </a:r>
                    </a:p>
                  </a:txBody>
                  <a:tcPr marL="5689" marR="5689" marT="4396" marB="0" anchor="ctr" horzOverflow="overflow">
                    <a:lnL>
                      <a:noFill/>
                    </a:lnL>
                    <a:lnR>
                      <a:noFill/>
                    </a:lnR>
                    <a:lnT>
                      <a:noFill/>
                    </a:lnT>
                    <a:lnB>
                      <a:noFill/>
                    </a:lnB>
                    <a:lnTlToBr>
                      <a:noFill/>
                    </a:lnTlToBr>
                    <a:lnBlToTr>
                      <a:noFill/>
                    </a:lnBlToTr>
                    <a:solidFill>
                      <a:srgbClr val="FDCA7D"/>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75%</a:t>
                      </a:r>
                    </a:p>
                  </a:txBody>
                  <a:tcPr marL="5689" marR="5689" marT="4396" marB="0" anchor="ctr" horzOverflow="overflow">
                    <a:lnL>
                      <a:noFill/>
                    </a:lnL>
                    <a:lnR>
                      <a:noFill/>
                    </a:lnR>
                    <a:lnT>
                      <a:noFill/>
                    </a:lnT>
                    <a:lnB>
                      <a:noFill/>
                    </a:lnB>
                    <a:lnTlToBr>
                      <a:noFill/>
                    </a:lnTlToBr>
                    <a:lnBlToTr>
                      <a:noFill/>
                    </a:lnBlToTr>
                    <a:solidFill>
                      <a:srgbClr val="FEDD81"/>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75%</a:t>
                      </a:r>
                    </a:p>
                  </a:txBody>
                  <a:tcPr marL="5689" marR="5689" marT="4396" marB="0" anchor="ctr" horzOverflow="overflow">
                    <a:lnL>
                      <a:noFill/>
                    </a:lnL>
                    <a:lnR>
                      <a:noFill/>
                    </a:lnR>
                    <a:lnT>
                      <a:noFill/>
                    </a:lnT>
                    <a:lnB>
                      <a:noFill/>
                    </a:lnB>
                    <a:lnTlToBr>
                      <a:noFill/>
                    </a:lnTlToBr>
                    <a:lnBlToTr>
                      <a:noFill/>
                    </a:lnBlToTr>
                    <a:solidFill>
                      <a:srgbClr val="FEDD81"/>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88%</a:t>
                      </a:r>
                    </a:p>
                  </a:txBody>
                  <a:tcPr marL="5689" marR="5689" marT="4396" marB="0" anchor="ctr" horzOverflow="overflow">
                    <a:lnL>
                      <a:noFill/>
                    </a:lnL>
                    <a:lnR>
                      <a:noFill/>
                    </a:lnR>
                    <a:lnT>
                      <a:noFill/>
                    </a:lnT>
                    <a:lnB>
                      <a:noFill/>
                    </a:lnB>
                    <a:lnTlToBr>
                      <a:noFill/>
                    </a:lnTlToBr>
                    <a:lnBlToTr>
                      <a:noFill/>
                    </a:lnBlToTr>
                    <a:solidFill>
                      <a:srgbClr val="D9E082"/>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3BE7B"/>
                    </a:solidFill>
                  </a:tcPr>
                </a:tc>
                <a:extLst>
                  <a:ext uri="{0D108BD9-81ED-4DB2-BD59-A6C34878D82A}">
                    <a16:rowId xmlns:a16="http://schemas.microsoft.com/office/drawing/2014/main" val="1159342553"/>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4</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Guardar</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a:noFill/>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42%</a:t>
                      </a:r>
                    </a:p>
                  </a:txBody>
                  <a:tcPr marL="5689" marR="5689" marT="4396" marB="0" anchor="ctr" horzOverflow="overflow">
                    <a:lnL>
                      <a:noFill/>
                    </a:lnL>
                    <a:lnR>
                      <a:noFill/>
                    </a:lnR>
                    <a:lnT>
                      <a:noFill/>
                    </a:lnT>
                    <a:lnB>
                      <a:noFill/>
                    </a:lnB>
                    <a:lnTlToBr>
                      <a:noFill/>
                    </a:lnTlToBr>
                    <a:lnBlToTr>
                      <a:noFill/>
                    </a:lnBlToTr>
                    <a:solidFill>
                      <a:srgbClr val="FBAA77"/>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83%</a:t>
                      </a:r>
                    </a:p>
                  </a:txBody>
                  <a:tcPr marL="5689" marR="5689" marT="4396" marB="0" anchor="ctr" horzOverflow="overflow">
                    <a:lnL>
                      <a:noFill/>
                    </a:lnL>
                    <a:lnR>
                      <a:noFill/>
                    </a:lnR>
                    <a:lnT>
                      <a:noFill/>
                    </a:lnT>
                    <a:lnB>
                      <a:noFill/>
                    </a:lnB>
                    <a:lnTlToBr>
                      <a:noFill/>
                    </a:lnTlToBr>
                    <a:lnBlToTr>
                      <a:noFill/>
                    </a:lnBlToTr>
                    <a:solidFill>
                      <a:srgbClr val="FFEB84"/>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83%</a:t>
                      </a:r>
                    </a:p>
                  </a:txBody>
                  <a:tcPr marL="5689" marR="5689" marT="4396" marB="0" anchor="ctr" horzOverflow="overflow">
                    <a:lnL>
                      <a:noFill/>
                    </a:lnL>
                    <a:lnR>
                      <a:noFill/>
                    </a:lnR>
                    <a:lnT>
                      <a:noFill/>
                    </a:lnT>
                    <a:lnB>
                      <a:noFill/>
                    </a:lnB>
                    <a:lnTlToBr>
                      <a:noFill/>
                    </a:lnTlToBr>
                    <a:lnBlToTr>
                      <a:noFill/>
                    </a:lnBlToTr>
                    <a:solidFill>
                      <a:srgbClr val="FFEB84"/>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92%</a:t>
                      </a:r>
                    </a:p>
                  </a:txBody>
                  <a:tcPr marL="5689" marR="5689" marT="4396" marB="0" anchor="ctr" horzOverflow="overflow">
                    <a:lnL>
                      <a:noFill/>
                    </a:lnL>
                    <a:lnR>
                      <a:noFill/>
                    </a:lnR>
                    <a:lnT>
                      <a:noFill/>
                    </a:lnT>
                    <a:lnB>
                      <a:noFill/>
                    </a:lnB>
                    <a:lnTlToBr>
                      <a:noFill/>
                    </a:lnTlToBr>
                    <a:lnBlToTr>
                      <a:noFill/>
                    </a:lnBlToTr>
                    <a:solidFill>
                      <a:srgbClr val="B2D58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3BE7B"/>
                    </a:solidFill>
                  </a:tcPr>
                </a:tc>
                <a:extLst>
                  <a:ext uri="{0D108BD9-81ED-4DB2-BD59-A6C34878D82A}">
                    <a16:rowId xmlns:a16="http://schemas.microsoft.com/office/drawing/2014/main" val="1501536302"/>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Zagnanado</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25%</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A9072"/>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a:noFill/>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a:noFill/>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50%</a:t>
                      </a:r>
                    </a:p>
                  </a:txBody>
                  <a:tcPr marL="5689" marR="5689" marT="4396" marB="0" anchor="ctr" horzOverflow="overflow">
                    <a:lnL>
                      <a:noFill/>
                    </a:lnL>
                    <a:lnR>
                      <a:noFill/>
                    </a:lnR>
                    <a:lnT>
                      <a:noFill/>
                    </a:lnT>
                    <a:lnB>
                      <a:noFill/>
                    </a:lnB>
                    <a:lnTlToBr>
                      <a:noFill/>
                    </a:lnTlToBr>
                    <a:lnBlToTr>
                      <a:noFill/>
                    </a:lnBlToTr>
                    <a:solidFill>
                      <a:srgbClr val="FCB77A"/>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3BE7B"/>
                    </a:solidFill>
                  </a:tcPr>
                </a:tc>
                <a:extLst>
                  <a:ext uri="{0D108BD9-81ED-4DB2-BD59-A6C34878D82A}">
                    <a16:rowId xmlns:a16="http://schemas.microsoft.com/office/drawing/2014/main" val="3218914984"/>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6</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Malanville</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3BE7B"/>
                    </a:solidFill>
                  </a:tcPr>
                </a:tc>
                <a:extLst>
                  <a:ext uri="{0D108BD9-81ED-4DB2-BD59-A6C34878D82A}">
                    <a16:rowId xmlns:a16="http://schemas.microsoft.com/office/drawing/2014/main" val="2016226209"/>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7</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Allada</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25%</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A9072"/>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25%</a:t>
                      </a:r>
                    </a:p>
                  </a:txBody>
                  <a:tcPr marL="5689" marR="5689" marT="4396" marB="0" anchor="ctr" horzOverflow="overflow">
                    <a:lnL>
                      <a:noFill/>
                    </a:lnL>
                    <a:lnR>
                      <a:noFill/>
                    </a:lnR>
                    <a:lnT>
                      <a:noFill/>
                    </a:lnT>
                    <a:lnB>
                      <a:noFill/>
                    </a:lnB>
                    <a:lnTlToBr>
                      <a:noFill/>
                    </a:lnTlToBr>
                    <a:lnBlToTr>
                      <a:noFill/>
                    </a:lnBlToTr>
                    <a:solidFill>
                      <a:srgbClr val="FA9072"/>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50%</a:t>
                      </a:r>
                    </a:p>
                  </a:txBody>
                  <a:tcPr marL="5689" marR="5689" marT="4396" marB="0" anchor="ctr" horzOverflow="overflow">
                    <a:lnL>
                      <a:noFill/>
                    </a:lnL>
                    <a:lnR>
                      <a:noFill/>
                    </a:lnR>
                    <a:lnT>
                      <a:noFill/>
                    </a:lnT>
                    <a:lnB>
                      <a:noFill/>
                    </a:lnB>
                    <a:lnTlToBr>
                      <a:noFill/>
                    </a:lnTlToBr>
                    <a:lnBlToTr>
                      <a:noFill/>
                    </a:lnBlToTr>
                    <a:solidFill>
                      <a:srgbClr val="FCB77A"/>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75%</a:t>
                      </a:r>
                    </a:p>
                  </a:txBody>
                  <a:tcPr marL="5689" marR="5689" marT="4396" marB="0" anchor="ctr" horzOverflow="overflow">
                    <a:lnL>
                      <a:noFill/>
                    </a:lnL>
                    <a:lnR>
                      <a:noFill/>
                    </a:lnR>
                    <a:lnT>
                      <a:noFill/>
                    </a:lnT>
                    <a:lnB>
                      <a:noFill/>
                    </a:lnB>
                    <a:lnTlToBr>
                      <a:noFill/>
                    </a:lnTlToBr>
                    <a:lnBlToTr>
                      <a:noFill/>
                    </a:lnBlToTr>
                    <a:solidFill>
                      <a:srgbClr val="FEDD81"/>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25%</a:t>
                      </a:r>
                    </a:p>
                  </a:txBody>
                  <a:tcPr marL="5689" marR="5689" marT="4396" marB="0" anchor="ctr" horzOverflow="overflow">
                    <a:lnL>
                      <a:noFill/>
                    </a:lnL>
                    <a:lnR>
                      <a:noFill/>
                    </a:lnR>
                    <a:lnT>
                      <a:noFill/>
                    </a:lnT>
                    <a:lnB>
                      <a:noFill/>
                    </a:lnB>
                    <a:lnTlToBr>
                      <a:noFill/>
                    </a:lnTlToBr>
                    <a:lnBlToTr>
                      <a:noFill/>
                    </a:lnBlToTr>
                    <a:solidFill>
                      <a:srgbClr val="FA9072"/>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50%</a:t>
                      </a:r>
                    </a:p>
                  </a:txBody>
                  <a:tcPr marL="5689" marR="5689" marT="4396" marB="0" anchor="ctr" horzOverflow="overflow">
                    <a:lnL>
                      <a:noFill/>
                    </a:lnL>
                    <a:lnR>
                      <a:noFill/>
                    </a:lnR>
                    <a:lnT>
                      <a:noFill/>
                    </a:lnT>
                    <a:lnB>
                      <a:noFill/>
                    </a:lnB>
                    <a:lnTlToBr>
                      <a:noFill/>
                    </a:lnTlToBr>
                    <a:lnBlToTr>
                      <a:noFill/>
                    </a:lnBlToTr>
                    <a:solidFill>
                      <a:srgbClr val="FCB77A"/>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25%</a:t>
                      </a:r>
                    </a:p>
                  </a:txBody>
                  <a:tcPr marL="5689" marR="5689" marT="4396" marB="0" anchor="ctr" horzOverflow="overflow">
                    <a:lnL>
                      <a:noFill/>
                    </a:lnL>
                    <a:lnR>
                      <a:noFill/>
                    </a:lnR>
                    <a:lnT>
                      <a:noFill/>
                    </a:lnT>
                    <a:lnB>
                      <a:noFill/>
                    </a:lnB>
                    <a:lnTlToBr>
                      <a:noFill/>
                    </a:lnTlToBr>
                    <a:lnBlToTr>
                      <a:noFill/>
                    </a:lnBlToTr>
                    <a:solidFill>
                      <a:srgbClr val="FA9072"/>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75%</a:t>
                      </a:r>
                    </a:p>
                  </a:txBody>
                  <a:tcPr marL="5689" marR="5689" marT="4396" marB="0" anchor="ctr" horzOverflow="overflow">
                    <a:lnL>
                      <a:noFill/>
                    </a:lnL>
                    <a:lnR>
                      <a:noFill/>
                    </a:lnR>
                    <a:lnT>
                      <a:noFill/>
                    </a:lnT>
                    <a:lnB>
                      <a:noFill/>
                    </a:lnB>
                    <a:lnTlToBr>
                      <a:noFill/>
                    </a:lnTlToBr>
                    <a:lnBlToTr>
                      <a:noFill/>
                    </a:lnBlToTr>
                    <a:solidFill>
                      <a:srgbClr val="FEDD81"/>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75%</a:t>
                      </a: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EDD81"/>
                    </a:solidFill>
                  </a:tcPr>
                </a:tc>
                <a:extLst>
                  <a:ext uri="{0D108BD9-81ED-4DB2-BD59-A6C34878D82A}">
                    <a16:rowId xmlns:a16="http://schemas.microsoft.com/office/drawing/2014/main" val="3005989112"/>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8</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Cotonou 7</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a:noFill/>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a:noFill/>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a:noFill/>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a:noFill/>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a:noFill/>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50%</a:t>
                      </a:r>
                    </a:p>
                  </a:txBody>
                  <a:tcPr marL="5689" marR="5689" marT="4396" marB="0" anchor="ctr" horzOverflow="overflow">
                    <a:lnL>
                      <a:noFill/>
                    </a:lnL>
                    <a:lnR>
                      <a:noFill/>
                    </a:lnR>
                    <a:lnT>
                      <a:noFill/>
                    </a:lnT>
                    <a:lnB>
                      <a:noFill/>
                    </a:lnB>
                    <a:lnTlToBr>
                      <a:noFill/>
                    </a:lnTlToBr>
                    <a:lnBlToTr>
                      <a:noFill/>
                    </a:lnBlToTr>
                    <a:solidFill>
                      <a:srgbClr val="FCB77A"/>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50%</a:t>
                      </a:r>
                    </a:p>
                  </a:txBody>
                  <a:tcPr marL="5689" marR="5689" marT="4396" marB="0" anchor="ctr" horzOverflow="overflow">
                    <a:lnL>
                      <a:noFill/>
                    </a:lnL>
                    <a:lnR>
                      <a:noFill/>
                    </a:lnR>
                    <a:lnT>
                      <a:noFill/>
                    </a:lnT>
                    <a:lnB>
                      <a:noFill/>
                    </a:lnB>
                    <a:lnTlToBr>
                      <a:noFill/>
                    </a:lnTlToBr>
                    <a:lnBlToTr>
                      <a:noFill/>
                    </a:lnBlToTr>
                    <a:solidFill>
                      <a:srgbClr val="FCB77A"/>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75%</a:t>
                      </a:r>
                    </a:p>
                  </a:txBody>
                  <a:tcPr marL="5689" marR="5689" marT="4396" marB="0" anchor="ctr" horzOverflow="overflow">
                    <a:lnL>
                      <a:noFill/>
                    </a:lnL>
                    <a:lnR>
                      <a:noFill/>
                    </a:lnR>
                    <a:lnT>
                      <a:noFill/>
                    </a:lnT>
                    <a:lnB>
                      <a:noFill/>
                    </a:lnB>
                    <a:lnTlToBr>
                      <a:noFill/>
                    </a:lnTlToBr>
                    <a:lnBlToTr>
                      <a:noFill/>
                    </a:lnBlToTr>
                    <a:solidFill>
                      <a:srgbClr val="FEDD81"/>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3BE7B"/>
                    </a:solidFill>
                  </a:tcPr>
                </a:tc>
                <a:extLst>
                  <a:ext uri="{0D108BD9-81ED-4DB2-BD59-A6C34878D82A}">
                    <a16:rowId xmlns:a16="http://schemas.microsoft.com/office/drawing/2014/main" val="2298540406"/>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9</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Aguégués</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a:noFill/>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a:noFill/>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a:noFill/>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3BE7B"/>
                    </a:solidFill>
                  </a:tcPr>
                </a:tc>
                <a:extLst>
                  <a:ext uri="{0D108BD9-81ED-4DB2-BD59-A6C34878D82A}">
                    <a16:rowId xmlns:a16="http://schemas.microsoft.com/office/drawing/2014/main" val="1810671580"/>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Pobe</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67%</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DD07F"/>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83%</a:t>
                      </a:r>
                    </a:p>
                  </a:txBody>
                  <a:tcPr marL="5689" marR="5689" marT="4396" marB="0" anchor="ctr" horzOverflow="overflow">
                    <a:lnL>
                      <a:noFill/>
                    </a:lnL>
                    <a:lnR>
                      <a:noFill/>
                    </a:lnR>
                    <a:lnT>
                      <a:noFill/>
                    </a:lnT>
                    <a:lnB>
                      <a:noFill/>
                    </a:lnB>
                    <a:lnTlToBr>
                      <a:noFill/>
                    </a:lnTlToBr>
                    <a:lnBlToTr>
                      <a:noFill/>
                    </a:lnBlToTr>
                    <a:solidFill>
                      <a:srgbClr val="FFEB84"/>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83%</a:t>
                      </a:r>
                    </a:p>
                  </a:txBody>
                  <a:tcPr marL="5689" marR="5689" marT="4396" marB="0" anchor="ctr" horzOverflow="overflow">
                    <a:lnL>
                      <a:noFill/>
                    </a:lnL>
                    <a:lnR>
                      <a:noFill/>
                    </a:lnR>
                    <a:lnT>
                      <a:noFill/>
                    </a:lnT>
                    <a:lnB>
                      <a:noFill/>
                    </a:lnB>
                    <a:lnTlToBr>
                      <a:noFill/>
                    </a:lnTlToBr>
                    <a:lnBlToTr>
                      <a:noFill/>
                    </a:lnBlToTr>
                    <a:solidFill>
                      <a:srgbClr val="FFEB84"/>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83%</a:t>
                      </a:r>
                    </a:p>
                  </a:txBody>
                  <a:tcPr marL="5689" marR="5689" marT="4396" marB="0" anchor="ctr" horzOverflow="overflow">
                    <a:lnL>
                      <a:noFill/>
                    </a:lnL>
                    <a:lnR>
                      <a:noFill/>
                    </a:lnR>
                    <a:lnT>
                      <a:noFill/>
                    </a:lnT>
                    <a:lnB>
                      <a:noFill/>
                    </a:lnB>
                    <a:lnTlToBr>
                      <a:noFill/>
                    </a:lnTlToBr>
                    <a:lnBlToTr>
                      <a:noFill/>
                    </a:lnBlToTr>
                    <a:solidFill>
                      <a:srgbClr val="FFEB84"/>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83%</a:t>
                      </a:r>
                    </a:p>
                  </a:txBody>
                  <a:tcPr marL="5689" marR="5689" marT="4396" marB="0" anchor="ctr" horzOverflow="overflow">
                    <a:lnL>
                      <a:noFill/>
                    </a:lnL>
                    <a:lnR>
                      <a:noFill/>
                    </a:lnR>
                    <a:lnT>
                      <a:noFill/>
                    </a:lnT>
                    <a:lnB>
                      <a:noFill/>
                    </a:lnB>
                    <a:lnTlToBr>
                      <a:noFill/>
                    </a:lnTlToBr>
                    <a:lnBlToTr>
                      <a:noFill/>
                    </a:lnBlToTr>
                    <a:solidFill>
                      <a:srgbClr val="FFEB84"/>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3BE7B"/>
                    </a:solidFill>
                  </a:tcPr>
                </a:tc>
                <a:extLst>
                  <a:ext uri="{0D108BD9-81ED-4DB2-BD59-A6C34878D82A}">
                    <a16:rowId xmlns:a16="http://schemas.microsoft.com/office/drawing/2014/main" val="3494712259"/>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11</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Abomey-Calavi</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25%</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A9072"/>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25%</a:t>
                      </a:r>
                    </a:p>
                  </a:txBody>
                  <a:tcPr marL="5689" marR="5689" marT="4396" marB="0" anchor="ctr" horzOverflow="overflow">
                    <a:lnL>
                      <a:noFill/>
                    </a:lnL>
                    <a:lnR>
                      <a:noFill/>
                    </a:lnR>
                    <a:lnT>
                      <a:noFill/>
                    </a:lnT>
                    <a:lnB>
                      <a:noFill/>
                    </a:lnB>
                    <a:lnTlToBr>
                      <a:noFill/>
                    </a:lnTlToBr>
                    <a:lnBlToTr>
                      <a:noFill/>
                    </a:lnBlToTr>
                    <a:solidFill>
                      <a:srgbClr val="FA9072"/>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38%</a:t>
                      </a:r>
                    </a:p>
                  </a:txBody>
                  <a:tcPr marL="5689" marR="5689" marT="4396" marB="0" anchor="ctr" horzOverflow="overflow">
                    <a:lnL>
                      <a:noFill/>
                    </a:lnL>
                    <a:lnR>
                      <a:noFill/>
                    </a:lnR>
                    <a:lnT>
                      <a:noFill/>
                    </a:lnT>
                    <a:lnB>
                      <a:noFill/>
                    </a:lnB>
                    <a:lnTlToBr>
                      <a:noFill/>
                    </a:lnTlToBr>
                    <a:lnBlToTr>
                      <a:noFill/>
                    </a:lnBlToTr>
                    <a:solidFill>
                      <a:srgbClr val="FBA376"/>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50%</a:t>
                      </a:r>
                    </a:p>
                  </a:txBody>
                  <a:tcPr marL="5689" marR="5689" marT="4396" marB="0" anchor="ctr" horzOverflow="overflow">
                    <a:lnL>
                      <a:noFill/>
                    </a:lnL>
                    <a:lnR>
                      <a:noFill/>
                    </a:lnR>
                    <a:lnT>
                      <a:noFill/>
                    </a:lnT>
                    <a:lnB>
                      <a:noFill/>
                    </a:lnB>
                    <a:lnTlToBr>
                      <a:noFill/>
                    </a:lnTlToBr>
                    <a:lnBlToTr>
                      <a:noFill/>
                    </a:lnBlToTr>
                    <a:solidFill>
                      <a:srgbClr val="FCB77A"/>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63%</a:t>
                      </a:r>
                    </a:p>
                  </a:txBody>
                  <a:tcPr marL="5689" marR="5689" marT="4396" marB="0" anchor="ctr" horzOverflow="overflow">
                    <a:lnL>
                      <a:noFill/>
                    </a:lnL>
                    <a:lnR>
                      <a:noFill/>
                    </a:lnR>
                    <a:lnT>
                      <a:noFill/>
                    </a:lnT>
                    <a:lnB>
                      <a:noFill/>
                    </a:lnB>
                    <a:lnTlToBr>
                      <a:noFill/>
                    </a:lnTlToBr>
                    <a:lnBlToTr>
                      <a:noFill/>
                    </a:lnBlToTr>
                    <a:solidFill>
                      <a:srgbClr val="FDCA7D"/>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75%</a:t>
                      </a:r>
                    </a:p>
                  </a:txBody>
                  <a:tcPr marL="5689" marR="5689" marT="4396" marB="0" anchor="ctr" horzOverflow="overflow">
                    <a:lnL>
                      <a:noFill/>
                    </a:lnL>
                    <a:lnR>
                      <a:noFill/>
                    </a:lnR>
                    <a:lnT>
                      <a:noFill/>
                    </a:lnT>
                    <a:lnB>
                      <a:noFill/>
                    </a:lnB>
                    <a:lnTlToBr>
                      <a:noFill/>
                    </a:lnTlToBr>
                    <a:lnBlToTr>
                      <a:noFill/>
                    </a:lnBlToTr>
                    <a:solidFill>
                      <a:srgbClr val="FEDD81"/>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75%</a:t>
                      </a:r>
                    </a:p>
                  </a:txBody>
                  <a:tcPr marL="5689" marR="5689" marT="4396" marB="0" anchor="ctr" horzOverflow="overflow">
                    <a:lnL>
                      <a:noFill/>
                    </a:lnL>
                    <a:lnR>
                      <a:noFill/>
                    </a:lnR>
                    <a:lnT>
                      <a:noFill/>
                    </a:lnT>
                    <a:lnB>
                      <a:noFill/>
                    </a:lnB>
                    <a:lnTlToBr>
                      <a:noFill/>
                    </a:lnTlToBr>
                    <a:lnBlToTr>
                      <a:noFill/>
                    </a:lnBlToTr>
                    <a:solidFill>
                      <a:srgbClr val="FEDD81"/>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88%</a:t>
                      </a:r>
                    </a:p>
                  </a:txBody>
                  <a:tcPr marL="5689" marR="5689" marT="4396" marB="0" anchor="ctr" horzOverflow="overflow">
                    <a:lnL>
                      <a:noFill/>
                    </a:lnL>
                    <a:lnR>
                      <a:noFill/>
                    </a:lnR>
                    <a:lnT>
                      <a:noFill/>
                    </a:lnT>
                    <a:lnB>
                      <a:noFill/>
                    </a:lnB>
                    <a:lnTlToBr>
                      <a:noFill/>
                    </a:lnTlToBr>
                    <a:lnBlToTr>
                      <a:noFill/>
                    </a:lnBlToTr>
                    <a:solidFill>
                      <a:srgbClr val="D9E082"/>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3BE7B"/>
                    </a:solidFill>
                  </a:tcPr>
                </a:tc>
                <a:extLst>
                  <a:ext uri="{0D108BD9-81ED-4DB2-BD59-A6C34878D82A}">
                    <a16:rowId xmlns:a16="http://schemas.microsoft.com/office/drawing/2014/main" val="1747755518"/>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12</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Zé</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50%</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CB77A"/>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75%</a:t>
                      </a:r>
                    </a:p>
                  </a:txBody>
                  <a:tcPr marL="5689" marR="5689" marT="4396" marB="0" anchor="ctr" horzOverflow="overflow">
                    <a:lnL>
                      <a:noFill/>
                    </a:lnL>
                    <a:lnR>
                      <a:noFill/>
                    </a:lnR>
                    <a:lnT>
                      <a:noFill/>
                    </a:lnT>
                    <a:lnB>
                      <a:noFill/>
                    </a:lnB>
                    <a:lnTlToBr>
                      <a:noFill/>
                    </a:lnTlToBr>
                    <a:lnBlToTr>
                      <a:noFill/>
                    </a:lnBlToTr>
                    <a:solidFill>
                      <a:srgbClr val="FEDD81"/>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3BE7B"/>
                    </a:solidFill>
                  </a:tcPr>
                </a:tc>
                <a:extLst>
                  <a:ext uri="{0D108BD9-81ED-4DB2-BD59-A6C34878D82A}">
                    <a16:rowId xmlns:a16="http://schemas.microsoft.com/office/drawing/2014/main" val="904347386"/>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13</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Sèmè-Podji </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30%</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A9774"/>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20%</a:t>
                      </a:r>
                    </a:p>
                  </a:txBody>
                  <a:tcPr marL="5689" marR="5689" marT="4396" marB="0" anchor="ctr" horzOverflow="overflow">
                    <a:lnL>
                      <a:noFill/>
                    </a:lnL>
                    <a:lnR>
                      <a:noFill/>
                    </a:lnR>
                    <a:lnT>
                      <a:noFill/>
                    </a:lnT>
                    <a:lnB>
                      <a:noFill/>
                    </a:lnB>
                    <a:lnTlToBr>
                      <a:noFill/>
                    </a:lnTlToBr>
                    <a:lnBlToTr>
                      <a:noFill/>
                    </a:lnBlToTr>
                    <a:solidFill>
                      <a:srgbClr val="F98871"/>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30%</a:t>
                      </a:r>
                    </a:p>
                  </a:txBody>
                  <a:tcPr marL="5689" marR="5689" marT="4396" marB="0" anchor="ctr" horzOverflow="overflow">
                    <a:lnL>
                      <a:noFill/>
                    </a:lnL>
                    <a:lnR>
                      <a:noFill/>
                    </a:lnR>
                    <a:lnT>
                      <a:noFill/>
                    </a:lnT>
                    <a:lnB>
                      <a:noFill/>
                    </a:lnB>
                    <a:lnTlToBr>
                      <a:noFill/>
                    </a:lnTlToBr>
                    <a:lnBlToTr>
                      <a:noFill/>
                    </a:lnBlToTr>
                    <a:solidFill>
                      <a:srgbClr val="FA9774"/>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40%</a:t>
                      </a:r>
                    </a:p>
                  </a:txBody>
                  <a:tcPr marL="5689" marR="5689" marT="4396" marB="0" anchor="ctr" horzOverflow="overflow">
                    <a:lnL>
                      <a:noFill/>
                    </a:lnL>
                    <a:lnR>
                      <a:noFill/>
                    </a:lnR>
                    <a:lnT>
                      <a:noFill/>
                    </a:lnT>
                    <a:lnB>
                      <a:noFill/>
                    </a:lnB>
                    <a:lnTlToBr>
                      <a:noFill/>
                    </a:lnTlToBr>
                    <a:lnBlToTr>
                      <a:noFill/>
                    </a:lnBlToTr>
                    <a:solidFill>
                      <a:srgbClr val="FBA777"/>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60%</a:t>
                      </a:r>
                    </a:p>
                  </a:txBody>
                  <a:tcPr marL="5689" marR="5689" marT="4396" marB="0" anchor="ctr" horzOverflow="overflow">
                    <a:lnL>
                      <a:noFill/>
                    </a:lnL>
                    <a:lnR>
                      <a:noFill/>
                    </a:lnR>
                    <a:lnT>
                      <a:noFill/>
                    </a:lnT>
                    <a:lnB>
                      <a:noFill/>
                    </a:lnB>
                    <a:lnTlToBr>
                      <a:noFill/>
                    </a:lnTlToBr>
                    <a:lnBlToTr>
                      <a:noFill/>
                    </a:lnBlToTr>
                    <a:solidFill>
                      <a:srgbClr val="FDC67D"/>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80%</a:t>
                      </a:r>
                    </a:p>
                  </a:txBody>
                  <a:tcPr marL="5689" marR="5689" marT="4396" marB="0" anchor="ctr" horzOverflow="overflow">
                    <a:lnL>
                      <a:noFill/>
                    </a:lnL>
                    <a:lnR>
                      <a:noFill/>
                    </a:lnR>
                    <a:lnT>
                      <a:noFill/>
                    </a:lnT>
                    <a:lnB>
                      <a:noFill/>
                    </a:lnB>
                    <a:lnTlToBr>
                      <a:noFill/>
                    </a:lnTlToBr>
                    <a:lnBlToTr>
                      <a:noFill/>
                    </a:lnBlToTr>
                    <a:solidFill>
                      <a:srgbClr val="FEE583"/>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90%</a:t>
                      </a:r>
                    </a:p>
                  </a:txBody>
                  <a:tcPr marL="5689" marR="5689" marT="4396" marB="0" anchor="ctr" horzOverflow="overflow">
                    <a:lnL>
                      <a:noFill/>
                    </a:lnL>
                    <a:lnR>
                      <a:noFill/>
                    </a:lnR>
                    <a:lnT>
                      <a:noFill/>
                    </a:lnT>
                    <a:lnB>
                      <a:noFill/>
                    </a:lnB>
                    <a:lnTlToBr>
                      <a:noFill/>
                    </a:lnTlToBr>
                    <a:lnBlToTr>
                      <a:noFill/>
                    </a:lnBlToTr>
                    <a:solidFill>
                      <a:srgbClr val="C1DA81"/>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90%</a:t>
                      </a:r>
                    </a:p>
                  </a:txBody>
                  <a:tcPr marL="5689" marR="5689" marT="4396" marB="0" anchor="ctr" horzOverflow="overflow">
                    <a:lnL>
                      <a:noFill/>
                    </a:lnL>
                    <a:lnR>
                      <a:noFill/>
                    </a:lnR>
                    <a:lnT>
                      <a:noFill/>
                    </a:lnT>
                    <a:lnB>
                      <a:noFill/>
                    </a:lnB>
                    <a:lnTlToBr>
                      <a:noFill/>
                    </a:lnTlToBr>
                    <a:lnBlToTr>
                      <a:noFill/>
                    </a:lnBlToTr>
                    <a:solidFill>
                      <a:srgbClr val="C1DA81"/>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3BE7B"/>
                    </a:solidFill>
                  </a:tcPr>
                </a:tc>
                <a:extLst>
                  <a:ext uri="{0D108BD9-81ED-4DB2-BD59-A6C34878D82A}">
                    <a16:rowId xmlns:a16="http://schemas.microsoft.com/office/drawing/2014/main" val="3374226199"/>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14</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Ifangni</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9%</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8776D"/>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27%</a:t>
                      </a:r>
                    </a:p>
                  </a:txBody>
                  <a:tcPr marL="5689" marR="5689" marT="4396" marB="0" anchor="ctr" horzOverflow="overflow">
                    <a:lnL>
                      <a:noFill/>
                    </a:lnL>
                    <a:lnR>
                      <a:noFill/>
                    </a:lnR>
                    <a:lnT>
                      <a:noFill/>
                    </a:lnT>
                    <a:lnB>
                      <a:noFill/>
                    </a:lnB>
                    <a:lnTlToBr>
                      <a:noFill/>
                    </a:lnTlToBr>
                    <a:lnBlToTr>
                      <a:noFill/>
                    </a:lnBlToTr>
                    <a:solidFill>
                      <a:srgbClr val="FA9373"/>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9%</a:t>
                      </a:r>
                    </a:p>
                  </a:txBody>
                  <a:tcPr marL="5689" marR="5689" marT="4396" marB="0" anchor="ctr" horzOverflow="overflow">
                    <a:lnL>
                      <a:noFill/>
                    </a:lnL>
                    <a:lnR>
                      <a:noFill/>
                    </a:lnR>
                    <a:lnT>
                      <a:noFill/>
                    </a:lnT>
                    <a:lnB>
                      <a:noFill/>
                    </a:lnB>
                    <a:lnTlToBr>
                      <a:noFill/>
                    </a:lnTlToBr>
                    <a:lnBlToTr>
                      <a:noFill/>
                    </a:lnBlToTr>
                    <a:solidFill>
                      <a:srgbClr val="F8776D"/>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9%</a:t>
                      </a:r>
                    </a:p>
                  </a:txBody>
                  <a:tcPr marL="5689" marR="5689" marT="4396" marB="0" anchor="ctr" horzOverflow="overflow">
                    <a:lnL>
                      <a:noFill/>
                    </a:lnL>
                    <a:lnR>
                      <a:noFill/>
                    </a:lnR>
                    <a:lnT>
                      <a:noFill/>
                    </a:lnT>
                    <a:lnB>
                      <a:noFill/>
                    </a:lnB>
                    <a:lnTlToBr>
                      <a:noFill/>
                    </a:lnTlToBr>
                    <a:lnBlToTr>
                      <a:noFill/>
                    </a:lnBlToTr>
                    <a:solidFill>
                      <a:srgbClr val="F8776D"/>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9%</a:t>
                      </a:r>
                    </a:p>
                  </a:txBody>
                  <a:tcPr marL="5689" marR="5689" marT="4396" marB="0" anchor="ctr" horzOverflow="overflow">
                    <a:lnL>
                      <a:noFill/>
                    </a:lnL>
                    <a:lnR>
                      <a:noFill/>
                    </a:lnR>
                    <a:lnT>
                      <a:noFill/>
                    </a:lnT>
                    <a:lnB>
                      <a:noFill/>
                    </a:lnB>
                    <a:lnTlToBr>
                      <a:noFill/>
                    </a:lnTlToBr>
                    <a:lnBlToTr>
                      <a:noFill/>
                    </a:lnBlToTr>
                    <a:solidFill>
                      <a:srgbClr val="F8776D"/>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36%</a:t>
                      </a:r>
                    </a:p>
                  </a:txBody>
                  <a:tcPr marL="5689" marR="5689" marT="4396" marB="0" anchor="ctr" horzOverflow="overflow">
                    <a:lnL>
                      <a:noFill/>
                    </a:lnL>
                    <a:lnR>
                      <a:noFill/>
                    </a:lnR>
                    <a:lnT>
                      <a:noFill/>
                    </a:lnT>
                    <a:lnB>
                      <a:noFill/>
                    </a:lnB>
                    <a:lnTlToBr>
                      <a:noFill/>
                    </a:lnTlToBr>
                    <a:lnBlToTr>
                      <a:noFill/>
                    </a:lnBlToTr>
                    <a:solidFill>
                      <a:srgbClr val="FBA175"/>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9%</a:t>
                      </a:r>
                    </a:p>
                  </a:txBody>
                  <a:tcPr marL="5689" marR="5689" marT="4396" marB="0" anchor="ctr" horzOverflow="overflow">
                    <a:lnL>
                      <a:noFill/>
                    </a:lnL>
                    <a:lnR>
                      <a:noFill/>
                    </a:lnR>
                    <a:lnT>
                      <a:noFill/>
                    </a:lnT>
                    <a:lnB>
                      <a:noFill/>
                    </a:lnB>
                    <a:lnTlToBr>
                      <a:noFill/>
                    </a:lnTlToBr>
                    <a:lnBlToTr>
                      <a:noFill/>
                    </a:lnBlToTr>
                    <a:solidFill>
                      <a:srgbClr val="F8776D"/>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9%</a:t>
                      </a:r>
                    </a:p>
                  </a:txBody>
                  <a:tcPr marL="5689" marR="5689" marT="4396" marB="0" anchor="ctr" horzOverflow="overflow">
                    <a:lnL>
                      <a:noFill/>
                    </a:lnL>
                    <a:lnR>
                      <a:noFill/>
                    </a:lnR>
                    <a:lnT>
                      <a:noFill/>
                    </a:lnT>
                    <a:lnB>
                      <a:noFill/>
                    </a:lnB>
                    <a:lnTlToBr>
                      <a:noFill/>
                    </a:lnTlToBr>
                    <a:lnBlToTr>
                      <a:noFill/>
                    </a:lnBlToTr>
                    <a:solidFill>
                      <a:srgbClr val="F8776D"/>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9%</a:t>
                      </a:r>
                    </a:p>
                  </a:txBody>
                  <a:tcPr marL="5689" marR="5689" marT="4396" marB="0" anchor="ctr" horzOverflow="overflow">
                    <a:lnL>
                      <a:noFill/>
                    </a:lnL>
                    <a:lnR>
                      <a:noFill/>
                    </a:lnR>
                    <a:lnT>
                      <a:noFill/>
                    </a:lnT>
                    <a:lnB>
                      <a:noFill/>
                    </a:lnB>
                    <a:lnTlToBr>
                      <a:noFill/>
                    </a:lnTlToBr>
                    <a:lnBlToTr>
                      <a:noFill/>
                    </a:lnBlToTr>
                    <a:solidFill>
                      <a:srgbClr val="F8776D"/>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9%</a:t>
                      </a:r>
                    </a:p>
                  </a:txBody>
                  <a:tcPr marL="5689" marR="5689" marT="4396" marB="0" anchor="ctr" horzOverflow="overflow">
                    <a:lnL>
                      <a:noFill/>
                    </a:lnL>
                    <a:lnR>
                      <a:noFill/>
                    </a:lnR>
                    <a:lnT>
                      <a:noFill/>
                    </a:lnT>
                    <a:lnB>
                      <a:noFill/>
                    </a:lnB>
                    <a:lnTlToBr>
                      <a:noFill/>
                    </a:lnTlToBr>
                    <a:lnBlToTr>
                      <a:noFill/>
                    </a:lnBlToTr>
                    <a:solidFill>
                      <a:srgbClr val="F8776D"/>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9%</a:t>
                      </a:r>
                    </a:p>
                  </a:txBody>
                  <a:tcPr marL="5689" marR="5689" marT="4396" marB="0" anchor="ctr" horzOverflow="overflow">
                    <a:lnL>
                      <a:noFill/>
                    </a:lnL>
                    <a:lnR>
                      <a:noFill/>
                    </a:lnR>
                    <a:lnT>
                      <a:noFill/>
                    </a:lnT>
                    <a:lnB>
                      <a:noFill/>
                    </a:lnB>
                    <a:lnTlToBr>
                      <a:noFill/>
                    </a:lnTlToBr>
                    <a:lnBlToTr>
                      <a:noFill/>
                    </a:lnBlToTr>
                    <a:solidFill>
                      <a:srgbClr val="F8776D"/>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45%</a:t>
                      </a: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BAF78"/>
                    </a:solidFill>
                  </a:tcPr>
                </a:tc>
                <a:extLst>
                  <a:ext uri="{0D108BD9-81ED-4DB2-BD59-A6C34878D82A}">
                    <a16:rowId xmlns:a16="http://schemas.microsoft.com/office/drawing/2014/main" val="285711081"/>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15</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Adja-Ouèrè </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3BE7B"/>
                    </a:solidFill>
                  </a:tcPr>
                </a:tc>
                <a:extLst>
                  <a:ext uri="{0D108BD9-81ED-4DB2-BD59-A6C34878D82A}">
                    <a16:rowId xmlns:a16="http://schemas.microsoft.com/office/drawing/2014/main" val="3730982674"/>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16</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Adjarra</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14%</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97F6F"/>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29%</a:t>
                      </a:r>
                    </a:p>
                  </a:txBody>
                  <a:tcPr marL="5689" marR="5689" marT="4396" marB="0" anchor="ctr" horzOverflow="overflow">
                    <a:lnL>
                      <a:noFill/>
                    </a:lnL>
                    <a:lnR>
                      <a:noFill/>
                    </a:lnR>
                    <a:lnT>
                      <a:noFill/>
                    </a:lnT>
                    <a:lnB>
                      <a:noFill/>
                    </a:lnB>
                    <a:lnTlToBr>
                      <a:noFill/>
                    </a:lnTlToBr>
                    <a:lnBlToTr>
                      <a:noFill/>
                    </a:lnBlToTr>
                    <a:solidFill>
                      <a:srgbClr val="FA9573"/>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43%</a:t>
                      </a:r>
                    </a:p>
                  </a:txBody>
                  <a:tcPr marL="5689" marR="5689" marT="4396" marB="0" anchor="ctr" horzOverflow="overflow">
                    <a:lnL>
                      <a:noFill/>
                    </a:lnL>
                    <a:lnR>
                      <a:noFill/>
                    </a:lnR>
                    <a:lnT>
                      <a:noFill/>
                    </a:lnT>
                    <a:lnB>
                      <a:noFill/>
                    </a:lnB>
                    <a:lnTlToBr>
                      <a:noFill/>
                    </a:lnTlToBr>
                    <a:lnBlToTr>
                      <a:noFill/>
                    </a:lnBlToTr>
                    <a:solidFill>
                      <a:srgbClr val="FBAB77"/>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43%</a:t>
                      </a:r>
                    </a:p>
                  </a:txBody>
                  <a:tcPr marL="5689" marR="5689" marT="4396" marB="0" anchor="ctr" horzOverflow="overflow">
                    <a:lnL>
                      <a:noFill/>
                    </a:lnL>
                    <a:lnR>
                      <a:noFill/>
                    </a:lnR>
                    <a:lnT>
                      <a:noFill/>
                    </a:lnT>
                    <a:lnB>
                      <a:noFill/>
                    </a:lnB>
                    <a:lnTlToBr>
                      <a:noFill/>
                    </a:lnTlToBr>
                    <a:lnBlToTr>
                      <a:noFill/>
                    </a:lnBlToTr>
                    <a:solidFill>
                      <a:srgbClr val="FBAB77"/>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57%</a:t>
                      </a:r>
                    </a:p>
                  </a:txBody>
                  <a:tcPr marL="5689" marR="5689" marT="4396" marB="0" anchor="ctr" horzOverflow="overflow">
                    <a:lnL>
                      <a:noFill/>
                    </a:lnL>
                    <a:lnR>
                      <a:noFill/>
                    </a:lnR>
                    <a:lnT>
                      <a:noFill/>
                    </a:lnT>
                    <a:lnB>
                      <a:noFill/>
                    </a:lnB>
                    <a:lnTlToBr>
                      <a:noFill/>
                    </a:lnTlToBr>
                    <a:lnBlToTr>
                      <a:noFill/>
                    </a:lnBlToTr>
                    <a:solidFill>
                      <a:srgbClr val="FCC27C"/>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57%</a:t>
                      </a:r>
                    </a:p>
                  </a:txBody>
                  <a:tcPr marL="5689" marR="5689" marT="4396" marB="0" anchor="ctr" horzOverflow="overflow">
                    <a:lnL>
                      <a:noFill/>
                    </a:lnL>
                    <a:lnR>
                      <a:noFill/>
                    </a:lnR>
                    <a:lnT>
                      <a:noFill/>
                    </a:lnT>
                    <a:lnB>
                      <a:noFill/>
                    </a:lnB>
                    <a:lnTlToBr>
                      <a:noFill/>
                    </a:lnTlToBr>
                    <a:lnBlToTr>
                      <a:noFill/>
                    </a:lnBlToTr>
                    <a:solidFill>
                      <a:srgbClr val="FCC27C"/>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71%</a:t>
                      </a:r>
                    </a:p>
                  </a:txBody>
                  <a:tcPr marL="5689" marR="5689" marT="4396" marB="0" anchor="ctr" horzOverflow="overflow">
                    <a:lnL>
                      <a:noFill/>
                    </a:lnL>
                    <a:lnR>
                      <a:noFill/>
                    </a:lnR>
                    <a:lnT>
                      <a:noFill/>
                    </a:lnT>
                    <a:lnB>
                      <a:noFill/>
                    </a:lnB>
                    <a:lnTlToBr>
                      <a:noFill/>
                    </a:lnTlToBr>
                    <a:lnBlToTr>
                      <a:noFill/>
                    </a:lnBlToTr>
                    <a:solidFill>
                      <a:srgbClr val="FED88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57%</a:t>
                      </a:r>
                    </a:p>
                  </a:txBody>
                  <a:tcPr marL="5689" marR="5689" marT="4396" marB="0" anchor="ctr" horzOverflow="overflow">
                    <a:lnL>
                      <a:noFill/>
                    </a:lnL>
                    <a:lnR>
                      <a:noFill/>
                    </a:lnR>
                    <a:lnT>
                      <a:noFill/>
                    </a:lnT>
                    <a:lnB>
                      <a:noFill/>
                    </a:lnB>
                    <a:lnTlToBr>
                      <a:noFill/>
                    </a:lnTlToBr>
                    <a:lnBlToTr>
                      <a:noFill/>
                    </a:lnBlToTr>
                    <a:solidFill>
                      <a:srgbClr val="FCC27C"/>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71%</a:t>
                      </a:r>
                    </a:p>
                  </a:txBody>
                  <a:tcPr marL="5689" marR="5689" marT="4396" marB="0" anchor="ctr" horzOverflow="overflow">
                    <a:lnL>
                      <a:noFill/>
                    </a:lnL>
                    <a:lnR>
                      <a:noFill/>
                    </a:lnR>
                    <a:lnT>
                      <a:noFill/>
                    </a:lnT>
                    <a:lnB>
                      <a:noFill/>
                    </a:lnB>
                    <a:lnTlToBr>
                      <a:noFill/>
                    </a:lnTlToBr>
                    <a:lnBlToTr>
                      <a:noFill/>
                    </a:lnBlToTr>
                    <a:solidFill>
                      <a:srgbClr val="FED88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57%</a:t>
                      </a:r>
                    </a:p>
                  </a:txBody>
                  <a:tcPr marL="5689" marR="5689" marT="4396" marB="0" anchor="ctr" horzOverflow="overflow">
                    <a:lnL>
                      <a:noFill/>
                    </a:lnL>
                    <a:lnR>
                      <a:noFill/>
                    </a:lnR>
                    <a:lnT>
                      <a:noFill/>
                    </a:lnT>
                    <a:lnB>
                      <a:noFill/>
                    </a:lnB>
                    <a:lnTlToBr>
                      <a:noFill/>
                    </a:lnTlToBr>
                    <a:lnBlToTr>
                      <a:noFill/>
                    </a:lnBlToTr>
                    <a:solidFill>
                      <a:srgbClr val="FCC27C"/>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57%</a:t>
                      </a:r>
                    </a:p>
                  </a:txBody>
                  <a:tcPr marL="5689" marR="5689" marT="4396" marB="0" anchor="ctr" horzOverflow="overflow">
                    <a:lnL>
                      <a:noFill/>
                    </a:lnL>
                    <a:lnR>
                      <a:noFill/>
                    </a:lnR>
                    <a:lnT>
                      <a:noFill/>
                    </a:lnT>
                    <a:lnB>
                      <a:noFill/>
                    </a:lnB>
                    <a:lnTlToBr>
                      <a:noFill/>
                    </a:lnTlToBr>
                    <a:lnBlToTr>
                      <a:noFill/>
                    </a:lnBlToTr>
                    <a:solidFill>
                      <a:srgbClr val="FCC27C"/>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57%</a:t>
                      </a: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CC27C"/>
                    </a:solidFill>
                  </a:tcPr>
                </a:tc>
                <a:extLst>
                  <a:ext uri="{0D108BD9-81ED-4DB2-BD59-A6C34878D82A}">
                    <a16:rowId xmlns:a16="http://schemas.microsoft.com/office/drawing/2014/main" val="1869229879"/>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17</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Tchaourou</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31%</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A9974"/>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54%</a:t>
                      </a:r>
                    </a:p>
                  </a:txBody>
                  <a:tcPr marL="5689" marR="5689" marT="4396" marB="0" anchor="ctr" horzOverflow="overflow">
                    <a:lnL>
                      <a:noFill/>
                    </a:lnL>
                    <a:lnR>
                      <a:noFill/>
                    </a:lnR>
                    <a:lnT>
                      <a:noFill/>
                    </a:lnT>
                    <a:lnB>
                      <a:noFill/>
                    </a:lnB>
                    <a:lnTlToBr>
                      <a:noFill/>
                    </a:lnTlToBr>
                    <a:lnBlToTr>
                      <a:noFill/>
                    </a:lnBlToTr>
                    <a:solidFill>
                      <a:srgbClr val="FCBC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46%</a:t>
                      </a:r>
                    </a:p>
                  </a:txBody>
                  <a:tcPr marL="5689" marR="5689" marT="4396" marB="0" anchor="ctr" horzOverflow="overflow">
                    <a:lnL>
                      <a:noFill/>
                    </a:lnL>
                    <a:lnR>
                      <a:noFill/>
                    </a:lnR>
                    <a:lnT>
                      <a:noFill/>
                    </a:lnT>
                    <a:lnB>
                      <a:noFill/>
                    </a:lnB>
                    <a:lnTlToBr>
                      <a:noFill/>
                    </a:lnTlToBr>
                    <a:lnBlToTr>
                      <a:noFill/>
                    </a:lnBlToTr>
                    <a:solidFill>
                      <a:srgbClr val="FBB178"/>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46%</a:t>
                      </a:r>
                    </a:p>
                  </a:txBody>
                  <a:tcPr marL="5689" marR="5689" marT="4396" marB="0" anchor="ctr" horzOverflow="overflow">
                    <a:lnL>
                      <a:noFill/>
                    </a:lnL>
                    <a:lnR>
                      <a:noFill/>
                    </a:lnR>
                    <a:lnT>
                      <a:noFill/>
                    </a:lnT>
                    <a:lnB>
                      <a:noFill/>
                    </a:lnB>
                    <a:lnTlToBr>
                      <a:noFill/>
                    </a:lnTlToBr>
                    <a:lnBlToTr>
                      <a:noFill/>
                    </a:lnBlToTr>
                    <a:solidFill>
                      <a:srgbClr val="FBB178"/>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46%</a:t>
                      </a:r>
                    </a:p>
                  </a:txBody>
                  <a:tcPr marL="5689" marR="5689" marT="4396" marB="0" anchor="ctr" horzOverflow="overflow">
                    <a:lnL>
                      <a:noFill/>
                    </a:lnL>
                    <a:lnR>
                      <a:noFill/>
                    </a:lnR>
                    <a:lnT>
                      <a:noFill/>
                    </a:lnT>
                    <a:lnB>
                      <a:noFill/>
                    </a:lnB>
                    <a:lnTlToBr>
                      <a:noFill/>
                    </a:lnTlToBr>
                    <a:lnBlToTr>
                      <a:noFill/>
                    </a:lnBlToTr>
                    <a:solidFill>
                      <a:srgbClr val="FBB178"/>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62%</a:t>
                      </a:r>
                    </a:p>
                  </a:txBody>
                  <a:tcPr marL="5689" marR="5689" marT="4396" marB="0" anchor="ctr" horzOverflow="overflow">
                    <a:lnL>
                      <a:noFill/>
                    </a:lnL>
                    <a:lnR>
                      <a:noFill/>
                    </a:lnR>
                    <a:lnT>
                      <a:noFill/>
                    </a:lnT>
                    <a:lnB>
                      <a:noFill/>
                    </a:lnB>
                    <a:lnTlToBr>
                      <a:noFill/>
                    </a:lnTlToBr>
                    <a:lnBlToTr>
                      <a:noFill/>
                    </a:lnBlToTr>
                    <a:solidFill>
                      <a:srgbClr val="FDC97D"/>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3BE7B"/>
                    </a:solidFill>
                  </a:tcPr>
                </a:tc>
                <a:extLst>
                  <a:ext uri="{0D108BD9-81ED-4DB2-BD59-A6C34878D82A}">
                    <a16:rowId xmlns:a16="http://schemas.microsoft.com/office/drawing/2014/main" val="1090659396"/>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18</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Perere</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a:noFill/>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27%</a:t>
                      </a:r>
                    </a:p>
                  </a:txBody>
                  <a:tcPr marL="5689" marR="5689" marT="4396" marB="0" anchor="ctr" horzOverflow="overflow">
                    <a:lnL>
                      <a:noFill/>
                    </a:lnL>
                    <a:lnR>
                      <a:noFill/>
                    </a:lnR>
                    <a:lnT>
                      <a:noFill/>
                    </a:lnT>
                    <a:lnB>
                      <a:noFill/>
                    </a:lnB>
                    <a:lnTlToBr>
                      <a:noFill/>
                    </a:lnTlToBr>
                    <a:lnBlToTr>
                      <a:noFill/>
                    </a:lnBlToTr>
                    <a:solidFill>
                      <a:srgbClr val="FA9373"/>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36%</a:t>
                      </a:r>
                    </a:p>
                  </a:txBody>
                  <a:tcPr marL="5689" marR="5689" marT="4396" marB="0" anchor="ctr" horzOverflow="overflow">
                    <a:lnL>
                      <a:noFill/>
                    </a:lnL>
                    <a:lnR>
                      <a:noFill/>
                    </a:lnR>
                    <a:lnT>
                      <a:noFill/>
                    </a:lnT>
                    <a:lnB>
                      <a:noFill/>
                    </a:lnB>
                    <a:lnTlToBr>
                      <a:noFill/>
                    </a:lnTlToBr>
                    <a:lnBlToTr>
                      <a:noFill/>
                    </a:lnBlToTr>
                    <a:solidFill>
                      <a:srgbClr val="FBA175"/>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36%</a:t>
                      </a:r>
                    </a:p>
                  </a:txBody>
                  <a:tcPr marL="5689" marR="5689" marT="4396" marB="0" anchor="ctr" horzOverflow="overflow">
                    <a:lnL>
                      <a:noFill/>
                    </a:lnL>
                    <a:lnR>
                      <a:noFill/>
                    </a:lnR>
                    <a:lnT>
                      <a:noFill/>
                    </a:lnT>
                    <a:lnB>
                      <a:noFill/>
                    </a:lnB>
                    <a:lnTlToBr>
                      <a:noFill/>
                    </a:lnTlToBr>
                    <a:lnBlToTr>
                      <a:noFill/>
                    </a:lnBlToTr>
                    <a:solidFill>
                      <a:srgbClr val="FBA175"/>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36%</a:t>
                      </a:r>
                    </a:p>
                  </a:txBody>
                  <a:tcPr marL="5689" marR="5689" marT="4396" marB="0" anchor="ctr" horzOverflow="overflow">
                    <a:lnL>
                      <a:noFill/>
                    </a:lnL>
                    <a:lnR>
                      <a:noFill/>
                    </a:lnR>
                    <a:lnT>
                      <a:noFill/>
                    </a:lnT>
                    <a:lnB>
                      <a:noFill/>
                    </a:lnB>
                    <a:lnTlToBr>
                      <a:noFill/>
                    </a:lnTlToBr>
                    <a:lnBlToTr>
                      <a:noFill/>
                    </a:lnBlToTr>
                    <a:solidFill>
                      <a:srgbClr val="FBA175"/>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45%</a:t>
                      </a:r>
                    </a:p>
                  </a:txBody>
                  <a:tcPr marL="5689" marR="5689" marT="4396" marB="0" anchor="ctr" horzOverflow="overflow">
                    <a:lnL>
                      <a:noFill/>
                    </a:lnL>
                    <a:lnR>
                      <a:noFill/>
                    </a:lnR>
                    <a:lnT>
                      <a:noFill/>
                    </a:lnT>
                    <a:lnB>
                      <a:noFill/>
                    </a:lnB>
                    <a:lnTlToBr>
                      <a:noFill/>
                    </a:lnTlToBr>
                    <a:lnBlToTr>
                      <a:noFill/>
                    </a:lnBlToTr>
                    <a:solidFill>
                      <a:srgbClr val="FBAF78"/>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36%</a:t>
                      </a:r>
                    </a:p>
                  </a:txBody>
                  <a:tcPr marL="5689" marR="5689" marT="4396" marB="0" anchor="ctr" horzOverflow="overflow">
                    <a:lnL>
                      <a:noFill/>
                    </a:lnL>
                    <a:lnR>
                      <a:noFill/>
                    </a:lnR>
                    <a:lnT>
                      <a:noFill/>
                    </a:lnT>
                    <a:lnB>
                      <a:noFill/>
                    </a:lnB>
                    <a:lnTlToBr>
                      <a:noFill/>
                    </a:lnTlToBr>
                    <a:lnBlToTr>
                      <a:noFill/>
                    </a:lnBlToTr>
                    <a:solidFill>
                      <a:srgbClr val="FBA175"/>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36%</a:t>
                      </a:r>
                    </a:p>
                  </a:txBody>
                  <a:tcPr marL="5689" marR="5689" marT="4396" marB="0" anchor="ctr" horzOverflow="overflow">
                    <a:lnL>
                      <a:noFill/>
                    </a:lnL>
                    <a:lnR>
                      <a:noFill/>
                    </a:lnR>
                    <a:lnT>
                      <a:noFill/>
                    </a:lnT>
                    <a:lnB>
                      <a:noFill/>
                    </a:lnB>
                    <a:lnTlToBr>
                      <a:noFill/>
                    </a:lnTlToBr>
                    <a:lnBlToTr>
                      <a:noFill/>
                    </a:lnBlToTr>
                    <a:solidFill>
                      <a:srgbClr val="FBA175"/>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45%</a:t>
                      </a:r>
                    </a:p>
                  </a:txBody>
                  <a:tcPr marL="5689" marR="5689" marT="4396" marB="0" anchor="ctr" horzOverflow="overflow">
                    <a:lnL>
                      <a:noFill/>
                    </a:lnL>
                    <a:lnR>
                      <a:noFill/>
                    </a:lnR>
                    <a:lnT>
                      <a:noFill/>
                    </a:lnT>
                    <a:lnB>
                      <a:noFill/>
                    </a:lnB>
                    <a:lnTlToBr>
                      <a:noFill/>
                    </a:lnTlToBr>
                    <a:lnBlToTr>
                      <a:noFill/>
                    </a:lnBlToTr>
                    <a:solidFill>
                      <a:srgbClr val="FBAF78"/>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18%</a:t>
                      </a:r>
                    </a:p>
                  </a:txBody>
                  <a:tcPr marL="5689" marR="5689" marT="4396" marB="0" anchor="ctr" horzOverflow="overflow">
                    <a:lnL>
                      <a:noFill/>
                    </a:lnL>
                    <a:lnR>
                      <a:noFill/>
                    </a:lnR>
                    <a:lnT>
                      <a:noFill/>
                    </a:lnT>
                    <a:lnB>
                      <a:noFill/>
                    </a:lnB>
                    <a:lnTlToBr>
                      <a:noFill/>
                    </a:lnTlToBr>
                    <a:lnBlToTr>
                      <a:noFill/>
                    </a:lnBlToTr>
                    <a:solidFill>
                      <a:srgbClr val="F98570"/>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36%</a:t>
                      </a: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BA175"/>
                    </a:solidFill>
                  </a:tcPr>
                </a:tc>
                <a:extLst>
                  <a:ext uri="{0D108BD9-81ED-4DB2-BD59-A6C34878D82A}">
                    <a16:rowId xmlns:a16="http://schemas.microsoft.com/office/drawing/2014/main" val="1875649585"/>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19</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Kalale</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27%</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A9273"/>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27%</a:t>
                      </a:r>
                    </a:p>
                  </a:txBody>
                  <a:tcPr marL="5689" marR="5689" marT="4396" marB="0" anchor="ctr" horzOverflow="overflow">
                    <a:lnL>
                      <a:noFill/>
                    </a:lnL>
                    <a:lnR>
                      <a:noFill/>
                    </a:lnR>
                    <a:lnT>
                      <a:noFill/>
                    </a:lnT>
                    <a:lnB>
                      <a:noFill/>
                    </a:lnB>
                    <a:lnTlToBr>
                      <a:noFill/>
                    </a:lnTlToBr>
                    <a:lnBlToTr>
                      <a:noFill/>
                    </a:lnBlToTr>
                    <a:solidFill>
                      <a:srgbClr val="FA9273"/>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40%</a:t>
                      </a:r>
                    </a:p>
                  </a:txBody>
                  <a:tcPr marL="5689" marR="5689" marT="4396" marB="0" anchor="ctr" horzOverflow="overflow">
                    <a:lnL>
                      <a:noFill/>
                    </a:lnL>
                    <a:lnR>
                      <a:noFill/>
                    </a:lnR>
                    <a:lnT>
                      <a:noFill/>
                    </a:lnT>
                    <a:lnB>
                      <a:noFill/>
                    </a:lnB>
                    <a:lnTlToBr>
                      <a:noFill/>
                    </a:lnTlToBr>
                    <a:lnBlToTr>
                      <a:noFill/>
                    </a:lnBlToTr>
                    <a:solidFill>
                      <a:srgbClr val="FBA777"/>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53%</a:t>
                      </a:r>
                    </a:p>
                  </a:txBody>
                  <a:tcPr marL="5689" marR="5689" marT="4396" marB="0" anchor="ctr" horzOverflow="overflow">
                    <a:lnL>
                      <a:noFill/>
                    </a:lnL>
                    <a:lnR>
                      <a:noFill/>
                    </a:lnR>
                    <a:lnT>
                      <a:noFill/>
                    </a:lnT>
                    <a:lnB>
                      <a:noFill/>
                    </a:lnB>
                    <a:lnTlToBr>
                      <a:noFill/>
                    </a:lnTlToBr>
                    <a:lnBlToTr>
                      <a:noFill/>
                    </a:lnBlToTr>
                    <a:solidFill>
                      <a:srgbClr val="FCBC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87%</a:t>
                      </a:r>
                    </a:p>
                  </a:txBody>
                  <a:tcPr marL="5689" marR="5689" marT="4396" marB="0" anchor="ctr" horzOverflow="overflow">
                    <a:lnL>
                      <a:noFill/>
                    </a:lnL>
                    <a:lnR>
                      <a:noFill/>
                    </a:lnR>
                    <a:lnT>
                      <a:noFill/>
                    </a:lnT>
                    <a:lnB>
                      <a:noFill/>
                    </a:lnB>
                    <a:lnTlToBr>
                      <a:noFill/>
                    </a:lnTlToBr>
                    <a:lnBlToTr>
                      <a:noFill/>
                    </a:lnBlToTr>
                    <a:solidFill>
                      <a:srgbClr val="E0E383"/>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93%</a:t>
                      </a:r>
                    </a:p>
                  </a:txBody>
                  <a:tcPr marL="5689" marR="5689" marT="4396" marB="0" anchor="ctr" horzOverflow="overflow">
                    <a:lnL>
                      <a:noFill/>
                    </a:lnL>
                    <a:lnR>
                      <a:noFill/>
                    </a:lnR>
                    <a:lnT>
                      <a:noFill/>
                    </a:lnT>
                    <a:lnB>
                      <a:noFill/>
                    </a:lnB>
                    <a:lnTlToBr>
                      <a:noFill/>
                    </a:lnTlToBr>
                    <a:lnBlToTr>
                      <a:noFill/>
                    </a:lnBlToTr>
                    <a:solidFill>
                      <a:srgbClr val="A2D07F"/>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67%</a:t>
                      </a:r>
                    </a:p>
                  </a:txBody>
                  <a:tcPr marL="5689" marR="5689" marT="4396" marB="0" anchor="ctr" horzOverflow="overflow">
                    <a:lnL>
                      <a:noFill/>
                    </a:lnL>
                    <a:lnR>
                      <a:noFill/>
                    </a:lnR>
                    <a:lnT>
                      <a:noFill/>
                    </a:lnT>
                    <a:lnB>
                      <a:noFill/>
                    </a:lnB>
                    <a:lnTlToBr>
                      <a:noFill/>
                    </a:lnTlToBr>
                    <a:lnBlToTr>
                      <a:noFill/>
                    </a:lnBlToTr>
                    <a:solidFill>
                      <a:srgbClr val="FDD07F"/>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80%</a:t>
                      </a:r>
                    </a:p>
                  </a:txBody>
                  <a:tcPr marL="5689" marR="5689" marT="4396" marB="0" anchor="ctr" horzOverflow="overflow">
                    <a:lnL>
                      <a:noFill/>
                    </a:lnL>
                    <a:lnR>
                      <a:noFill/>
                    </a:lnR>
                    <a:lnT>
                      <a:noFill/>
                    </a:lnT>
                    <a:lnB>
                      <a:noFill/>
                    </a:lnB>
                    <a:lnTlToBr>
                      <a:noFill/>
                    </a:lnTlToBr>
                    <a:lnBlToTr>
                      <a:noFill/>
                    </a:lnBlToTr>
                    <a:solidFill>
                      <a:srgbClr val="FEE583"/>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87%</a:t>
                      </a:r>
                    </a:p>
                  </a:txBody>
                  <a:tcPr marL="5689" marR="5689" marT="4396" marB="0" anchor="ctr" horzOverflow="overflow">
                    <a:lnL>
                      <a:noFill/>
                    </a:lnL>
                    <a:lnR>
                      <a:noFill/>
                    </a:lnR>
                    <a:lnT>
                      <a:noFill/>
                    </a:lnT>
                    <a:lnB>
                      <a:noFill/>
                    </a:lnB>
                    <a:lnTlToBr>
                      <a:noFill/>
                    </a:lnTlToBr>
                    <a:lnBlToTr>
                      <a:noFill/>
                    </a:lnBlToTr>
                    <a:solidFill>
                      <a:srgbClr val="E0E383"/>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87%</a:t>
                      </a:r>
                    </a:p>
                  </a:txBody>
                  <a:tcPr marL="5689" marR="5689" marT="4396" marB="0" anchor="ctr" horzOverflow="overflow">
                    <a:lnL>
                      <a:noFill/>
                    </a:lnL>
                    <a:lnR>
                      <a:noFill/>
                    </a:lnR>
                    <a:lnT>
                      <a:noFill/>
                    </a:lnT>
                    <a:lnB>
                      <a:noFill/>
                    </a:lnB>
                    <a:lnTlToBr>
                      <a:noFill/>
                    </a:lnTlToBr>
                    <a:lnBlToTr>
                      <a:noFill/>
                    </a:lnBlToTr>
                    <a:solidFill>
                      <a:srgbClr val="E0E383"/>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87%</a:t>
                      </a:r>
                    </a:p>
                  </a:txBody>
                  <a:tcPr marL="5689" marR="5689" marT="4396" marB="0" anchor="ctr" horzOverflow="overflow">
                    <a:lnL>
                      <a:noFill/>
                    </a:lnL>
                    <a:lnR>
                      <a:noFill/>
                    </a:lnR>
                    <a:lnT>
                      <a:noFill/>
                    </a:lnT>
                    <a:lnB>
                      <a:noFill/>
                    </a:lnB>
                    <a:lnTlToBr>
                      <a:noFill/>
                    </a:lnTlToBr>
                    <a:lnBlToTr>
                      <a:noFill/>
                    </a:lnBlToTr>
                    <a:solidFill>
                      <a:srgbClr val="E0E383"/>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93%</a:t>
                      </a: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A2D07F"/>
                    </a:solidFill>
                  </a:tcPr>
                </a:tc>
                <a:extLst>
                  <a:ext uri="{0D108BD9-81ED-4DB2-BD59-A6C34878D82A}">
                    <a16:rowId xmlns:a16="http://schemas.microsoft.com/office/drawing/2014/main" val="138048062"/>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20</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Cotonou V (Zona)</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a:noFill/>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a:noFill/>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0%</a:t>
                      </a:r>
                    </a:p>
                  </a:txBody>
                  <a:tcPr marL="5689" marR="5689" marT="4396" marB="0" anchor="ctr" horzOverflow="overflow">
                    <a:lnL>
                      <a:noFill/>
                    </a:lnL>
                    <a:lnR>
                      <a:noFill/>
                    </a:lnR>
                    <a:lnT>
                      <a:noFill/>
                    </a:lnT>
                    <a:lnB>
                      <a:noFill/>
                    </a:lnB>
                    <a:lnTlToBr>
                      <a:noFill/>
                    </a:lnTlToBr>
                    <a:lnBlToTr>
                      <a:noFill/>
                    </a:lnBlToTr>
                    <a:solidFill>
                      <a:srgbClr val="F8696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75%</a:t>
                      </a:r>
                    </a:p>
                  </a:txBody>
                  <a:tcPr marL="5689" marR="5689" marT="4396" marB="0" anchor="ctr" horzOverflow="overflow">
                    <a:lnL>
                      <a:noFill/>
                    </a:lnL>
                    <a:lnR>
                      <a:noFill/>
                    </a:lnR>
                    <a:lnT>
                      <a:noFill/>
                    </a:lnT>
                    <a:lnB>
                      <a:noFill/>
                    </a:lnB>
                    <a:lnTlToBr>
                      <a:noFill/>
                    </a:lnTlToBr>
                    <a:lnBlToTr>
                      <a:noFill/>
                    </a:lnBlToTr>
                    <a:solidFill>
                      <a:srgbClr val="FEDD81"/>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75%</a:t>
                      </a:r>
                    </a:p>
                  </a:txBody>
                  <a:tcPr marL="5689" marR="5689" marT="4396" marB="0" anchor="ctr" horzOverflow="overflow">
                    <a:lnL>
                      <a:noFill/>
                    </a:lnL>
                    <a:lnR>
                      <a:noFill/>
                    </a:lnR>
                    <a:lnT>
                      <a:noFill/>
                    </a:lnT>
                    <a:lnB>
                      <a:noFill/>
                    </a:lnB>
                    <a:lnTlToBr>
                      <a:noFill/>
                    </a:lnTlToBr>
                    <a:lnBlToTr>
                      <a:noFill/>
                    </a:lnBlToTr>
                    <a:solidFill>
                      <a:srgbClr val="FEDD81"/>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75%</a:t>
                      </a:r>
                    </a:p>
                  </a:txBody>
                  <a:tcPr marL="5689" marR="5689" marT="4396" marB="0" anchor="ctr" horzOverflow="overflow">
                    <a:lnL>
                      <a:noFill/>
                    </a:lnL>
                    <a:lnR>
                      <a:noFill/>
                    </a:lnR>
                    <a:lnT>
                      <a:noFill/>
                    </a:lnT>
                    <a:lnB>
                      <a:noFill/>
                    </a:lnB>
                    <a:lnTlToBr>
                      <a:noFill/>
                    </a:lnTlToBr>
                    <a:lnBlToTr>
                      <a:noFill/>
                    </a:lnBlToTr>
                    <a:solidFill>
                      <a:srgbClr val="FEDD81"/>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75%</a:t>
                      </a:r>
                    </a:p>
                  </a:txBody>
                  <a:tcPr marL="5689" marR="5689" marT="4396" marB="0" anchor="ctr" horzOverflow="overflow">
                    <a:lnL>
                      <a:noFill/>
                    </a:lnL>
                    <a:lnR>
                      <a:noFill/>
                    </a:lnR>
                    <a:lnT>
                      <a:noFill/>
                    </a:lnT>
                    <a:lnB>
                      <a:noFill/>
                    </a:lnB>
                    <a:lnTlToBr>
                      <a:noFill/>
                    </a:lnTlToBr>
                    <a:lnBlToTr>
                      <a:noFill/>
                    </a:lnBlToTr>
                    <a:solidFill>
                      <a:srgbClr val="FEDD81"/>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75%</a:t>
                      </a:r>
                    </a:p>
                  </a:txBody>
                  <a:tcPr marL="5689" marR="5689" marT="4396" marB="0" anchor="ctr" horzOverflow="overflow">
                    <a:lnL>
                      <a:noFill/>
                    </a:lnL>
                    <a:lnR>
                      <a:noFill/>
                    </a:lnR>
                    <a:lnT>
                      <a:noFill/>
                    </a:lnT>
                    <a:lnB>
                      <a:noFill/>
                    </a:lnB>
                    <a:lnTlToBr>
                      <a:noFill/>
                    </a:lnTlToBr>
                    <a:lnBlToTr>
                      <a:noFill/>
                    </a:lnBlToTr>
                    <a:solidFill>
                      <a:srgbClr val="FEDD81"/>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75%</a:t>
                      </a:r>
                    </a:p>
                  </a:txBody>
                  <a:tcPr marL="5689" marR="5689" marT="4396" marB="0" anchor="ctr" horzOverflow="overflow">
                    <a:lnL>
                      <a:noFill/>
                    </a:lnL>
                    <a:lnR>
                      <a:noFill/>
                    </a:lnR>
                    <a:lnT>
                      <a:noFill/>
                    </a:lnT>
                    <a:lnB>
                      <a:noFill/>
                    </a:lnB>
                    <a:lnTlToBr>
                      <a:noFill/>
                    </a:lnTlToBr>
                    <a:lnBlToTr>
                      <a:noFill/>
                    </a:lnBlToTr>
                    <a:solidFill>
                      <a:srgbClr val="FEDD81"/>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75%</a:t>
                      </a:r>
                    </a:p>
                  </a:txBody>
                  <a:tcPr marL="5689" marR="5689" marT="4396" marB="0" anchor="ctr" horzOverflow="overflow">
                    <a:lnL>
                      <a:noFill/>
                    </a:lnL>
                    <a:lnR>
                      <a:noFill/>
                    </a:lnR>
                    <a:lnT>
                      <a:noFill/>
                    </a:lnT>
                    <a:lnB>
                      <a:noFill/>
                    </a:lnB>
                    <a:lnTlToBr>
                      <a:noFill/>
                    </a:lnTlToBr>
                    <a:lnBlToTr>
                      <a:noFill/>
                    </a:lnBlToTr>
                    <a:solidFill>
                      <a:srgbClr val="FEDD81"/>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75%</a:t>
                      </a: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FEDD81"/>
                    </a:solidFill>
                  </a:tcPr>
                </a:tc>
                <a:extLst>
                  <a:ext uri="{0D108BD9-81ED-4DB2-BD59-A6C34878D82A}">
                    <a16:rowId xmlns:a16="http://schemas.microsoft.com/office/drawing/2014/main" val="1589861023"/>
                  </a:ext>
                </a:extLst>
              </a:tr>
              <a:tr h="158750">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21</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Segbana</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a:noFill/>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w="6350" cap="flat" cmpd="sng" algn="ctr">
                      <a:solidFill>
                        <a:srgbClr val="000000"/>
                      </a:solidFill>
                      <a:prstDash val="solid"/>
                      <a:round/>
                      <a:headEnd type="none" w="med" len="med"/>
                      <a:tailEnd type="none" w="med" len="med"/>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a:noFill/>
                    </a:lnR>
                    <a:lnT>
                      <a:noFill/>
                    </a:lnT>
                    <a:lnB>
                      <a:noFill/>
                    </a:lnB>
                    <a:lnTlToBr>
                      <a:noFill/>
                    </a:lnTlToBr>
                    <a:lnBlToTr>
                      <a:noFill/>
                    </a:lnBlToTr>
                    <a:solidFill>
                      <a:srgbClr val="63BE7B"/>
                    </a:solid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0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100%</a:t>
                      </a:r>
                    </a:p>
                  </a:txBody>
                  <a:tcPr marL="5689" marR="5689" marT="4396" marB="0" anchor="ctr" horzOverflow="overflow">
                    <a:lnL>
                      <a:noFill/>
                    </a:lnL>
                    <a:lnR w="12700" cap="flat" cmpd="sng" algn="ctr">
                      <a:solidFill>
                        <a:srgbClr val="000000"/>
                      </a:solidFill>
                      <a:prstDash val="solid"/>
                      <a:round/>
                      <a:headEnd type="none" w="med" len="med"/>
                      <a:tailEnd type="none" w="med" len="med"/>
                    </a:lnR>
                    <a:lnT>
                      <a:noFill/>
                    </a:lnT>
                    <a:lnB>
                      <a:noFill/>
                    </a:lnB>
                    <a:lnTlToBr>
                      <a:noFill/>
                    </a:lnTlToBr>
                    <a:lnBlToTr>
                      <a:noFill/>
                    </a:lnBlToTr>
                    <a:solidFill>
                      <a:srgbClr val="63BE7B"/>
                    </a:solidFill>
                  </a:tcPr>
                </a:tc>
                <a:extLst>
                  <a:ext uri="{0D108BD9-81ED-4DB2-BD59-A6C34878D82A}">
                    <a16:rowId xmlns:a16="http://schemas.microsoft.com/office/drawing/2014/main" val="70745171"/>
                  </a:ext>
                </a:extLst>
              </a:tr>
              <a:tr h="179388">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r"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22</a:t>
                      </a:r>
                    </a:p>
                  </a:txBody>
                  <a:tcPr marL="5689" marR="5689" marT="4396" marB="0" anchor="ctr" horzOverflow="overflow">
                    <a:lnL w="1270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050" b="0"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Cotonou I &amp; IV (Zona)</a:t>
                      </a:r>
                    </a:p>
                  </a:txBody>
                  <a:tcPr marL="5689" marR="5689" marT="4396" marB="0" anchor="ctr" horzOverflow="overflow">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lnTlToBr>
                      <a:noFill/>
                    </a:lnTlToBr>
                    <a:lnBlToTr>
                      <a:noFill/>
                    </a:lnBlToTr>
                    <a:noFill/>
                  </a:tcPr>
                </a:tc>
                <a:tc gridSpan="12">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050" b="0" i="1"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Não há relatório</a:t>
                      </a:r>
                    </a:p>
                  </a:txBody>
                  <a:tcPr marL="5689" marR="5689" marT="4396" marB="0" anchor="ctr" horzOverflow="overflow">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09860419"/>
                  </a:ext>
                </a:extLst>
              </a:tr>
              <a:tr h="217488">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800" b="0" i="0" u="none" strike="noStrike" cap="none" normalizeH="0" baseline="0">
                          <a:ln>
                            <a:noFill/>
                          </a:ln>
                          <a:solidFill>
                            <a:schemeClr val="tx1"/>
                          </a:solidFill>
                          <a:effectLst/>
                          <a:latin typeface="Arial" panose="020B0604020202020204" pitchFamily="34" charset="0"/>
                          <a:ea typeface="ＭＳ Ｐゴシック" panose="020B0600070205080204" pitchFamily="34" charset="-128"/>
                        </a:rPr>
                        <a:t> </a:t>
                      </a:r>
                    </a:p>
                  </a:txBody>
                  <a:tcPr marL="5689" marR="5689" marT="4396" marB="0" anchor="ctr" horzOverflow="overflow">
                    <a:lnL w="1270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l" defTabSz="914400" rtl="0" eaLnBrk="1" fontAlgn="b"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Média por semana</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37%</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40%</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48%</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55%</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71%</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76%</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77%</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79%</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83%</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86%</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88%</a:t>
                      </a:r>
                    </a:p>
                  </a:txBody>
                  <a:tcPr marL="5689" marR="5689" marT="4396" marB="0" anchor="ctr" horzOverflow="overflow">
                    <a:lnL>
                      <a:noFill/>
                    </a:lnL>
                    <a:lnR>
                      <a:noFill/>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a:spcBef>
                          <a:spcPct val="20000"/>
                        </a:spcBef>
                        <a:buClr>
                          <a:srgbClr val="D56509"/>
                        </a:buClr>
                        <a:buFont typeface="Wingdings" panose="05000000000000000000" pitchFamily="2" charset="2"/>
                        <a:defRPr sz="2400">
                          <a:solidFill>
                            <a:schemeClr val="tx1"/>
                          </a:solidFill>
                          <a:latin typeface="Arial" panose="020B0604020202020204" pitchFamily="34" charset="0"/>
                          <a:ea typeface="ＭＳ Ｐゴシック" panose="020B0600070205080204" pitchFamily="34" charset="-128"/>
                        </a:defRPr>
                      </a:lvl1pPr>
                      <a:lvl2pPr marL="742950" indent="-285750">
                        <a:spcBef>
                          <a:spcPct val="20000"/>
                        </a:spcBef>
                        <a:buClr>
                          <a:srgbClr val="D56509"/>
                        </a:buClr>
                        <a:buFont typeface="Arial" panose="020B0604020202020204" pitchFamily="34" charset="0"/>
                        <a:defRPr sz="2400">
                          <a:solidFill>
                            <a:schemeClr val="tx1"/>
                          </a:solidFill>
                          <a:latin typeface="Arial" panose="020B0604020202020204" pitchFamily="34" charset="0"/>
                          <a:ea typeface="ＭＳ Ｐゴシック" panose="020B0600070205080204" pitchFamily="34" charset="-128"/>
                        </a:defRPr>
                      </a:lvl2pPr>
                      <a:lvl3pPr marL="1143000" indent="-228600">
                        <a:spcBef>
                          <a:spcPct val="20000"/>
                        </a:spcBef>
                        <a:buClr>
                          <a:srgbClr val="D56509"/>
                        </a:buClr>
                        <a:defRPr sz="2000">
                          <a:solidFill>
                            <a:schemeClr val="tx1"/>
                          </a:solidFill>
                          <a:latin typeface="Arial" panose="020B0604020202020204" pitchFamily="34" charset="0"/>
                          <a:ea typeface="ＭＳ Ｐゴシック" panose="020B0600070205080204" pitchFamily="34" charset="-128"/>
                        </a:defRPr>
                      </a:lvl3pPr>
                      <a:lvl4pPr marL="1600200" indent="-228600">
                        <a:spcBef>
                          <a:spcPct val="20000"/>
                        </a:spcBef>
                        <a:buClr>
                          <a:srgbClr val="D56509"/>
                        </a:buClr>
                        <a:buFont typeface="Arial" panose="020B0604020202020204" pitchFamily="34" charset="0"/>
                        <a:defRPr>
                          <a:solidFill>
                            <a:schemeClr val="tx1"/>
                          </a:solidFill>
                          <a:latin typeface="Arial" panose="020B0604020202020204" pitchFamily="34" charset="0"/>
                          <a:ea typeface="ＭＳ Ｐゴシック" panose="020B0600070205080204" pitchFamily="34" charset="-128"/>
                        </a:defRPr>
                      </a:lvl4pPr>
                      <a:lvl5pPr marL="2057400" indent="-228600">
                        <a:spcBef>
                          <a:spcPct val="20000"/>
                        </a:spcBef>
                        <a:buClr>
                          <a:srgbClr val="D56509"/>
                        </a:buClr>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20000"/>
                        </a:spcBef>
                        <a:spcAft>
                          <a:spcPct val="0"/>
                        </a:spcAft>
                        <a:buClr>
                          <a:srgbClr val="D56509"/>
                        </a:buClr>
                        <a:defRPr>
                          <a:solidFill>
                            <a:schemeClr val="tx1"/>
                          </a:solidFill>
                          <a:latin typeface="Arial" panose="020B0604020202020204" pitchFamily="34" charset="0"/>
                          <a:ea typeface="ＭＳ Ｐゴシック" panose="020B0600070205080204" pitchFamily="34" charset="-128"/>
                        </a:defRPr>
                      </a:lvl9pPr>
                    </a:lstStyle>
                    <a:p>
                      <a:pPr marL="0" marR="0" lvl="0" indent="0" algn="ctr" defTabSz="914400" rtl="0" eaLnBrk="1" fontAlgn="b" latinLnBrk="0" hangingPunct="1">
                        <a:lnSpc>
                          <a:spcPct val="100000"/>
                        </a:lnSpc>
                        <a:spcBef>
                          <a:spcPct val="0"/>
                        </a:spcBef>
                        <a:spcAft>
                          <a:spcPct val="0"/>
                        </a:spcAft>
                        <a:buClrTx/>
                        <a:buSzTx/>
                        <a:buFontTx/>
                        <a:buNone/>
                        <a:tabLst/>
                      </a:pPr>
                      <a:r>
                        <a:rPr kumimoji="0" lang="en-US" altLang="en-US" sz="1200" b="1" i="0" u="none" strike="noStrike" cap="none" normalizeH="0" baseline="0" dirty="0">
                          <a:ln>
                            <a:noFill/>
                          </a:ln>
                          <a:solidFill>
                            <a:schemeClr val="tx1"/>
                          </a:solidFill>
                          <a:effectLst/>
                          <a:latin typeface="Arial" panose="020B0604020202020204" pitchFamily="34" charset="0"/>
                          <a:ea typeface="ＭＳ Ｐゴシック" panose="020B0600070205080204" pitchFamily="34" charset="-128"/>
                        </a:rPr>
                        <a:t>89%</a:t>
                      </a:r>
                    </a:p>
                  </a:txBody>
                  <a:tcPr marL="5689" marR="5689" marT="4396" marB="0" anchor="ctr" horzOverflow="overflow">
                    <a:lnL>
                      <a:noFill/>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819427023"/>
                  </a:ext>
                </a:extLst>
              </a:tr>
            </a:tbl>
          </a:graphicData>
        </a:graphic>
      </p:graphicFrame>
      <p:sp>
        <p:nvSpPr>
          <p:cNvPr id="6" name="Title 1">
            <a:extLst>
              <a:ext uri="{FF2B5EF4-FFF2-40B4-BE49-F238E27FC236}">
                <a16:creationId xmlns:a16="http://schemas.microsoft.com/office/drawing/2014/main" id="{C4116F8B-A53B-D99B-E7C6-79D1B20EDE14}"/>
              </a:ext>
            </a:extLst>
          </p:cNvPr>
          <p:cNvSpPr txBox="1">
            <a:spLocks/>
          </p:cNvSpPr>
          <p:nvPr/>
        </p:nvSpPr>
        <p:spPr>
          <a:xfrm>
            <a:off x="849585" y="1"/>
            <a:ext cx="11122090" cy="88781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ltLang="en-US" dirty="0"/>
              <a:t>FETP-F Impacto </a:t>
            </a:r>
            <a:r>
              <a:rPr lang="en-US" altLang="en-US" dirty="0">
                <a:cs typeface="Arial" panose="020B0604020202020204" pitchFamily="34" charset="0"/>
              </a:rPr>
              <a:t>– </a:t>
            </a:r>
            <a:r>
              <a:rPr lang="en-US" altLang="en-US" dirty="0" err="1"/>
              <a:t>Benim</a:t>
            </a:r>
            <a:r>
              <a:rPr lang="en-US" altLang="en-US" dirty="0"/>
              <a:t> </a:t>
            </a:r>
            <a:r>
              <a:rPr lang="en-US" altLang="en-US" dirty="0" err="1"/>
              <a:t>Relatórios</a:t>
            </a:r>
            <a:r>
              <a:rPr lang="en-US" altLang="en-US" dirty="0"/>
              <a:t> </a:t>
            </a:r>
            <a:r>
              <a:rPr lang="en-US" altLang="en-US" dirty="0" err="1"/>
              <a:t>oportunos</a:t>
            </a:r>
            <a:r>
              <a:rPr lang="en-US" altLang="en-US" dirty="0"/>
              <a:t>: 37% a 89% </a:t>
            </a:r>
            <a:r>
              <a:rPr lang="en-US" altLang="en-US" dirty="0" err="1"/>
              <a:t>em</a:t>
            </a:r>
            <a:r>
              <a:rPr lang="en-US" altLang="en-US" dirty="0"/>
              <a:t> 3 meses</a:t>
            </a:r>
            <a:endParaRPr lang="en-US" dirty="0"/>
          </a:p>
        </p:txBody>
      </p:sp>
    </p:spTree>
    <p:extLst>
      <p:ext uri="{BB962C8B-B14F-4D97-AF65-F5344CB8AC3E}">
        <p14:creationId xmlns:p14="http://schemas.microsoft.com/office/powerpoint/2010/main" val="33585660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103EE46D-A643-6C1F-EA83-6D2F588C0CBB}"/>
              </a:ext>
            </a:extLst>
          </p:cNvPr>
          <p:cNvGrpSpPr/>
          <p:nvPr/>
        </p:nvGrpSpPr>
        <p:grpSpPr>
          <a:xfrm>
            <a:off x="1005841" y="2465824"/>
            <a:ext cx="4126230" cy="2643386"/>
            <a:chOff x="1999004" y="2084866"/>
            <a:chExt cx="6596356" cy="4205661"/>
          </a:xfrm>
        </p:grpSpPr>
        <p:sp>
          <p:nvSpPr>
            <p:cNvPr id="11" name="Oval 10">
              <a:extLst>
                <a:ext uri="{FF2B5EF4-FFF2-40B4-BE49-F238E27FC236}">
                  <a16:creationId xmlns:a16="http://schemas.microsoft.com/office/drawing/2014/main" id="{B8BA70A1-83B3-01AD-08B6-F966B00CFC5B}"/>
                </a:ext>
              </a:extLst>
            </p:cNvPr>
            <p:cNvSpPr/>
            <p:nvPr/>
          </p:nvSpPr>
          <p:spPr>
            <a:xfrm>
              <a:off x="1999004" y="2084866"/>
              <a:ext cx="6596356" cy="4205661"/>
            </a:xfrm>
            <a:prstGeom prst="ellipse">
              <a:avLst/>
            </a:prstGeom>
            <a:solidFill>
              <a:schemeClr val="accent6">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pt-BR"/>
            </a:p>
          </p:txBody>
        </p:sp>
        <p:sp>
          <p:nvSpPr>
            <p:cNvPr id="10" name="TextBox 3">
              <a:extLst>
                <a:ext uri="{FF2B5EF4-FFF2-40B4-BE49-F238E27FC236}">
                  <a16:creationId xmlns:a16="http://schemas.microsoft.com/office/drawing/2014/main" id="{AC1526CF-0612-8E06-3EA5-B88E95CFFD57}"/>
                </a:ext>
              </a:extLst>
            </p:cNvPr>
            <p:cNvSpPr txBox="1"/>
            <p:nvPr/>
          </p:nvSpPr>
          <p:spPr>
            <a:xfrm>
              <a:off x="2563176" y="3639384"/>
              <a:ext cx="5486400" cy="833353"/>
            </a:xfrm>
            <a:prstGeom prst="rect">
              <a:avLst/>
            </a:prstGeom>
            <a:noFill/>
          </p:spPr>
          <p:txBody>
            <a:bodyPr wrap="square" rtlCol="0">
              <a:spAutoFit/>
            </a:bodyPr>
            <a:lstStyle/>
            <a:p>
              <a:pPr algn="ctr"/>
              <a:r>
                <a:rPr lang="en-US" sz="3600" b="1" dirty="0">
                  <a:solidFill>
                    <a:srgbClr val="00943B"/>
                  </a:solidFill>
                  <a:latin typeface="+mn-lt"/>
                </a:rPr>
                <a:t>MONITORAR</a:t>
              </a:r>
            </a:p>
          </p:txBody>
        </p:sp>
      </p:grpSp>
      <p:sp>
        <p:nvSpPr>
          <p:cNvPr id="2" name="Title 1">
            <a:extLst>
              <a:ext uri="{FF2B5EF4-FFF2-40B4-BE49-F238E27FC236}">
                <a16:creationId xmlns:a16="http://schemas.microsoft.com/office/drawing/2014/main" id="{6C95D141-A4CF-2124-E3D6-6210E68B939C}"/>
              </a:ext>
            </a:extLst>
          </p:cNvPr>
          <p:cNvSpPr>
            <a:spLocks noGrp="1"/>
          </p:cNvSpPr>
          <p:nvPr>
            <p:ph type="title"/>
          </p:nvPr>
        </p:nvSpPr>
        <p:spPr/>
        <p:txBody>
          <a:bodyPr>
            <a:noAutofit/>
          </a:bodyPr>
          <a:lstStyle/>
          <a:p>
            <a:r>
              <a:rPr lang="en-US" dirty="0">
                <a:highlight>
                  <a:srgbClr val="FFFFFF"/>
                </a:highlight>
              </a:rPr>
              <a:t>Sistemas de </a:t>
            </a:r>
            <a:r>
              <a:rPr lang="en-US" dirty="0" err="1">
                <a:highlight>
                  <a:srgbClr val="FFFFFF"/>
                </a:highlight>
              </a:rPr>
              <a:t>vigilância</a:t>
            </a:r>
            <a:r>
              <a:rPr lang="en-US" dirty="0">
                <a:highlight>
                  <a:srgbClr val="FFFFFF"/>
                </a:highlight>
              </a:rPr>
              <a:t> </a:t>
            </a:r>
            <a:r>
              <a:rPr lang="en-US" b="0" i="0" dirty="0">
                <a:solidFill>
                  <a:srgbClr val="111111"/>
                </a:solidFill>
                <a:effectLst/>
                <a:highlight>
                  <a:srgbClr val="FFFFFF"/>
                </a:highlight>
              </a:rPr>
              <a:t>Uma Só </a:t>
            </a:r>
            <a:r>
              <a:rPr lang="en-US" b="0" i="0" dirty="0" err="1">
                <a:solidFill>
                  <a:srgbClr val="111111"/>
                </a:solidFill>
                <a:effectLst/>
                <a:highlight>
                  <a:srgbClr val="FFFFFF"/>
                </a:highlight>
              </a:rPr>
              <a:t>Saúde</a:t>
            </a:r>
            <a:br>
              <a:rPr lang="en-US" dirty="0"/>
            </a:br>
            <a:endParaRPr lang="en-US" dirty="0"/>
          </a:p>
        </p:txBody>
      </p:sp>
      <p:sp>
        <p:nvSpPr>
          <p:cNvPr id="5" name="Text Placeholder 4">
            <a:extLst>
              <a:ext uri="{FF2B5EF4-FFF2-40B4-BE49-F238E27FC236}">
                <a16:creationId xmlns:a16="http://schemas.microsoft.com/office/drawing/2014/main" id="{3C4A9050-A753-7F86-EF64-FC77EEC4749D}"/>
              </a:ext>
            </a:extLst>
          </p:cNvPr>
          <p:cNvSpPr>
            <a:spLocks noGrp="1"/>
          </p:cNvSpPr>
          <p:nvPr>
            <p:ph type="body" sz="quarter" idx="16"/>
          </p:nvPr>
        </p:nvSpPr>
        <p:spPr>
          <a:xfrm>
            <a:off x="2318658" y="6314718"/>
            <a:ext cx="7219890" cy="457558"/>
          </a:xfrm>
        </p:spPr>
        <p:txBody>
          <a:bodyPr/>
          <a:lstStyle/>
          <a:p>
            <a:r>
              <a:rPr lang="en-US" sz="1200" dirty="0"/>
              <a:t>Adaptado de </a:t>
            </a:r>
            <a:r>
              <a:rPr lang="en-US" sz="1200" dirty="0" err="1"/>
              <a:t>Bordier </a:t>
            </a:r>
            <a:r>
              <a:rPr lang="en-US" sz="1200" dirty="0"/>
              <a:t>M, et al. agosto de 2020. Caraterísticas dos sistemas de vigilância One Health: uma revisão sistemática da literatura. </a:t>
            </a:r>
            <a:r>
              <a:rPr lang="en-US" sz="1200" dirty="0">
                <a:hlinkClick r:id="rId3"/>
              </a:rPr>
              <a:t>https://doi.</a:t>
            </a:r>
            <a:r>
              <a:rPr lang="en-US" sz="1200" dirty="0"/>
              <a:t>org/10.1016/j.prevetmed.2018.10.005 </a:t>
            </a:r>
          </a:p>
          <a:p>
            <a:endParaRPr lang="en-US" dirty="0"/>
          </a:p>
        </p:txBody>
      </p:sp>
      <p:sp>
        <p:nvSpPr>
          <p:cNvPr id="6" name="TextBox 5">
            <a:extLst>
              <a:ext uri="{FF2B5EF4-FFF2-40B4-BE49-F238E27FC236}">
                <a16:creationId xmlns:a16="http://schemas.microsoft.com/office/drawing/2014/main" id="{AEDF094D-4438-5CFD-B40B-641B22B2CB4E}"/>
              </a:ext>
            </a:extLst>
          </p:cNvPr>
          <p:cNvSpPr txBox="1"/>
          <p:nvPr/>
        </p:nvSpPr>
        <p:spPr>
          <a:xfrm rot="16200000">
            <a:off x="4536834" y="3589564"/>
            <a:ext cx="3078478" cy="83099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Possíveis graus de colaboração</a:t>
            </a:r>
          </a:p>
        </p:txBody>
      </p:sp>
      <p:graphicFrame>
        <p:nvGraphicFramePr>
          <p:cNvPr id="4" name="Table 5">
            <a:extLst>
              <a:ext uri="{FF2B5EF4-FFF2-40B4-BE49-F238E27FC236}">
                <a16:creationId xmlns:a16="http://schemas.microsoft.com/office/drawing/2014/main" id="{9013E986-1742-35C4-0613-A4D669023D29}"/>
              </a:ext>
            </a:extLst>
          </p:cNvPr>
          <p:cNvGraphicFramePr>
            <a:graphicFrameLocks noGrp="1"/>
          </p:cNvGraphicFramePr>
          <p:nvPr>
            <p:extLst>
              <p:ext uri="{D42A27DB-BD31-4B8C-83A1-F6EECF244321}">
                <p14:modId xmlns:p14="http://schemas.microsoft.com/office/powerpoint/2010/main" val="2711807243"/>
              </p:ext>
            </p:extLst>
          </p:nvPr>
        </p:nvGraphicFramePr>
        <p:xfrm>
          <a:off x="6496593" y="2465825"/>
          <a:ext cx="5355777" cy="2773680"/>
        </p:xfrm>
        <a:graphic>
          <a:graphicData uri="http://schemas.openxmlformats.org/drawingml/2006/table">
            <a:tbl>
              <a:tblPr firstRow="1" bandRow="1">
                <a:tableStyleId>{5C22544A-7EE6-4342-B048-85BDC9FD1C3A}</a:tableStyleId>
              </a:tblPr>
              <a:tblGrid>
                <a:gridCol w="5355777">
                  <a:extLst>
                    <a:ext uri="{9D8B030D-6E8A-4147-A177-3AD203B41FA5}">
                      <a16:colId xmlns:a16="http://schemas.microsoft.com/office/drawing/2014/main" val="2856297230"/>
                    </a:ext>
                  </a:extLst>
                </a:gridCol>
              </a:tblGrid>
              <a:tr h="371776">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2000" dirty="0" err="1">
                          <a:solidFill>
                            <a:schemeClr val="tx1"/>
                          </a:solidFill>
                          <a:latin typeface="Arial" panose="020B0604020202020204" pitchFamily="34" charset="0"/>
                          <a:cs typeface="Arial" panose="020B0604020202020204" pitchFamily="34" charset="0"/>
                        </a:rPr>
                        <a:t>Compartilhamento</a:t>
                      </a:r>
                      <a:r>
                        <a:rPr lang="en-US" sz="2000" dirty="0">
                          <a:solidFill>
                            <a:schemeClr val="tx1"/>
                          </a:solidFill>
                          <a:latin typeface="Arial" panose="020B0604020202020204" pitchFamily="34" charset="0"/>
                          <a:cs typeface="Arial" panose="020B0604020202020204" pitchFamily="34" charset="0"/>
                        </a:rPr>
                        <a:t> de dados (compilação)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extLst>
                  <a:ext uri="{0D108BD9-81ED-4DB2-BD59-A6C34878D82A}">
                    <a16:rowId xmlns:a16="http://schemas.microsoft.com/office/drawing/2014/main" val="1811182950"/>
                  </a:ext>
                </a:extLst>
              </a:tr>
              <a:tr h="370840">
                <a:tc>
                  <a:txBody>
                    <a:bodyPr/>
                    <a:lstStyle/>
                    <a:p>
                      <a:pPr algn="ctr"/>
                      <a:r>
                        <a:rPr lang="en-US" sz="2000" dirty="0" err="1">
                          <a:solidFill>
                            <a:schemeClr val="tx1"/>
                          </a:solidFill>
                          <a:latin typeface="Arial" panose="020B0604020202020204" pitchFamily="34" charset="0"/>
                          <a:cs typeface="Arial" panose="020B0604020202020204" pitchFamily="34" charset="0"/>
                        </a:rPr>
                        <a:t>Intercâmbio</a:t>
                      </a:r>
                      <a:r>
                        <a:rPr lang="en-US" sz="2000" dirty="0">
                          <a:solidFill>
                            <a:schemeClr val="tx1"/>
                          </a:solidFill>
                          <a:latin typeface="Arial" panose="020B0604020202020204" pitchFamily="34" charset="0"/>
                          <a:cs typeface="Arial" panose="020B0604020202020204" pitchFamily="34" charset="0"/>
                        </a:rPr>
                        <a:t> de dados</a:t>
                      </a: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1432105912"/>
                  </a:ext>
                </a:extLst>
              </a:tr>
              <a:tr h="370840">
                <a:tc>
                  <a:txBody>
                    <a:bodyPr/>
                    <a:lstStyle/>
                    <a:p>
                      <a:pPr algn="ctr"/>
                      <a:endParaRPr lang="en-US" dirty="0">
                        <a:solidFill>
                          <a:schemeClr val="tx1"/>
                        </a:solidFill>
                        <a:latin typeface="Arial" panose="020B0604020202020204" pitchFamily="34" charset="0"/>
                        <a:cs typeface="Arial" panose="020B0604020202020204" pitchFamily="34" charset="0"/>
                      </a:endParaRP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40000"/>
                      </a:schemeClr>
                    </a:solidFill>
                  </a:tcPr>
                </a:tc>
                <a:extLst>
                  <a:ext uri="{0D108BD9-81ED-4DB2-BD59-A6C34878D82A}">
                    <a16:rowId xmlns:a16="http://schemas.microsoft.com/office/drawing/2014/main" val="1697871521"/>
                  </a:ext>
                </a:extLst>
              </a:tr>
              <a:tr h="370840">
                <a:tc>
                  <a:txBody>
                    <a:bodyPr/>
                    <a:lstStyle/>
                    <a:p>
                      <a:pPr algn="ctr"/>
                      <a:r>
                        <a:rPr lang="en-US" sz="2000" dirty="0" err="1">
                          <a:solidFill>
                            <a:schemeClr val="tx1"/>
                          </a:solidFill>
                          <a:latin typeface="Arial" panose="020B0604020202020204" pitchFamily="34" charset="0"/>
                          <a:cs typeface="Arial" panose="020B0604020202020204" pitchFamily="34" charset="0"/>
                        </a:rPr>
                        <a:t>Notificação</a:t>
                      </a:r>
                      <a:r>
                        <a:rPr lang="en-US" sz="2000" dirty="0">
                          <a:solidFill>
                            <a:schemeClr val="tx1"/>
                          </a:solidFill>
                          <a:latin typeface="Arial" panose="020B0604020202020204" pitchFamily="34" charset="0"/>
                          <a:cs typeface="Arial" panose="020B0604020202020204" pitchFamily="34" charset="0"/>
                        </a:rPr>
                        <a:t> de </a:t>
                      </a:r>
                      <a:r>
                        <a:rPr lang="en-US" sz="2000" dirty="0" err="1">
                          <a:solidFill>
                            <a:schemeClr val="tx1"/>
                          </a:solidFill>
                          <a:latin typeface="Arial" panose="020B0604020202020204" pitchFamily="34" charset="0"/>
                          <a:cs typeface="Arial" panose="020B0604020202020204" pitchFamily="34" charset="0"/>
                        </a:rPr>
                        <a:t>acontecimentos</a:t>
                      </a:r>
                      <a:r>
                        <a:rPr lang="en-US" sz="2000" dirty="0">
                          <a:solidFill>
                            <a:schemeClr val="tx1"/>
                          </a:solidFill>
                          <a:latin typeface="Arial" panose="020B0604020202020204" pitchFamily="34" charset="0"/>
                          <a:cs typeface="Arial" panose="020B0604020202020204" pitchFamily="34" charset="0"/>
                        </a:rPr>
                        <a:t> </a:t>
                      </a:r>
                      <a:r>
                        <a:rPr lang="en-US" sz="2000" dirty="0" err="1">
                          <a:solidFill>
                            <a:schemeClr val="tx1"/>
                          </a:solidFill>
                          <a:latin typeface="Arial" panose="020B0604020202020204" pitchFamily="34" charset="0"/>
                          <a:cs typeface="Arial" panose="020B0604020202020204" pitchFamily="34" charset="0"/>
                        </a:rPr>
                        <a:t>incomuns</a:t>
                      </a:r>
                      <a:endParaRPr lang="en-US" sz="2000" dirty="0">
                        <a:solidFill>
                          <a:schemeClr val="tx1"/>
                        </a:solidFill>
                        <a:latin typeface="Arial" panose="020B0604020202020204" pitchFamily="34" charset="0"/>
                        <a:cs typeface="Arial" panose="020B0604020202020204" pitchFamily="34" charset="0"/>
                      </a:endParaRP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225806646"/>
                  </a:ext>
                </a:extLst>
              </a:tr>
              <a:tr h="370840">
                <a:tc>
                  <a:txBody>
                    <a:bodyPr/>
                    <a:lstStyle/>
                    <a:p>
                      <a:pPr algn="ctr"/>
                      <a:endParaRPr lang="en-US" dirty="0">
                        <a:solidFill>
                          <a:schemeClr val="tx1"/>
                        </a:solidFill>
                        <a:latin typeface="Arial" panose="020B0604020202020204" pitchFamily="34" charset="0"/>
                        <a:cs typeface="Arial" panose="020B0604020202020204" pitchFamily="34" charset="0"/>
                      </a:endParaRP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alpha val="40000"/>
                      </a:schemeClr>
                    </a:solidFill>
                  </a:tcPr>
                </a:tc>
                <a:extLst>
                  <a:ext uri="{0D108BD9-81ED-4DB2-BD59-A6C34878D82A}">
                    <a16:rowId xmlns:a16="http://schemas.microsoft.com/office/drawing/2014/main" val="2245280052"/>
                  </a:ext>
                </a:extLst>
              </a:tr>
              <a:tr h="370840">
                <a:tc>
                  <a:txBody>
                    <a:bodyPr/>
                    <a:lstStyle/>
                    <a:p>
                      <a:pPr algn="ctr"/>
                      <a:r>
                        <a:rPr lang="en-US" sz="2000" dirty="0">
                          <a:solidFill>
                            <a:schemeClr val="tx1"/>
                          </a:solidFill>
                          <a:latin typeface="Arial" panose="020B0604020202020204" pitchFamily="34" charset="0"/>
                          <a:cs typeface="Arial" panose="020B0604020202020204" pitchFamily="34" charset="0"/>
                        </a:rPr>
                        <a:t>Intercâmbio contínuo e sistemático de dados</a:t>
                      </a:r>
                    </a:p>
                  </a:txBody>
                  <a:tcPr marT="91440" marB="914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6">
                        <a:lumMod val="20000"/>
                        <a:lumOff val="80000"/>
                      </a:schemeClr>
                    </a:solidFill>
                  </a:tcPr>
                </a:tc>
                <a:extLst>
                  <a:ext uri="{0D108BD9-81ED-4DB2-BD59-A6C34878D82A}">
                    <a16:rowId xmlns:a16="http://schemas.microsoft.com/office/drawing/2014/main" val="2252149442"/>
                  </a:ext>
                </a:extLst>
              </a:tr>
            </a:tbl>
          </a:graphicData>
        </a:graphic>
      </p:graphicFrame>
      <p:graphicFrame>
        <p:nvGraphicFramePr>
          <p:cNvPr id="9" name="Diagram 2">
            <a:extLst>
              <a:ext uri="{FF2B5EF4-FFF2-40B4-BE49-F238E27FC236}">
                <a16:creationId xmlns:a16="http://schemas.microsoft.com/office/drawing/2014/main" id="{88AD1ECC-8DC0-1BE0-3C84-3618D4AB000D}"/>
              </a:ext>
            </a:extLst>
          </p:cNvPr>
          <p:cNvGraphicFramePr/>
          <p:nvPr>
            <p:extLst>
              <p:ext uri="{D42A27DB-BD31-4B8C-83A1-F6EECF244321}">
                <p14:modId xmlns:p14="http://schemas.microsoft.com/office/powerpoint/2010/main" val="1386372333"/>
              </p:ext>
            </p:extLst>
          </p:nvPr>
        </p:nvGraphicFramePr>
        <p:xfrm>
          <a:off x="130493" y="2313425"/>
          <a:ext cx="5698808" cy="307847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8" name="Rectangle: Rounded Corners 7">
            <a:extLst>
              <a:ext uri="{FF2B5EF4-FFF2-40B4-BE49-F238E27FC236}">
                <a16:creationId xmlns:a16="http://schemas.microsoft.com/office/drawing/2014/main" id="{6550C613-776C-4C7D-0CB7-4522967EDB5F}"/>
              </a:ext>
            </a:extLst>
          </p:cNvPr>
          <p:cNvSpPr/>
          <p:nvPr/>
        </p:nvSpPr>
        <p:spPr>
          <a:xfrm>
            <a:off x="4253340" y="4208232"/>
            <a:ext cx="1233059" cy="523788"/>
          </a:xfrm>
          <a:prstGeom prst="roundRect">
            <a:avLst/>
          </a:prstGeom>
          <a:noFill/>
          <a:ln w="76200">
            <a:solidFill>
              <a:srgbClr val="F7941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6135787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13AEB61-C508-D86C-E35D-B2F5FFE0B2A3}"/>
              </a:ext>
            </a:extLst>
          </p:cNvPr>
          <p:cNvSpPr>
            <a:spLocks noGrp="1"/>
          </p:cNvSpPr>
          <p:nvPr>
            <p:ph type="title"/>
          </p:nvPr>
        </p:nvSpPr>
        <p:spPr>
          <a:xfrm>
            <a:off x="838200" y="0"/>
            <a:ext cx="10180899" cy="1257300"/>
          </a:xfrm>
        </p:spPr>
        <p:txBody>
          <a:bodyPr/>
          <a:lstStyle/>
          <a:p>
            <a:r>
              <a:rPr lang="en-US" dirty="0"/>
              <a:t>Problemas e </a:t>
            </a:r>
            <a:r>
              <a:rPr lang="en-US" dirty="0" err="1"/>
              <a:t>soluções</a:t>
            </a:r>
            <a:r>
              <a:rPr lang="en-US" dirty="0"/>
              <a:t> de </a:t>
            </a:r>
            <a:r>
              <a:rPr lang="en-US" dirty="0" err="1"/>
              <a:t>qualidade</a:t>
            </a:r>
            <a:r>
              <a:rPr lang="en-US" dirty="0"/>
              <a:t> </a:t>
            </a:r>
            <a:br>
              <a:rPr lang="en-US" dirty="0"/>
            </a:br>
            <a:r>
              <a:rPr lang="en-US" dirty="0"/>
              <a:t>dos dados</a:t>
            </a:r>
          </a:p>
        </p:txBody>
      </p:sp>
      <p:sp>
        <p:nvSpPr>
          <p:cNvPr id="2" name="Content Placeholder 1">
            <a:extLst>
              <a:ext uri="{FF2B5EF4-FFF2-40B4-BE49-F238E27FC236}">
                <a16:creationId xmlns:a16="http://schemas.microsoft.com/office/drawing/2014/main" id="{FC3EBB68-9338-6532-83D9-DCB33C247F35}"/>
              </a:ext>
            </a:extLst>
          </p:cNvPr>
          <p:cNvSpPr>
            <a:spLocks noGrp="1"/>
          </p:cNvSpPr>
          <p:nvPr>
            <p:ph sz="half" idx="2"/>
          </p:nvPr>
        </p:nvSpPr>
        <p:spPr/>
        <p:txBody>
          <a:bodyPr/>
          <a:lstStyle/>
          <a:p>
            <a:r>
              <a:rPr lang="en-US" sz="2800" dirty="0">
                <a:solidFill>
                  <a:srgbClr val="000000"/>
                </a:solidFill>
                <a:effectLst/>
                <a:latin typeface="Arial" panose="020B0604020202020204" pitchFamily="34" charset="0"/>
              </a:rPr>
              <a:t>Quais são os problemas de qualidade de dados mais comuns no </a:t>
            </a:r>
            <a:r>
              <a:rPr lang="en-US" sz="2800" dirty="0" err="1">
                <a:solidFill>
                  <a:srgbClr val="000000"/>
                </a:solidFill>
                <a:effectLst/>
                <a:latin typeface="Arial" panose="020B0604020202020204" pitchFamily="34" charset="0"/>
              </a:rPr>
              <a:t>seu</a:t>
            </a:r>
            <a:r>
              <a:rPr lang="en-US" sz="2800" dirty="0">
                <a:solidFill>
                  <a:srgbClr val="000000"/>
                </a:solidFill>
                <a:effectLst/>
                <a:latin typeface="Arial" panose="020B0604020202020204" pitchFamily="34" charset="0"/>
              </a:rPr>
              <a:t> </a:t>
            </a:r>
            <a:r>
              <a:rPr lang="en-US" sz="2800" dirty="0" err="1">
                <a:solidFill>
                  <a:srgbClr val="000000"/>
                </a:solidFill>
                <a:effectLst/>
                <a:latin typeface="Arial" panose="020B0604020202020204" pitchFamily="34" charset="0"/>
              </a:rPr>
              <a:t>setor</a:t>
            </a:r>
            <a:r>
              <a:rPr lang="en-US" sz="2800" dirty="0">
                <a:solidFill>
                  <a:srgbClr val="000000"/>
                </a:solidFill>
                <a:effectLst/>
                <a:latin typeface="Arial" panose="020B0604020202020204" pitchFamily="34" charset="0"/>
              </a:rPr>
              <a:t>? </a:t>
            </a:r>
          </a:p>
          <a:p>
            <a:r>
              <a:rPr lang="en-US" sz="2800" dirty="0">
                <a:solidFill>
                  <a:srgbClr val="000000"/>
                </a:solidFill>
                <a:effectLst/>
                <a:latin typeface="Arial" panose="020B0604020202020204" pitchFamily="34" charset="0"/>
              </a:rPr>
              <a:t>Que medidas tomou </a:t>
            </a:r>
            <a:r>
              <a:rPr lang="en-US" sz="2800" dirty="0" err="1">
                <a:solidFill>
                  <a:srgbClr val="000000"/>
                </a:solidFill>
                <a:effectLst/>
                <a:latin typeface="Arial" panose="020B0604020202020204" pitchFamily="34" charset="0"/>
              </a:rPr>
              <a:t>cada</a:t>
            </a:r>
            <a:r>
              <a:rPr lang="en-US" sz="2800" dirty="0">
                <a:solidFill>
                  <a:srgbClr val="000000"/>
                </a:solidFill>
                <a:effectLst/>
                <a:latin typeface="Arial" panose="020B0604020202020204" pitchFamily="34" charset="0"/>
              </a:rPr>
              <a:t> </a:t>
            </a:r>
            <a:r>
              <a:rPr lang="en-US" sz="2800" dirty="0" err="1">
                <a:solidFill>
                  <a:srgbClr val="000000"/>
                </a:solidFill>
                <a:effectLst/>
                <a:latin typeface="Arial" panose="020B0604020202020204" pitchFamily="34" charset="0"/>
              </a:rPr>
              <a:t>setor</a:t>
            </a:r>
            <a:r>
              <a:rPr lang="en-US" sz="2800" dirty="0">
                <a:solidFill>
                  <a:srgbClr val="000000"/>
                </a:solidFill>
                <a:effectLst/>
                <a:latin typeface="Arial" panose="020B0604020202020204" pitchFamily="34" charset="0"/>
              </a:rPr>
              <a:t> para melhorar a </a:t>
            </a:r>
            <a:r>
              <a:rPr lang="en-US" sz="2800" dirty="0" err="1">
                <a:solidFill>
                  <a:srgbClr val="000000"/>
                </a:solidFill>
                <a:effectLst/>
                <a:latin typeface="Arial" panose="020B0604020202020204" pitchFamily="34" charset="0"/>
              </a:rPr>
              <a:t>qualidade</a:t>
            </a:r>
            <a:r>
              <a:rPr lang="en-US" sz="2800" dirty="0">
                <a:solidFill>
                  <a:srgbClr val="000000"/>
                </a:solidFill>
                <a:effectLst/>
                <a:latin typeface="Arial" panose="020B0604020202020204" pitchFamily="34" charset="0"/>
              </a:rPr>
              <a:t> </a:t>
            </a:r>
            <a:br>
              <a:rPr lang="en-US" sz="2800" dirty="0">
                <a:solidFill>
                  <a:srgbClr val="000000"/>
                </a:solidFill>
                <a:effectLst/>
                <a:latin typeface="Arial" panose="020B0604020202020204" pitchFamily="34" charset="0"/>
              </a:rPr>
            </a:br>
            <a:r>
              <a:rPr lang="en-US" sz="2800" dirty="0">
                <a:solidFill>
                  <a:srgbClr val="000000"/>
                </a:solidFill>
                <a:effectLst/>
                <a:latin typeface="Arial" panose="020B0604020202020204" pitchFamily="34" charset="0"/>
              </a:rPr>
              <a:t>dos dados?</a:t>
            </a:r>
            <a:endParaRPr lang="en-US" sz="2800" i="1" dirty="0">
              <a:solidFill>
                <a:srgbClr val="000000"/>
              </a:solidFill>
              <a:latin typeface="Arial" panose="020B0604020202020204" pitchFamily="34" charset="0"/>
            </a:endParaRPr>
          </a:p>
          <a:p>
            <a:endParaRPr lang="en-US" sz="2800" i="1" dirty="0">
              <a:solidFill>
                <a:srgbClr val="000000"/>
              </a:solidFill>
              <a:latin typeface="Arial" panose="020B0604020202020204" pitchFamily="34" charset="0"/>
            </a:endParaRPr>
          </a:p>
          <a:p>
            <a:endParaRPr lang="en-US" dirty="0"/>
          </a:p>
        </p:txBody>
      </p:sp>
      <p:pic>
        <p:nvPicPr>
          <p:cNvPr id="2050" name="Picture 2">
            <a:extLst>
              <a:ext uri="{FF2B5EF4-FFF2-40B4-BE49-F238E27FC236}">
                <a16:creationId xmlns:a16="http://schemas.microsoft.com/office/drawing/2014/main" id="{54068A43-A35B-7CD8-F726-35E1C4B8021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36496" y="3110526"/>
            <a:ext cx="5119008" cy="340779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73723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sz="half" idx="2"/>
          </p:nvPr>
        </p:nvSpPr>
        <p:spPr>
          <a:xfrm>
            <a:off x="485192" y="1478857"/>
            <a:ext cx="11252718" cy="4639309"/>
          </a:xfrm>
        </p:spPr>
        <p:txBody>
          <a:bodyPr/>
          <a:lstStyle/>
          <a:p>
            <a:pPr>
              <a:spcAft>
                <a:spcPts val="600"/>
              </a:spcAft>
              <a:buClr>
                <a:srgbClr val="000000"/>
              </a:buClr>
              <a:buFont typeface="Arial" panose="020B0604020202020204" pitchFamily="34" charset="0"/>
              <a:buChar char="•"/>
            </a:pPr>
            <a:r>
              <a:rPr lang="en-US" dirty="0"/>
              <a:t>Os dados de alta qualidade são completos, </a:t>
            </a:r>
            <a:r>
              <a:rPr lang="en-US" dirty="0" err="1"/>
              <a:t>exatos</a:t>
            </a:r>
            <a:r>
              <a:rPr lang="en-US" dirty="0"/>
              <a:t> e oportunos</a:t>
            </a:r>
          </a:p>
          <a:p>
            <a:pPr>
              <a:spcAft>
                <a:spcPts val="600"/>
              </a:spcAft>
              <a:buClr>
                <a:srgbClr val="000000"/>
              </a:buClr>
              <a:buFont typeface="Arial" panose="020B0604020202020204" pitchFamily="34" charset="0"/>
              <a:buChar char="•"/>
            </a:pPr>
            <a:r>
              <a:rPr lang="en-US" dirty="0"/>
              <a:t>A qualidade dos dados </a:t>
            </a:r>
            <a:r>
              <a:rPr lang="en-US" dirty="0" err="1"/>
              <a:t>afeta</a:t>
            </a:r>
            <a:r>
              <a:rPr lang="en-US" dirty="0"/>
              <a:t> todo o sistema de </a:t>
            </a:r>
            <a:r>
              <a:rPr lang="en-US" dirty="0" err="1"/>
              <a:t>vigilância</a:t>
            </a:r>
            <a:r>
              <a:rPr lang="en-US" dirty="0"/>
              <a:t> </a:t>
            </a:r>
            <a:r>
              <a:rPr lang="en-US" dirty="0" err="1"/>
              <a:t>em</a:t>
            </a:r>
            <a:r>
              <a:rPr lang="en-US" dirty="0"/>
              <a:t> </a:t>
            </a:r>
            <a:br>
              <a:rPr lang="en-US" dirty="0"/>
            </a:br>
            <a:r>
              <a:rPr lang="en-US" dirty="0" err="1"/>
              <a:t>saúde</a:t>
            </a:r>
            <a:r>
              <a:rPr lang="en-US" dirty="0"/>
              <a:t> pública</a:t>
            </a:r>
          </a:p>
          <a:p>
            <a:pPr>
              <a:spcAft>
                <a:spcPts val="600"/>
              </a:spcAft>
              <a:buClr>
                <a:srgbClr val="000000"/>
              </a:buClr>
              <a:buFont typeface="Arial" panose="020B0604020202020204" pitchFamily="34" charset="0"/>
              <a:buChar char="•"/>
            </a:pPr>
            <a:r>
              <a:rPr lang="en-US" dirty="0"/>
              <a:t>Muitos tipos de </a:t>
            </a:r>
            <a:r>
              <a:rPr lang="en-US" dirty="0" err="1"/>
              <a:t>erros</a:t>
            </a:r>
            <a:r>
              <a:rPr lang="en-US" dirty="0"/>
              <a:t> </a:t>
            </a:r>
            <a:r>
              <a:rPr lang="en-US" dirty="0" err="1"/>
              <a:t>afetam</a:t>
            </a:r>
            <a:r>
              <a:rPr lang="en-US" dirty="0"/>
              <a:t> a qualidade dos dados</a:t>
            </a:r>
          </a:p>
          <a:p>
            <a:pPr>
              <a:spcAft>
                <a:spcPts val="600"/>
              </a:spcAft>
              <a:buClr>
                <a:srgbClr val="000000"/>
              </a:buClr>
              <a:buFont typeface="Arial" panose="020B0604020202020204" pitchFamily="34" charset="0"/>
              <a:buChar char="•"/>
            </a:pPr>
            <a:r>
              <a:rPr lang="en-US" dirty="0" err="1"/>
              <a:t>É</a:t>
            </a:r>
            <a:r>
              <a:rPr lang="en-US" dirty="0"/>
              <a:t> </a:t>
            </a:r>
            <a:r>
              <a:rPr lang="en-US" dirty="0" err="1"/>
              <a:t>possível</a:t>
            </a:r>
            <a:r>
              <a:rPr lang="en-US" dirty="0"/>
              <a:t> </a:t>
            </a:r>
            <a:r>
              <a:rPr lang="en-US" dirty="0" err="1"/>
              <a:t>melhorar</a:t>
            </a:r>
            <a:r>
              <a:rPr lang="en-US" dirty="0"/>
              <a:t> a qualidade dos dados através de </a:t>
            </a:r>
          </a:p>
          <a:p>
            <a:pPr lvl="2">
              <a:spcAft>
                <a:spcPts val="0"/>
              </a:spcAft>
              <a:buFont typeface="Wingdings" panose="05000000000000000000" pitchFamily="2" charset="2"/>
              <a:buChar char="§"/>
            </a:pPr>
            <a:r>
              <a:rPr lang="en-US" sz="2400" dirty="0"/>
              <a:t>Utilização de formulários, procedimentos e termos normalizados </a:t>
            </a:r>
          </a:p>
          <a:p>
            <a:pPr lvl="2">
              <a:spcAft>
                <a:spcPts val="0"/>
              </a:spcAft>
              <a:buFont typeface="Wingdings" panose="05000000000000000000" pitchFamily="2" charset="2"/>
              <a:buChar char="§"/>
            </a:pPr>
            <a:r>
              <a:rPr lang="en-US" sz="2400" dirty="0"/>
              <a:t>Auditorias regulares à qualidade dos dados</a:t>
            </a:r>
          </a:p>
          <a:p>
            <a:pPr lvl="2">
              <a:spcAft>
                <a:spcPts val="0"/>
              </a:spcAft>
              <a:buFont typeface="Wingdings" panose="05000000000000000000" pitchFamily="2" charset="2"/>
              <a:buChar char="§"/>
            </a:pPr>
            <a:r>
              <a:rPr lang="en-US" sz="2400" dirty="0"/>
              <a:t>Feedback significativo</a:t>
            </a:r>
          </a:p>
          <a:p>
            <a:pPr marL="0" indent="0">
              <a:buNone/>
            </a:pPr>
            <a:endParaRPr lang="en-US" dirty="0"/>
          </a:p>
        </p:txBody>
      </p:sp>
      <p:sp>
        <p:nvSpPr>
          <p:cNvPr id="4" name="Title 3"/>
          <p:cNvSpPr>
            <a:spLocks noGrp="1"/>
          </p:cNvSpPr>
          <p:nvPr>
            <p:ph type="title"/>
          </p:nvPr>
        </p:nvSpPr>
        <p:spPr/>
        <p:txBody>
          <a:bodyPr/>
          <a:lstStyle/>
          <a:p>
            <a:r>
              <a:rPr lang="en-US" sz="4400" dirty="0"/>
              <a:t>Resumo</a:t>
            </a:r>
          </a:p>
        </p:txBody>
      </p:sp>
    </p:spTree>
    <p:extLst>
      <p:ext uri="{BB962C8B-B14F-4D97-AF65-F5344CB8AC3E}">
        <p14:creationId xmlns:p14="http://schemas.microsoft.com/office/powerpoint/2010/main" val="110454468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7BB9EF15-ED0E-7F20-7E90-3E0DD03E19AA}"/>
              </a:ext>
            </a:extLst>
          </p:cNvPr>
          <p:cNvSpPr>
            <a:spLocks noGrp="1"/>
          </p:cNvSpPr>
          <p:nvPr>
            <p:ph sz="half" idx="2"/>
          </p:nvPr>
        </p:nvSpPr>
        <p:spPr/>
        <p:txBody>
          <a:bodyPr/>
          <a:lstStyle/>
          <a:p>
            <a:pPr marL="457200" indent="-457200">
              <a:buClr>
                <a:srgbClr val="001402"/>
              </a:buClr>
            </a:pPr>
            <a:r>
              <a:rPr lang="en-GB" dirty="0" err="1">
                <a:cs typeface="Arial" panose="020B0604020202020204" pitchFamily="34" charset="0"/>
              </a:rPr>
              <a:t>Reconhecer</a:t>
            </a:r>
            <a:r>
              <a:rPr lang="en-GB" dirty="0">
                <a:cs typeface="Arial" panose="020B0604020202020204" pitchFamily="34" charset="0"/>
              </a:rPr>
              <a:t> </a:t>
            </a:r>
            <a:r>
              <a:rPr lang="en-GB" dirty="0" err="1">
                <a:cs typeface="Arial" panose="020B0604020202020204" pitchFamily="34" charset="0"/>
              </a:rPr>
              <a:t>os</a:t>
            </a:r>
            <a:r>
              <a:rPr lang="en-GB" dirty="0">
                <a:cs typeface="Arial" panose="020B0604020202020204" pitchFamily="34" charset="0"/>
              </a:rPr>
              <a:t> </a:t>
            </a:r>
            <a:r>
              <a:rPr lang="en-GB" dirty="0" err="1">
                <a:cs typeface="Arial" panose="020B0604020202020204" pitchFamily="34" charset="0"/>
              </a:rPr>
              <a:t>problemas</a:t>
            </a:r>
            <a:r>
              <a:rPr lang="en-GB" dirty="0">
                <a:cs typeface="Arial" panose="020B0604020202020204" pitchFamily="34" charset="0"/>
              </a:rPr>
              <a:t> de </a:t>
            </a:r>
            <a:r>
              <a:rPr lang="en-GB" dirty="0" err="1">
                <a:cs typeface="Arial" panose="020B0604020202020204" pitchFamily="34" charset="0"/>
              </a:rPr>
              <a:t>qualidade</a:t>
            </a:r>
            <a:r>
              <a:rPr lang="en-GB" dirty="0">
                <a:cs typeface="Arial" panose="020B0604020202020204" pitchFamily="34" charset="0"/>
              </a:rPr>
              <a:t> dos dados que </a:t>
            </a:r>
            <a:r>
              <a:rPr lang="en-GB" dirty="0" err="1">
                <a:cs typeface="Arial" panose="020B0604020202020204" pitchFamily="34" charset="0"/>
              </a:rPr>
              <a:t>podem</a:t>
            </a:r>
            <a:r>
              <a:rPr lang="en-GB" dirty="0">
                <a:cs typeface="Arial" panose="020B0604020202020204" pitchFamily="34" charset="0"/>
              </a:rPr>
              <a:t> </a:t>
            </a:r>
            <a:r>
              <a:rPr lang="en-GB" dirty="0" err="1">
                <a:cs typeface="Arial" panose="020B0604020202020204" pitchFamily="34" charset="0"/>
              </a:rPr>
              <a:t>afetar</a:t>
            </a:r>
            <a:r>
              <a:rPr lang="en-GB" dirty="0">
                <a:cs typeface="Arial" panose="020B0604020202020204" pitchFamily="34" charset="0"/>
              </a:rPr>
              <a:t> </a:t>
            </a:r>
            <a:r>
              <a:rPr lang="en-GB" dirty="0" err="1">
                <a:cs typeface="Arial" panose="020B0604020202020204" pitchFamily="34" charset="0"/>
              </a:rPr>
              <a:t>os</a:t>
            </a:r>
            <a:r>
              <a:rPr lang="en-GB" dirty="0">
                <a:cs typeface="Arial" panose="020B0604020202020204" pitchFamily="34" charset="0"/>
              </a:rPr>
              <a:t> </a:t>
            </a:r>
            <a:r>
              <a:rPr lang="en-GB" dirty="0" err="1">
                <a:cs typeface="Arial" panose="020B0604020202020204" pitchFamily="34" charset="0"/>
              </a:rPr>
              <a:t>relatórios</a:t>
            </a:r>
            <a:r>
              <a:rPr lang="en-GB" dirty="0">
                <a:cs typeface="Arial" panose="020B0604020202020204" pitchFamily="34" charset="0"/>
              </a:rPr>
              <a:t> de </a:t>
            </a:r>
            <a:r>
              <a:rPr lang="en-GB" dirty="0" err="1">
                <a:cs typeface="Arial" panose="020B0604020202020204" pitchFamily="34" charset="0"/>
              </a:rPr>
              <a:t>vigilância</a:t>
            </a:r>
            <a:r>
              <a:rPr lang="en-GB" dirty="0">
                <a:cs typeface="Arial" panose="020B0604020202020204" pitchFamily="34" charset="0"/>
              </a:rPr>
              <a:t> da </a:t>
            </a:r>
            <a:r>
              <a:rPr lang="en-GB" dirty="0" err="1">
                <a:cs typeface="Arial" panose="020B0604020202020204" pitchFamily="34" charset="0"/>
              </a:rPr>
              <a:t>saúde</a:t>
            </a:r>
            <a:r>
              <a:rPr lang="en-GB" dirty="0">
                <a:cs typeface="Arial" panose="020B0604020202020204" pitchFamily="34" charset="0"/>
              </a:rPr>
              <a:t> </a:t>
            </a:r>
            <a:r>
              <a:rPr lang="en-GB" dirty="0" err="1">
                <a:cs typeface="Arial" panose="020B0604020202020204" pitchFamily="34" charset="0"/>
              </a:rPr>
              <a:t>pública</a:t>
            </a:r>
            <a:endParaRPr lang="en-GB" dirty="0">
              <a:cs typeface="Arial" panose="020B0604020202020204" pitchFamily="34" charset="0"/>
            </a:endParaRPr>
          </a:p>
          <a:p>
            <a:pPr marL="457200" indent="-457200"/>
            <a:r>
              <a:rPr lang="en-US" dirty="0" err="1"/>
              <a:t>Descrever</a:t>
            </a:r>
            <a:r>
              <a:rPr lang="en-US" dirty="0"/>
              <a:t> as </a:t>
            </a:r>
            <a:r>
              <a:rPr lang="en-US" dirty="0" err="1"/>
              <a:t>consequências</a:t>
            </a:r>
            <a:r>
              <a:rPr lang="en-US" dirty="0"/>
              <a:t> da </a:t>
            </a:r>
            <a:r>
              <a:rPr lang="en-US" dirty="0" err="1"/>
              <a:t>má</a:t>
            </a:r>
            <a:r>
              <a:rPr lang="en-US" dirty="0"/>
              <a:t> </a:t>
            </a:r>
            <a:r>
              <a:rPr lang="en-US" dirty="0" err="1"/>
              <a:t>qualidade</a:t>
            </a:r>
            <a:r>
              <a:rPr lang="en-US" dirty="0"/>
              <a:t> dos dados</a:t>
            </a:r>
          </a:p>
          <a:p>
            <a:pPr marL="457200" indent="-457200"/>
            <a:r>
              <a:rPr lang="en-US" dirty="0" err="1"/>
              <a:t>Explicar</a:t>
            </a:r>
            <a:r>
              <a:rPr lang="en-US" dirty="0"/>
              <a:t> </a:t>
            </a:r>
            <a:r>
              <a:rPr lang="en-US" dirty="0" err="1"/>
              <a:t>os</a:t>
            </a:r>
            <a:r>
              <a:rPr lang="en-US" dirty="0"/>
              <a:t> </a:t>
            </a:r>
            <a:r>
              <a:rPr lang="en-US" dirty="0" err="1"/>
              <a:t>passos</a:t>
            </a:r>
            <a:r>
              <a:rPr lang="en-US" dirty="0"/>
              <a:t> </a:t>
            </a:r>
            <a:r>
              <a:rPr lang="en-US" dirty="0" err="1"/>
              <a:t>necessários</a:t>
            </a:r>
            <a:r>
              <a:rPr lang="en-US" dirty="0"/>
              <a:t> para </a:t>
            </a:r>
            <a:r>
              <a:rPr lang="en-US" dirty="0" err="1"/>
              <a:t>promover</a:t>
            </a:r>
            <a:r>
              <a:rPr lang="en-US" dirty="0"/>
              <a:t> a boa </a:t>
            </a:r>
            <a:r>
              <a:rPr lang="en-US" dirty="0" err="1"/>
              <a:t>qualidade</a:t>
            </a:r>
            <a:r>
              <a:rPr lang="en-US" dirty="0"/>
              <a:t> dos dados </a:t>
            </a:r>
          </a:p>
        </p:txBody>
      </p:sp>
      <p:sp>
        <p:nvSpPr>
          <p:cNvPr id="5" name="Title 4">
            <a:extLst>
              <a:ext uri="{FF2B5EF4-FFF2-40B4-BE49-F238E27FC236}">
                <a16:creationId xmlns:a16="http://schemas.microsoft.com/office/drawing/2014/main" id="{8D15E671-0F92-8722-398D-CCFBF8B0E702}"/>
              </a:ext>
            </a:extLst>
          </p:cNvPr>
          <p:cNvSpPr>
            <a:spLocks noGrp="1"/>
          </p:cNvSpPr>
          <p:nvPr>
            <p:ph type="title"/>
          </p:nvPr>
        </p:nvSpPr>
        <p:spPr/>
        <p:txBody>
          <a:bodyPr/>
          <a:lstStyle/>
          <a:p>
            <a:r>
              <a:rPr lang="en-US" dirty="0"/>
              <a:t>Revisão dos </a:t>
            </a:r>
            <a:r>
              <a:rPr lang="en-US" dirty="0" err="1"/>
              <a:t>objectivos</a:t>
            </a:r>
            <a:endParaRPr lang="en-US" dirty="0"/>
          </a:p>
        </p:txBody>
      </p:sp>
    </p:spTree>
    <p:extLst>
      <p:ext uri="{BB962C8B-B14F-4D97-AF65-F5344CB8AC3E}">
        <p14:creationId xmlns:p14="http://schemas.microsoft.com/office/powerpoint/2010/main" val="39903176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Content Placeholder 9">
            <a:extLst>
              <a:ext uri="{FF2B5EF4-FFF2-40B4-BE49-F238E27FC236}">
                <a16:creationId xmlns:a16="http://schemas.microsoft.com/office/drawing/2014/main" id="{7BB9EF15-ED0E-7F20-7E90-3E0DD03E19AA}"/>
              </a:ext>
            </a:extLst>
          </p:cNvPr>
          <p:cNvSpPr>
            <a:spLocks noGrp="1"/>
          </p:cNvSpPr>
          <p:nvPr>
            <p:ph sz="half" idx="2"/>
          </p:nvPr>
        </p:nvSpPr>
        <p:spPr/>
        <p:txBody>
          <a:bodyPr/>
          <a:lstStyle/>
          <a:p>
            <a:r>
              <a:rPr lang="en-US" dirty="0">
                <a:cs typeface="Arial" panose="020B0604020202020204" pitchFamily="34" charset="0"/>
              </a:rPr>
              <a:t>No final desta lição, </a:t>
            </a:r>
            <a:r>
              <a:rPr lang="en-US" dirty="0" err="1">
                <a:cs typeface="Arial" panose="020B0604020202020204" pitchFamily="34" charset="0"/>
              </a:rPr>
              <a:t>você</a:t>
            </a:r>
            <a:r>
              <a:rPr lang="en-US" dirty="0">
                <a:cs typeface="Arial" panose="020B0604020202020204" pitchFamily="34" charset="0"/>
              </a:rPr>
              <a:t> </a:t>
            </a:r>
            <a:r>
              <a:rPr lang="en-US" dirty="0" err="1">
                <a:cs typeface="Arial" panose="020B0604020202020204" pitchFamily="34" charset="0"/>
              </a:rPr>
              <a:t>será</a:t>
            </a:r>
            <a:r>
              <a:rPr lang="en-US" dirty="0">
                <a:cs typeface="Arial" panose="020B0604020202020204" pitchFamily="34" charset="0"/>
              </a:rPr>
              <a:t> capaz de:</a:t>
            </a:r>
          </a:p>
          <a:p>
            <a:pPr marL="457200" indent="-457200">
              <a:buClr>
                <a:srgbClr val="001402"/>
              </a:buClr>
              <a:buFont typeface="Arial" panose="020B0604020202020204" pitchFamily="34" charset="0"/>
              <a:buChar char="•"/>
            </a:pPr>
            <a:r>
              <a:rPr lang="en-GB" b="0" dirty="0">
                <a:cs typeface="Arial" panose="020B0604020202020204" pitchFamily="34" charset="0"/>
              </a:rPr>
              <a:t>Reconhecer os problemas de qualidade dos dados que podem afetar os relatórios de vigilância da saúde pública</a:t>
            </a:r>
          </a:p>
          <a:p>
            <a:pPr marL="457200" indent="-457200">
              <a:buFont typeface="Arial" panose="020B0604020202020204" pitchFamily="34" charset="0"/>
              <a:buChar char="•"/>
            </a:pPr>
            <a:r>
              <a:rPr lang="en-US" b="0" dirty="0"/>
              <a:t>Descrever as consequências da má qualidade dos dados</a:t>
            </a:r>
          </a:p>
          <a:p>
            <a:pPr marL="457200" indent="-457200">
              <a:buFont typeface="Arial" panose="020B0604020202020204" pitchFamily="34" charset="0"/>
              <a:buChar char="•"/>
            </a:pPr>
            <a:r>
              <a:rPr lang="en-US" b="0" dirty="0"/>
              <a:t>Explicar os passos necessários para promover a boa qualidade dos dados </a:t>
            </a:r>
          </a:p>
        </p:txBody>
      </p:sp>
    </p:spTree>
    <p:extLst>
      <p:ext uri="{BB962C8B-B14F-4D97-AF65-F5344CB8AC3E}">
        <p14:creationId xmlns:p14="http://schemas.microsoft.com/office/powerpoint/2010/main" val="5822023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13AEB61-C508-D86C-E35D-B2F5FFE0B2A3}"/>
              </a:ext>
            </a:extLst>
          </p:cNvPr>
          <p:cNvSpPr>
            <a:spLocks noGrp="1"/>
          </p:cNvSpPr>
          <p:nvPr>
            <p:ph type="title"/>
          </p:nvPr>
        </p:nvSpPr>
        <p:spPr/>
        <p:txBody>
          <a:bodyPr/>
          <a:lstStyle/>
          <a:p>
            <a:r>
              <a:rPr lang="en-US" sz="4400" dirty="0"/>
              <a:t>Qualidade dos dados</a:t>
            </a:r>
          </a:p>
        </p:txBody>
      </p:sp>
      <p:sp>
        <p:nvSpPr>
          <p:cNvPr id="7" name="TextBox 6">
            <a:extLst>
              <a:ext uri="{FF2B5EF4-FFF2-40B4-BE49-F238E27FC236}">
                <a16:creationId xmlns:a16="http://schemas.microsoft.com/office/drawing/2014/main" id="{0077F645-15EA-6A0F-F695-BEDDB65F0234}"/>
              </a:ext>
            </a:extLst>
          </p:cNvPr>
          <p:cNvSpPr txBox="1"/>
          <p:nvPr/>
        </p:nvSpPr>
        <p:spPr>
          <a:xfrm>
            <a:off x="5441430" y="2993735"/>
            <a:ext cx="6096000" cy="1200329"/>
          </a:xfrm>
          <a:prstGeom prst="rect">
            <a:avLst/>
          </a:prstGeom>
          <a:noFill/>
        </p:spPr>
        <p:txBody>
          <a:bodyPr wrap="square" rtlCol="0">
            <a:spAutoFit/>
          </a:bodyPr>
          <a:lstStyle/>
          <a:p>
            <a:pPr algn="ctr"/>
            <a:r>
              <a:rPr lang="en-US" sz="3600" dirty="0">
                <a:solidFill>
                  <a:srgbClr val="000000"/>
                </a:solidFill>
                <a:latin typeface="Arial" panose="020B0604020202020204" pitchFamily="34" charset="0"/>
              </a:rPr>
              <a:t>O que é a </a:t>
            </a:r>
            <a:r>
              <a:rPr lang="en-US" sz="3600" dirty="0" err="1">
                <a:solidFill>
                  <a:srgbClr val="000000"/>
                </a:solidFill>
                <a:latin typeface="Arial" panose="020B0604020202020204" pitchFamily="34" charset="0"/>
              </a:rPr>
              <a:t>qualidade</a:t>
            </a:r>
            <a:r>
              <a:rPr lang="en-US" sz="3600" dirty="0">
                <a:solidFill>
                  <a:srgbClr val="000000"/>
                </a:solidFill>
                <a:latin typeface="Arial" panose="020B0604020202020204" pitchFamily="34" charset="0"/>
              </a:rPr>
              <a:t> </a:t>
            </a:r>
            <a:br>
              <a:rPr lang="en-US" sz="3600" dirty="0">
                <a:solidFill>
                  <a:srgbClr val="000000"/>
                </a:solidFill>
                <a:latin typeface="Arial" panose="020B0604020202020204" pitchFamily="34" charset="0"/>
              </a:rPr>
            </a:br>
            <a:r>
              <a:rPr lang="en-US" sz="3600" dirty="0">
                <a:solidFill>
                  <a:srgbClr val="000000"/>
                </a:solidFill>
                <a:latin typeface="Arial" panose="020B0604020202020204" pitchFamily="34" charset="0"/>
              </a:rPr>
              <a:t>dos dados?   </a:t>
            </a:r>
          </a:p>
        </p:txBody>
      </p:sp>
      <p:pic>
        <p:nvPicPr>
          <p:cNvPr id="6" name="Picture 5" descr="A picture containing text, indoor, desk, cluttered&#10;&#10;Description automatically generated">
            <a:extLst>
              <a:ext uri="{FF2B5EF4-FFF2-40B4-BE49-F238E27FC236}">
                <a16:creationId xmlns:a16="http://schemas.microsoft.com/office/drawing/2014/main" id="{5124F4AF-2470-B9BC-E8DA-F8CFCB0DE48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1476950"/>
            <a:ext cx="4603230" cy="4603230"/>
          </a:xfrm>
          <a:prstGeom prst="rect">
            <a:avLst/>
          </a:prstGeom>
          <a:ln w="12700">
            <a:solidFill>
              <a:schemeClr val="tx1"/>
            </a:solidFill>
          </a:ln>
        </p:spPr>
      </p:pic>
    </p:spTree>
    <p:extLst>
      <p:ext uri="{BB962C8B-B14F-4D97-AF65-F5344CB8AC3E}">
        <p14:creationId xmlns:p14="http://schemas.microsoft.com/office/powerpoint/2010/main" val="29988493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086436CA-D42E-F66D-9CD3-03BA5759379D}"/>
              </a:ext>
            </a:extLst>
          </p:cNvPr>
          <p:cNvSpPr>
            <a:spLocks noGrp="1"/>
          </p:cNvSpPr>
          <p:nvPr>
            <p:ph type="title"/>
          </p:nvPr>
        </p:nvSpPr>
        <p:spPr/>
        <p:txBody>
          <a:bodyPr/>
          <a:lstStyle/>
          <a:p>
            <a:r>
              <a:rPr kumimoji="0" lang="en-US" sz="4400" b="0" i="0" u="none" strike="noStrike" kern="1200" cap="none" spc="0" normalizeH="0" baseline="0" noProof="0" dirty="0" err="1">
                <a:ln>
                  <a:noFill/>
                </a:ln>
                <a:solidFill>
                  <a:sysClr val="windowText" lastClr="000000"/>
                </a:solidFill>
                <a:effectLst/>
                <a:uLnTx/>
                <a:uFillTx/>
                <a:latin typeface="Franklin Gothic Medium"/>
                <a:ea typeface="+mj-ea"/>
                <a:cs typeface="+mj-cs"/>
              </a:rPr>
              <a:t>Qualidade</a:t>
            </a:r>
            <a:r>
              <a:rPr kumimoji="0" lang="en-US" sz="4400" b="0" i="0" u="none" strike="noStrike" kern="1200" cap="none" spc="0" normalizeH="0" baseline="0" noProof="0" dirty="0">
                <a:ln>
                  <a:noFill/>
                </a:ln>
                <a:solidFill>
                  <a:sysClr val="windowText" lastClr="000000"/>
                </a:solidFill>
                <a:effectLst/>
                <a:uLnTx/>
                <a:uFillTx/>
                <a:latin typeface="Franklin Gothic Medium"/>
                <a:ea typeface="+mj-ea"/>
                <a:cs typeface="+mj-cs"/>
              </a:rPr>
              <a:t> dos dados </a:t>
            </a:r>
            <a:r>
              <a:rPr kumimoji="0" lang="en-US" sz="4400" b="0" i="0" u="none" strike="noStrike" kern="1200" cap="none" spc="0" normalizeH="0" baseline="0" noProof="0" dirty="0" err="1">
                <a:ln>
                  <a:noFill/>
                </a:ln>
                <a:solidFill>
                  <a:sysClr val="windowText" lastClr="000000"/>
                </a:solidFill>
                <a:effectLst/>
                <a:uLnTx/>
                <a:uFillTx/>
                <a:latin typeface="Franklin Gothic Medium"/>
                <a:ea typeface="+mj-ea"/>
                <a:cs typeface="+mj-cs"/>
              </a:rPr>
              <a:t>resposta</a:t>
            </a:r>
            <a:endParaRPr lang="en-US" dirty="0"/>
          </a:p>
        </p:txBody>
      </p:sp>
      <p:sp>
        <p:nvSpPr>
          <p:cNvPr id="10" name="Content Placeholder 9">
            <a:extLst>
              <a:ext uri="{FF2B5EF4-FFF2-40B4-BE49-F238E27FC236}">
                <a16:creationId xmlns:a16="http://schemas.microsoft.com/office/drawing/2014/main" id="{8C0AFD64-7B66-8BDA-D2D3-B00F355BCDFA}"/>
              </a:ext>
            </a:extLst>
          </p:cNvPr>
          <p:cNvSpPr>
            <a:spLocks noGrp="1"/>
          </p:cNvSpPr>
          <p:nvPr>
            <p:ph sz="half" idx="2"/>
          </p:nvPr>
        </p:nvSpPr>
        <p:spPr/>
        <p:txBody>
          <a:bodyPr anchor="ctr"/>
          <a:lstStyle/>
          <a:p>
            <a:pPr marL="0" indent="0">
              <a:buNone/>
            </a:pPr>
            <a:r>
              <a:rPr lang="en-US" sz="2800" dirty="0">
                <a:solidFill>
                  <a:srgbClr val="000000"/>
                </a:solidFill>
                <a:latin typeface="Arial" panose="020B0604020202020204" pitchFamily="34" charset="0"/>
              </a:rPr>
              <a:t>O nível de exatidão e exaustividade dos dados num conjunto </a:t>
            </a:r>
            <a:br>
              <a:rPr lang="en-US" sz="2800" dirty="0">
                <a:solidFill>
                  <a:srgbClr val="000000"/>
                </a:solidFill>
                <a:latin typeface="Arial" panose="020B0604020202020204" pitchFamily="34" charset="0"/>
              </a:rPr>
            </a:br>
            <a:r>
              <a:rPr lang="en-US" sz="2800" dirty="0">
                <a:solidFill>
                  <a:srgbClr val="000000"/>
                </a:solidFill>
                <a:latin typeface="Arial" panose="020B0604020202020204" pitchFamily="34" charset="0"/>
              </a:rPr>
              <a:t>de dados</a:t>
            </a:r>
          </a:p>
          <a:p>
            <a:pPr lvl="1"/>
            <a:r>
              <a:rPr lang="en-US" dirty="0">
                <a:solidFill>
                  <a:srgbClr val="000000"/>
                </a:solidFill>
                <a:latin typeface="Arial" panose="020B0604020202020204" pitchFamily="34" charset="0"/>
              </a:rPr>
              <a:t>Os dados </a:t>
            </a:r>
            <a:r>
              <a:rPr lang="en-US" dirty="0" err="1">
                <a:solidFill>
                  <a:srgbClr val="000000"/>
                </a:solidFill>
                <a:latin typeface="Arial" panose="020B0604020202020204" pitchFamily="34" charset="0"/>
              </a:rPr>
              <a:t>refletem</a:t>
            </a:r>
            <a:r>
              <a:rPr lang="en-US" dirty="0">
                <a:solidFill>
                  <a:srgbClr val="000000"/>
                </a:solidFill>
                <a:latin typeface="Arial" panose="020B0604020202020204" pitchFamily="34" charset="0"/>
              </a:rPr>
              <a:t> com exatidão a realidade, de modo a servirem o objetivo pretendido?</a:t>
            </a:r>
          </a:p>
          <a:p>
            <a:pPr lvl="1"/>
            <a:r>
              <a:rPr lang="en-US" dirty="0">
                <a:solidFill>
                  <a:srgbClr val="000000"/>
                </a:solidFill>
                <a:latin typeface="Arial" panose="020B0604020202020204" pitchFamily="34" charset="0"/>
              </a:rPr>
              <a:t>É mais provável que dados de elevada qualidade conduzam a uma melhor tomada de </a:t>
            </a:r>
            <a:r>
              <a:rPr lang="en-US" dirty="0" err="1">
                <a:solidFill>
                  <a:srgbClr val="000000"/>
                </a:solidFill>
                <a:latin typeface="Arial" panose="020B0604020202020204" pitchFamily="34" charset="0"/>
              </a:rPr>
              <a:t>decisões</a:t>
            </a:r>
            <a:r>
              <a:rPr lang="en-US" dirty="0">
                <a:solidFill>
                  <a:srgbClr val="000000"/>
                </a:solidFill>
                <a:latin typeface="Arial" panose="020B0604020202020204" pitchFamily="34" charset="0"/>
              </a:rPr>
              <a:t> e </a:t>
            </a:r>
            <a:r>
              <a:rPr lang="en-US" dirty="0" err="1">
                <a:solidFill>
                  <a:srgbClr val="000000"/>
                </a:solidFill>
                <a:latin typeface="Arial" panose="020B0604020202020204" pitchFamily="34" charset="0"/>
              </a:rPr>
              <a:t>planejamento</a:t>
            </a:r>
            <a:endParaRPr lang="en-US" dirty="0">
              <a:solidFill>
                <a:srgbClr val="000000"/>
              </a:solidFill>
              <a:latin typeface="Arial" panose="020B0604020202020204" pitchFamily="34" charset="0"/>
            </a:endParaRPr>
          </a:p>
          <a:p>
            <a:pPr marL="0" indent="0">
              <a:buNone/>
            </a:pPr>
            <a:endParaRPr lang="en-US" sz="2800" dirty="0">
              <a:solidFill>
                <a:srgbClr val="000000"/>
              </a:solidFill>
              <a:latin typeface="Arial" panose="020B0604020202020204" pitchFamily="34" charset="0"/>
            </a:endParaRPr>
          </a:p>
          <a:p>
            <a:endParaRPr lang="en-US" dirty="0"/>
          </a:p>
        </p:txBody>
      </p:sp>
    </p:spTree>
    <p:extLst>
      <p:ext uri="{BB962C8B-B14F-4D97-AF65-F5344CB8AC3E}">
        <p14:creationId xmlns:p14="http://schemas.microsoft.com/office/powerpoint/2010/main" val="36601101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0"/>
            <a:ext cx="11353800" cy="1257300"/>
          </a:xfrm>
        </p:spPr>
        <p:txBody>
          <a:bodyPr/>
          <a:lstStyle/>
          <a:p>
            <a:r>
              <a:rPr lang="en-US" dirty="0"/>
              <a:t>Exemplos de </a:t>
            </a:r>
            <a:r>
              <a:rPr lang="en-US" dirty="0" err="1"/>
              <a:t>problemas</a:t>
            </a:r>
            <a:r>
              <a:rPr lang="en-US" dirty="0"/>
              <a:t> de </a:t>
            </a:r>
            <a:r>
              <a:rPr lang="en-US" dirty="0" err="1"/>
              <a:t>qualidade</a:t>
            </a:r>
            <a:r>
              <a:rPr lang="en-US" dirty="0"/>
              <a:t> </a:t>
            </a:r>
            <a:br>
              <a:rPr lang="en-US" dirty="0"/>
            </a:br>
            <a:r>
              <a:rPr lang="en-US" dirty="0"/>
              <a:t>dos dados</a:t>
            </a:r>
          </a:p>
        </p:txBody>
      </p:sp>
      <p:sp>
        <p:nvSpPr>
          <p:cNvPr id="7" name="Rectangle: Rounded Corners 6">
            <a:extLst>
              <a:ext uri="{FF2B5EF4-FFF2-40B4-BE49-F238E27FC236}">
                <a16:creationId xmlns:a16="http://schemas.microsoft.com/office/drawing/2014/main" id="{F3753F50-7879-9F56-2C6C-1165512D6734}"/>
              </a:ext>
            </a:extLst>
          </p:cNvPr>
          <p:cNvSpPr/>
          <p:nvPr/>
        </p:nvSpPr>
        <p:spPr bwMode="auto">
          <a:xfrm>
            <a:off x="838200" y="2128693"/>
            <a:ext cx="4572000" cy="2281476"/>
          </a:xfrm>
          <a:prstGeom prst="roundRect">
            <a:avLst/>
          </a:prstGeom>
          <a:solidFill>
            <a:schemeClr val="bg1"/>
          </a:solidFill>
          <a:ln w="88900" cap="flat" cmpd="sng" algn="ctr">
            <a:solidFill>
              <a:srgbClr val="00953A"/>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gn="ctr"/>
            <a:r>
              <a:rPr lang="en-US" sz="2800" b="1" dirty="0">
                <a:latin typeface="Arial" panose="020B0604020202020204" pitchFamily="34" charset="0"/>
              </a:rPr>
              <a:t>Registos individuais</a:t>
            </a:r>
          </a:p>
          <a:p>
            <a:pPr algn="ctr"/>
            <a:endParaRPr lang="en-US" sz="1600" b="1" dirty="0">
              <a:latin typeface="Arial" panose="020B0604020202020204" pitchFamily="34" charset="0"/>
            </a:endParaRPr>
          </a:p>
          <a:p>
            <a:pPr marL="342900" indent="-342900">
              <a:buFont typeface="Arial" panose="020B0604020202020204" pitchFamily="34" charset="0"/>
              <a:buChar char="•"/>
            </a:pPr>
            <a:r>
              <a:rPr lang="en-US" sz="2800" dirty="0">
                <a:latin typeface="Arial" panose="020B0604020202020204" pitchFamily="34" charset="0"/>
              </a:rPr>
              <a:t>Dados em falta</a:t>
            </a:r>
          </a:p>
          <a:p>
            <a:pPr marL="342900" indent="-342900">
              <a:buFont typeface="Arial" panose="020B0604020202020204" pitchFamily="34" charset="0"/>
              <a:buChar char="•"/>
            </a:pPr>
            <a:r>
              <a:rPr lang="en-US" sz="2800" dirty="0">
                <a:latin typeface="Arial" panose="020B0604020202020204" pitchFamily="34" charset="0"/>
              </a:rPr>
              <a:t>Dados </a:t>
            </a:r>
            <a:r>
              <a:rPr lang="en-US" sz="2800" dirty="0" err="1">
                <a:latin typeface="Arial" panose="020B0604020202020204" pitchFamily="34" charset="0"/>
              </a:rPr>
              <a:t>incorretos</a:t>
            </a:r>
            <a:endParaRPr lang="en-US" sz="2800" dirty="0">
              <a:latin typeface="Arial" panose="020B0604020202020204" pitchFamily="34" charset="0"/>
            </a:endParaRPr>
          </a:p>
          <a:p>
            <a:pPr marL="342900" indent="-342900">
              <a:buFont typeface="Arial" panose="020B0604020202020204" pitchFamily="34" charset="0"/>
              <a:buChar char="•"/>
            </a:pPr>
            <a:r>
              <a:rPr lang="en-US" sz="2800" dirty="0">
                <a:latin typeface="Arial" panose="020B0604020202020204" pitchFamily="34" charset="0"/>
              </a:rPr>
              <a:t>Dados ilegíveis</a:t>
            </a:r>
            <a:endParaRPr lang="en-US" sz="2400" b="1" dirty="0">
              <a:latin typeface="Arial" panose="020B0604020202020204" pitchFamily="34" charset="0"/>
            </a:endParaRPr>
          </a:p>
        </p:txBody>
      </p:sp>
      <p:sp>
        <p:nvSpPr>
          <p:cNvPr id="9" name="Rectangle: Rounded Corners 8">
            <a:extLst>
              <a:ext uri="{FF2B5EF4-FFF2-40B4-BE49-F238E27FC236}">
                <a16:creationId xmlns:a16="http://schemas.microsoft.com/office/drawing/2014/main" id="{AF874B84-5854-DA99-A491-673C51D623D2}"/>
              </a:ext>
            </a:extLst>
          </p:cNvPr>
          <p:cNvSpPr/>
          <p:nvPr/>
        </p:nvSpPr>
        <p:spPr bwMode="auto">
          <a:xfrm>
            <a:off x="6111135" y="1747312"/>
            <a:ext cx="5242665" cy="3044238"/>
          </a:xfrm>
          <a:prstGeom prst="roundRect">
            <a:avLst/>
          </a:prstGeom>
          <a:solidFill>
            <a:schemeClr val="bg1"/>
          </a:solidFill>
          <a:ln w="88900" cap="flat" cmpd="sng" algn="ctr">
            <a:solidFill>
              <a:srgbClr val="0065A4"/>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gn="ctr">
              <a:lnSpc>
                <a:spcPct val="90000"/>
              </a:lnSpc>
            </a:pPr>
            <a:r>
              <a:rPr lang="en-US" sz="2800" b="1" dirty="0">
                <a:latin typeface="Arial" panose="020B0604020202020204" pitchFamily="34" charset="0"/>
              </a:rPr>
              <a:t>Sistemas de dados</a:t>
            </a:r>
          </a:p>
          <a:p>
            <a:pPr algn="ctr">
              <a:lnSpc>
                <a:spcPct val="90000"/>
              </a:lnSpc>
            </a:pPr>
            <a:endParaRPr lang="en-US" sz="2400" b="1" dirty="0">
              <a:latin typeface="Arial" panose="020B0604020202020204" pitchFamily="34" charset="0"/>
            </a:endParaRPr>
          </a:p>
          <a:p>
            <a:pPr marL="342900" indent="-342900">
              <a:lnSpc>
                <a:spcPct val="90000"/>
              </a:lnSpc>
              <a:buFont typeface="Arial" panose="020B0604020202020204" pitchFamily="34" charset="0"/>
              <a:buChar char="•"/>
            </a:pPr>
            <a:r>
              <a:rPr lang="en-US" sz="2800" dirty="0" err="1">
                <a:latin typeface="Arial" panose="020B0604020202020204" pitchFamily="34" charset="0"/>
              </a:rPr>
              <a:t>Registros</a:t>
            </a:r>
            <a:r>
              <a:rPr lang="en-US" sz="2800" dirty="0">
                <a:latin typeface="Arial" panose="020B0604020202020204" pitchFamily="34" charset="0"/>
              </a:rPr>
              <a:t> atrasados</a:t>
            </a:r>
          </a:p>
          <a:p>
            <a:pPr marL="342900" indent="-342900">
              <a:lnSpc>
                <a:spcPct val="90000"/>
              </a:lnSpc>
              <a:buFont typeface="Arial" panose="020B0604020202020204" pitchFamily="34" charset="0"/>
              <a:buChar char="•"/>
            </a:pPr>
            <a:r>
              <a:rPr lang="en-US" sz="2800" dirty="0" err="1">
                <a:latin typeface="Arial" panose="020B0604020202020204" pitchFamily="34" charset="0"/>
              </a:rPr>
              <a:t>Registros</a:t>
            </a:r>
            <a:r>
              <a:rPr lang="en-US" sz="2800" dirty="0">
                <a:latin typeface="Arial" panose="020B0604020202020204" pitchFamily="34" charset="0"/>
              </a:rPr>
              <a:t> em falta</a:t>
            </a:r>
          </a:p>
          <a:p>
            <a:pPr marL="342900" indent="-342900">
              <a:lnSpc>
                <a:spcPct val="90000"/>
              </a:lnSpc>
              <a:buFont typeface="Arial" panose="020B0604020202020204" pitchFamily="34" charset="0"/>
              <a:buChar char="•"/>
            </a:pPr>
            <a:r>
              <a:rPr lang="en-US" sz="2800" dirty="0" err="1">
                <a:latin typeface="Arial" panose="020B0604020202020204" pitchFamily="34" charset="0"/>
              </a:rPr>
              <a:t>Registros</a:t>
            </a:r>
            <a:r>
              <a:rPr lang="en-US" sz="2800" dirty="0">
                <a:latin typeface="Arial" panose="020B0604020202020204" pitchFamily="34" charset="0"/>
              </a:rPr>
              <a:t> duplicados</a:t>
            </a:r>
          </a:p>
          <a:p>
            <a:pPr marL="342900" indent="-342900">
              <a:lnSpc>
                <a:spcPct val="90000"/>
              </a:lnSpc>
              <a:buFont typeface="Arial" panose="020B0604020202020204" pitchFamily="34" charset="0"/>
              <a:buChar char="•"/>
            </a:pPr>
            <a:r>
              <a:rPr lang="en-US" sz="2800" dirty="0">
                <a:latin typeface="Arial" panose="020B0604020202020204" pitchFamily="34" charset="0"/>
              </a:rPr>
              <a:t>Sistemas de </a:t>
            </a:r>
            <a:br>
              <a:rPr lang="en-US" sz="2800" dirty="0">
                <a:latin typeface="Arial" panose="020B0604020202020204" pitchFamily="34" charset="0"/>
              </a:rPr>
            </a:br>
            <a:r>
              <a:rPr lang="en-US" sz="2800" dirty="0" err="1">
                <a:latin typeface="Arial" panose="020B0604020202020204" pitchFamily="34" charset="0"/>
              </a:rPr>
              <a:t>informação</a:t>
            </a:r>
            <a:r>
              <a:rPr lang="en-US" sz="2800" dirty="0">
                <a:latin typeface="Arial" panose="020B0604020202020204" pitchFamily="34" charset="0"/>
              </a:rPr>
              <a:t> incompatíveis</a:t>
            </a:r>
          </a:p>
        </p:txBody>
      </p:sp>
    </p:spTree>
    <p:extLst>
      <p:ext uri="{BB962C8B-B14F-4D97-AF65-F5344CB8AC3E}">
        <p14:creationId xmlns:p14="http://schemas.microsoft.com/office/powerpoint/2010/main" val="4129477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09945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 7">
            <a:extLst>
              <a:ext uri="{FF2B5EF4-FFF2-40B4-BE49-F238E27FC236}">
                <a16:creationId xmlns:a16="http://schemas.microsoft.com/office/drawing/2014/main" id="{EDF33A03-2AAE-A33A-DF24-2048B8D2E340}"/>
              </a:ext>
            </a:extLst>
          </p:cNvPr>
          <p:cNvGraphicFramePr>
            <a:graphicFrameLocks noGrp="1"/>
          </p:cNvGraphicFramePr>
          <p:nvPr>
            <p:ph sz="half" idx="2"/>
            <p:extLst>
              <p:ext uri="{D42A27DB-BD31-4B8C-83A1-F6EECF244321}">
                <p14:modId xmlns:p14="http://schemas.microsoft.com/office/powerpoint/2010/main" val="1957937457"/>
              </p:ext>
            </p:extLst>
          </p:nvPr>
        </p:nvGraphicFramePr>
        <p:xfrm>
          <a:off x="838200" y="1479550"/>
          <a:ext cx="10515600" cy="4114800"/>
        </p:xfrm>
        <a:graphic>
          <a:graphicData uri="http://schemas.openxmlformats.org/drawingml/2006/table">
            <a:tbl>
              <a:tblPr firstRow="1" bandRow="1">
                <a:tableStyleId>{93296810-A885-4BE3-A3E7-6D5BEEA58F35}</a:tableStyleId>
              </a:tblPr>
              <a:tblGrid>
                <a:gridCol w="3136641">
                  <a:extLst>
                    <a:ext uri="{9D8B030D-6E8A-4147-A177-3AD203B41FA5}">
                      <a16:colId xmlns:a16="http://schemas.microsoft.com/office/drawing/2014/main" val="1904008474"/>
                    </a:ext>
                  </a:extLst>
                </a:gridCol>
                <a:gridCol w="7378959">
                  <a:extLst>
                    <a:ext uri="{9D8B030D-6E8A-4147-A177-3AD203B41FA5}">
                      <a16:colId xmlns:a16="http://schemas.microsoft.com/office/drawing/2014/main" val="3659752081"/>
                    </a:ext>
                  </a:extLst>
                </a:gridCol>
              </a:tblGrid>
              <a:tr h="548640">
                <a:tc>
                  <a:txBody>
                    <a:bodyPr/>
                    <a:lstStyle/>
                    <a:p>
                      <a:pPr algn="ctr"/>
                      <a:r>
                        <a:rPr lang="en-US" sz="2400" dirty="0">
                          <a:solidFill>
                            <a:schemeClr val="tx1"/>
                          </a:solidFill>
                        </a:rPr>
                        <a:t>Tipo de erro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2"/>
                    </a:solidFill>
                  </a:tcPr>
                </a:tc>
                <a:tc>
                  <a:txBody>
                    <a:bodyPr/>
                    <a:lstStyle/>
                    <a:p>
                      <a:pPr algn="ctr"/>
                      <a:r>
                        <a:rPr lang="en-US" sz="2400" dirty="0">
                          <a:solidFill>
                            <a:schemeClr val="tx1"/>
                          </a:solidFill>
                        </a:rPr>
                        <a:t>Exemplo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2028903690"/>
                  </a:ext>
                </a:extLst>
              </a:tr>
              <a:tr h="548640">
                <a:tc>
                  <a:txBody>
                    <a:bodyPr/>
                    <a:lstStyle/>
                    <a:p>
                      <a:r>
                        <a:rPr lang="en-US" sz="2400" dirty="0"/>
                        <a:t>Transposição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2400" dirty="0"/>
                        <a:t>"39</a:t>
                      </a:r>
                      <a:r>
                        <a:rPr lang="en-US" sz="2400" b="0" kern="1200" dirty="0">
                          <a:solidFill>
                            <a:schemeClr val="tx1"/>
                          </a:solidFill>
                        </a:rPr>
                        <a:t>" introduzido como "93"</a:t>
                      </a:r>
                      <a:endParaRPr lang="en-US" sz="24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95022613"/>
                  </a:ext>
                </a:extLst>
              </a:tr>
              <a:tr h="548640">
                <a:tc>
                  <a:txBody>
                    <a:bodyPr/>
                    <a:lstStyle/>
                    <a:p>
                      <a:r>
                        <a:rPr lang="en-US" sz="2400" dirty="0"/>
                        <a:t>Transcrição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lang="en-US" sz="2400" dirty="0"/>
                        <a:t>"325" introduzido como "35"</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3299976785"/>
                  </a:ext>
                </a:extLst>
              </a:tr>
              <a:tr h="548640">
                <a:tc>
                  <a:txBody>
                    <a:bodyPr/>
                    <a:lstStyle/>
                    <a:p>
                      <a:r>
                        <a:rPr lang="en-US" sz="2400" dirty="0"/>
                        <a:t>Cópia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2400" dirty="0"/>
                        <a:t>Número "0" introduzido como letra "O"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80226483"/>
                  </a:ext>
                </a:extLst>
              </a:tr>
              <a:tr h="548640">
                <a:tc>
                  <a:txBody>
                    <a:bodyPr/>
                    <a:lstStyle/>
                    <a:p>
                      <a:r>
                        <a:rPr lang="en-US" sz="2400" dirty="0"/>
                        <a:t>Codificação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lang="en-US" sz="2400" dirty="0"/>
                        <a:t>"1" (Sim) codificado como "2" (Não)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035455034"/>
                  </a:ext>
                </a:extLst>
              </a:tr>
              <a:tr h="548640">
                <a:tc>
                  <a:txBody>
                    <a:bodyPr/>
                    <a:lstStyle/>
                    <a:p>
                      <a:r>
                        <a:rPr lang="en-US" sz="2400" dirty="0"/>
                        <a:t>Discordância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2400" dirty="0"/>
                        <a:t>Data de óbito antes da data de nascimento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674524602"/>
                  </a:ext>
                </a:extLst>
              </a:tr>
              <a:tr h="822960">
                <a:tc>
                  <a:txBody>
                    <a:bodyPr/>
                    <a:lstStyle/>
                    <a:p>
                      <a:r>
                        <a:rPr lang="en-US" sz="2400" dirty="0"/>
                        <a:t>Gama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r>
                        <a:rPr lang="en-US" sz="2400" dirty="0"/>
                        <a:t>Dados introduzidos fora do intervalo: </a:t>
                      </a:r>
                    </a:p>
                    <a:p>
                      <a:r>
                        <a:rPr lang="en-US" sz="2400" dirty="0"/>
                        <a:t>1 = Mulher, 2 = Homem ("3" introduzido)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2981275237"/>
                  </a:ext>
                </a:extLst>
              </a:tr>
            </a:tbl>
          </a:graphicData>
        </a:graphic>
      </p:graphicFrame>
      <p:sp>
        <p:nvSpPr>
          <p:cNvPr id="2" name="Title 1"/>
          <p:cNvSpPr>
            <a:spLocks noGrp="1"/>
          </p:cNvSpPr>
          <p:nvPr>
            <p:ph type="title"/>
          </p:nvPr>
        </p:nvSpPr>
        <p:spPr>
          <a:xfrm>
            <a:off x="838199" y="457200"/>
            <a:ext cx="11018003" cy="800100"/>
          </a:xfrm>
        </p:spPr>
        <p:txBody>
          <a:bodyPr/>
          <a:lstStyle/>
          <a:p>
            <a:r>
              <a:rPr lang="en-US" dirty="0">
                <a:ea typeface="ＭＳ Ｐゴシック" pitchFamily="34" charset="-128"/>
              </a:rPr>
              <a:t>Tipos comuns de </a:t>
            </a:r>
            <a:r>
              <a:rPr lang="en-US" dirty="0" err="1">
                <a:ea typeface="ＭＳ Ｐゴシック" pitchFamily="34" charset="-128"/>
              </a:rPr>
              <a:t>erros</a:t>
            </a:r>
            <a:r>
              <a:rPr lang="en-US" dirty="0">
                <a:ea typeface="ＭＳ Ｐゴシック" pitchFamily="34" charset="-128"/>
              </a:rPr>
              <a:t> de entrada de dados</a:t>
            </a:r>
            <a:endParaRPr lang="en-US" dirty="0"/>
          </a:p>
        </p:txBody>
      </p:sp>
    </p:spTree>
    <p:extLst>
      <p:ext uri="{BB962C8B-B14F-4D97-AF65-F5344CB8AC3E}">
        <p14:creationId xmlns:p14="http://schemas.microsoft.com/office/powerpoint/2010/main" val="1398930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2733655" y="1592028"/>
            <a:ext cx="8675434" cy="183697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a:p>
            <a:pPr algn="ctr"/>
            <a:endParaRPr lang="en-US"/>
          </a:p>
        </p:txBody>
      </p:sp>
      <p:grpSp>
        <p:nvGrpSpPr>
          <p:cNvPr id="15" name="Group 14">
            <a:extLst>
              <a:ext uri="{FF2B5EF4-FFF2-40B4-BE49-F238E27FC236}">
                <a16:creationId xmlns:a16="http://schemas.microsoft.com/office/drawing/2014/main" id="{40D27DAF-2297-E278-2466-4EC0EDB091DB}"/>
              </a:ext>
            </a:extLst>
          </p:cNvPr>
          <p:cNvGrpSpPr/>
          <p:nvPr/>
        </p:nvGrpSpPr>
        <p:grpSpPr>
          <a:xfrm>
            <a:off x="83999" y="1677075"/>
            <a:ext cx="10671826" cy="1948086"/>
            <a:chOff x="-1221867" y="1592028"/>
            <a:chExt cx="11325091" cy="1948086"/>
          </a:xfrm>
        </p:grpSpPr>
        <p:sp>
          <p:nvSpPr>
            <p:cNvPr id="9" name="TextBox 8">
              <a:extLst>
                <a:ext uri="{FF2B5EF4-FFF2-40B4-BE49-F238E27FC236}">
                  <a16:creationId xmlns:a16="http://schemas.microsoft.com/office/drawing/2014/main" id="{C526D3CD-ACCF-89E3-04BD-78EB7A548098}"/>
                </a:ext>
              </a:extLst>
            </p:cNvPr>
            <p:cNvSpPr txBox="1"/>
            <p:nvPr/>
          </p:nvSpPr>
          <p:spPr>
            <a:xfrm>
              <a:off x="-1221867" y="2062786"/>
              <a:ext cx="2148841" cy="1477328"/>
            </a:xfrm>
            <a:prstGeom prst="rect">
              <a:avLst/>
            </a:prstGeom>
            <a:solidFill>
              <a:schemeClr val="bg1"/>
            </a:solidFill>
          </p:spPr>
          <p:txBody>
            <a:bodyPr wrap="square" rtlCol="0">
              <a:spAutoFit/>
            </a:bodyPr>
            <a:lstStyle/>
            <a:p>
              <a:pPr algn="ctr"/>
              <a:r>
                <a:rPr lang="en-US" b="1" dirty="0">
                  <a:latin typeface="Arial (Body)"/>
                </a:rPr>
                <a:t>Formulário de notificação em papel na </a:t>
              </a:r>
              <a:r>
                <a:rPr lang="en-US" b="1" dirty="0" err="1">
                  <a:latin typeface="Arial (Body)"/>
                </a:rPr>
                <a:t>unidade</a:t>
              </a:r>
              <a:r>
                <a:rPr lang="en-US" b="1" dirty="0">
                  <a:latin typeface="Arial (Body)"/>
                </a:rPr>
                <a:t> </a:t>
              </a:r>
              <a:br>
                <a:rPr lang="en-US" b="1" dirty="0">
                  <a:latin typeface="Arial (Body)"/>
                </a:rPr>
              </a:br>
              <a:r>
                <a:rPr lang="en-US" b="1" dirty="0">
                  <a:latin typeface="Arial (Body)"/>
                </a:rPr>
                <a:t>de saúde</a:t>
              </a:r>
            </a:p>
          </p:txBody>
        </p:sp>
        <p:pic>
          <p:nvPicPr>
            <p:cNvPr id="6" name="Picture 5"/>
            <p:cNvPicPr>
              <a:picLocks noChangeAspect="1"/>
            </p:cNvPicPr>
            <p:nvPr/>
          </p:nvPicPr>
          <p:blipFill rotWithShape="1">
            <a:blip r:embed="rId3">
              <a:extLst>
                <a:ext uri="{28A0092B-C50C-407E-A947-70E740481C1C}">
                  <a14:useLocalDpi xmlns:a14="http://schemas.microsoft.com/office/drawing/2010/main" val="0"/>
                </a:ext>
              </a:extLst>
            </a:blip>
            <a:srcRect r="2820" b="57769"/>
            <a:stretch/>
          </p:blipFill>
          <p:spPr>
            <a:xfrm>
              <a:off x="2205484" y="1592028"/>
              <a:ext cx="7897740" cy="1777354"/>
            </a:xfrm>
            <a:prstGeom prst="rect">
              <a:avLst/>
            </a:prstGeom>
            <a:ln>
              <a:solidFill>
                <a:schemeClr val="tx1"/>
              </a:solidFill>
            </a:ln>
          </p:spPr>
        </p:pic>
        <p:sp>
          <p:nvSpPr>
            <p:cNvPr id="12" name="Rectangle: Rounded Corners 11">
              <a:extLst>
                <a:ext uri="{FF2B5EF4-FFF2-40B4-BE49-F238E27FC236}">
                  <a16:creationId xmlns:a16="http://schemas.microsoft.com/office/drawing/2014/main" id="{03B30936-3B69-EAAD-2DD9-0C93C7024B05}"/>
                </a:ext>
              </a:extLst>
            </p:cNvPr>
            <p:cNvSpPr/>
            <p:nvPr/>
          </p:nvSpPr>
          <p:spPr>
            <a:xfrm>
              <a:off x="2220741" y="2192420"/>
              <a:ext cx="7772400" cy="635622"/>
            </a:xfrm>
            <a:prstGeom prst="roundRect">
              <a:avLst/>
            </a:prstGeom>
            <a:noFill/>
            <a:ln w="149225">
              <a:solidFill>
                <a:srgbClr val="F7941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aphicFrame>
        <p:nvGraphicFramePr>
          <p:cNvPr id="4" name="Table 7">
            <a:extLst>
              <a:ext uri="{FF2B5EF4-FFF2-40B4-BE49-F238E27FC236}">
                <a16:creationId xmlns:a16="http://schemas.microsoft.com/office/drawing/2014/main" id="{FBCF11C0-475B-CD92-072E-D3EFC7139D74}"/>
              </a:ext>
            </a:extLst>
          </p:cNvPr>
          <p:cNvGraphicFramePr>
            <a:graphicFrameLocks noGrp="1"/>
          </p:cNvGraphicFramePr>
          <p:nvPr>
            <p:ph sz="half" idx="2"/>
            <p:extLst>
              <p:ext uri="{D42A27DB-BD31-4B8C-83A1-F6EECF244321}">
                <p14:modId xmlns:p14="http://schemas.microsoft.com/office/powerpoint/2010/main" val="2577420379"/>
              </p:ext>
            </p:extLst>
          </p:nvPr>
        </p:nvGraphicFramePr>
        <p:xfrm>
          <a:off x="1371912" y="4043948"/>
          <a:ext cx="10515596" cy="2326640"/>
        </p:xfrm>
        <a:graphic>
          <a:graphicData uri="http://schemas.openxmlformats.org/drawingml/2006/table">
            <a:tbl>
              <a:tblPr firstRow="1" bandRow="1">
                <a:tableStyleId>{5C22544A-7EE6-4342-B048-85BDC9FD1C3A}</a:tableStyleId>
              </a:tblPr>
              <a:tblGrid>
                <a:gridCol w="1502228">
                  <a:extLst>
                    <a:ext uri="{9D8B030D-6E8A-4147-A177-3AD203B41FA5}">
                      <a16:colId xmlns:a16="http://schemas.microsoft.com/office/drawing/2014/main" val="2370156632"/>
                    </a:ext>
                  </a:extLst>
                </a:gridCol>
                <a:gridCol w="1502228">
                  <a:extLst>
                    <a:ext uri="{9D8B030D-6E8A-4147-A177-3AD203B41FA5}">
                      <a16:colId xmlns:a16="http://schemas.microsoft.com/office/drawing/2014/main" val="2194962422"/>
                    </a:ext>
                  </a:extLst>
                </a:gridCol>
                <a:gridCol w="1502228">
                  <a:extLst>
                    <a:ext uri="{9D8B030D-6E8A-4147-A177-3AD203B41FA5}">
                      <a16:colId xmlns:a16="http://schemas.microsoft.com/office/drawing/2014/main" val="4180433367"/>
                    </a:ext>
                  </a:extLst>
                </a:gridCol>
                <a:gridCol w="1502228">
                  <a:extLst>
                    <a:ext uri="{9D8B030D-6E8A-4147-A177-3AD203B41FA5}">
                      <a16:colId xmlns:a16="http://schemas.microsoft.com/office/drawing/2014/main" val="3613956390"/>
                    </a:ext>
                  </a:extLst>
                </a:gridCol>
                <a:gridCol w="1502228">
                  <a:extLst>
                    <a:ext uri="{9D8B030D-6E8A-4147-A177-3AD203B41FA5}">
                      <a16:colId xmlns:a16="http://schemas.microsoft.com/office/drawing/2014/main" val="422240433"/>
                    </a:ext>
                  </a:extLst>
                </a:gridCol>
                <a:gridCol w="1502228">
                  <a:extLst>
                    <a:ext uri="{9D8B030D-6E8A-4147-A177-3AD203B41FA5}">
                      <a16:colId xmlns:a16="http://schemas.microsoft.com/office/drawing/2014/main" val="1675381847"/>
                    </a:ext>
                  </a:extLst>
                </a:gridCol>
                <a:gridCol w="1502228">
                  <a:extLst>
                    <a:ext uri="{9D8B030D-6E8A-4147-A177-3AD203B41FA5}">
                      <a16:colId xmlns:a16="http://schemas.microsoft.com/office/drawing/2014/main" val="3482179330"/>
                    </a:ext>
                  </a:extLst>
                </a:gridCol>
              </a:tblGrid>
              <a:tr h="370840">
                <a:tc>
                  <a:txBody>
                    <a:bodyPr/>
                    <a:lstStyle/>
                    <a:p>
                      <a:pPr algn="ctr"/>
                      <a:r>
                        <a:rPr lang="en-US" sz="1400" b="1" dirty="0">
                          <a:solidFill>
                            <a:schemeClr val="tx1"/>
                          </a:solidFill>
                        </a:rPr>
                        <a:t>Período / Dados</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1400" b="1" dirty="0">
                          <a:solidFill>
                            <a:schemeClr val="tx1"/>
                          </a:solidFill>
                        </a:rPr>
                        <a:t>108-6 Tétano (idade superior a 28 dias) Menos de 5 anos, caso, masculino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1400" b="1" dirty="0">
                          <a:solidFill>
                            <a:schemeClr val="tx1"/>
                          </a:solidFill>
                        </a:rPr>
                        <a:t>108-6 Tétano (idade superior a 28 dias) Menos de 5 anos, caso, fêmea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1400" b="1" dirty="0">
                          <a:solidFill>
                            <a:schemeClr val="tx1"/>
                          </a:solidFill>
                        </a:rPr>
                        <a:t>108-6 Tétano (idade superior a 28 dias) Menor de 5 anos, óbito, sexo masculino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1400" b="1" dirty="0">
                          <a:solidFill>
                            <a:schemeClr val="tx1"/>
                          </a:solidFill>
                        </a:rPr>
                        <a:t>108-6 Tétano (Idade superior a 28 dias) Menos de 5 anos, Morte, Feminino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1400" b="1" dirty="0">
                          <a:solidFill>
                            <a:schemeClr val="tx1"/>
                          </a:solidFill>
                        </a:rPr>
                        <a:t>108-6 Tétano (idade superior a 28 dias) </a:t>
                      </a:r>
                    </a:p>
                    <a:p>
                      <a:pPr algn="ctr"/>
                      <a:r>
                        <a:rPr lang="en-US" sz="1400" b="1" dirty="0">
                          <a:solidFill>
                            <a:schemeClr val="tx1"/>
                          </a:solidFill>
                        </a:rPr>
                        <a:t>5 anos e mais, Caso, Masculino</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algn="ctr"/>
                      <a:r>
                        <a:rPr lang="en-US" sz="1400" b="1" dirty="0">
                          <a:solidFill>
                            <a:schemeClr val="tx1"/>
                          </a:solidFill>
                        </a:rPr>
                        <a:t>108-6 Tétano (idade superior a 28 dias) 5 anos ou mais, caso, fêmea</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517929159"/>
                  </a:ext>
                </a:extLst>
              </a:tr>
              <a:tr h="370840">
                <a:tc>
                  <a:txBody>
                    <a:bodyPr/>
                    <a:lstStyle/>
                    <a:p>
                      <a:r>
                        <a:rPr lang="en-US" sz="1400" b="1" dirty="0"/>
                        <a:t>janeiro de 2025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sz="1400" dirty="0"/>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r"/>
                      <a:r>
                        <a:rPr lang="en-US" sz="1400" dirty="0"/>
                        <a:t>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224651300"/>
                  </a:ext>
                </a:extLst>
              </a:tr>
              <a:tr h="370840">
                <a:tc>
                  <a:txBody>
                    <a:bodyPr/>
                    <a:lstStyle/>
                    <a:p>
                      <a:r>
                        <a:rPr lang="en-US" sz="1400" b="1" dirty="0"/>
                        <a:t>Total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endParaRPr lang="en-US" sz="12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r"/>
                      <a:r>
                        <a:rPr lang="en-US" sz="1400" dirty="0"/>
                        <a:t>8</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r"/>
                      <a:r>
                        <a:rPr lang="en-US" sz="1400" dirty="0"/>
                        <a:t>25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1657508729"/>
                  </a:ext>
                </a:extLst>
              </a:tr>
            </a:tbl>
          </a:graphicData>
        </a:graphic>
      </p:graphicFrame>
      <p:sp>
        <p:nvSpPr>
          <p:cNvPr id="18" name="Title 17">
            <a:extLst>
              <a:ext uri="{FF2B5EF4-FFF2-40B4-BE49-F238E27FC236}">
                <a16:creationId xmlns:a16="http://schemas.microsoft.com/office/drawing/2014/main" id="{0C0C796E-9737-66EA-836E-DB1584DF6F34}"/>
              </a:ext>
            </a:extLst>
          </p:cNvPr>
          <p:cNvSpPr>
            <a:spLocks noGrp="1"/>
          </p:cNvSpPr>
          <p:nvPr>
            <p:ph type="title"/>
          </p:nvPr>
        </p:nvSpPr>
        <p:spPr/>
        <p:txBody>
          <a:bodyPr/>
          <a:lstStyle/>
          <a:p>
            <a:r>
              <a:rPr lang="en-US" dirty="0" err="1"/>
              <a:t>Surto</a:t>
            </a:r>
            <a:r>
              <a:rPr lang="en-US" dirty="0"/>
              <a:t> real? Ou </a:t>
            </a:r>
            <a:r>
              <a:rPr lang="en-US" dirty="0" err="1"/>
              <a:t>não</a:t>
            </a:r>
            <a:r>
              <a:rPr lang="en-US" dirty="0"/>
              <a:t>? </a:t>
            </a:r>
          </a:p>
        </p:txBody>
      </p:sp>
      <p:sp>
        <p:nvSpPr>
          <p:cNvPr id="11" name="Rectangle 10"/>
          <p:cNvSpPr/>
          <p:nvPr/>
        </p:nvSpPr>
        <p:spPr bwMode="auto">
          <a:xfrm>
            <a:off x="8881556" y="4069377"/>
            <a:ext cx="3005952" cy="1877231"/>
          </a:xfrm>
          <a:prstGeom prst="rect">
            <a:avLst/>
          </a:prstGeom>
          <a:noFill/>
          <a:ln w="57150" cap="flat" cmpd="sng" algn="ctr">
            <a:solidFill>
              <a:srgbClr val="FF99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spAutoFit/>
          </a:bodyPr>
          <a:lstStyle/>
          <a:p>
            <a:pPr>
              <a:lnSpc>
                <a:spcPct val="90000"/>
              </a:lnSpc>
            </a:pPr>
            <a:endParaRPr lang="en-US">
              <a:cs typeface="Arial" charset="0"/>
            </a:endParaRPr>
          </a:p>
        </p:txBody>
      </p:sp>
      <p:sp>
        <p:nvSpPr>
          <p:cNvPr id="8" name="TextBox 7">
            <a:extLst>
              <a:ext uri="{FF2B5EF4-FFF2-40B4-BE49-F238E27FC236}">
                <a16:creationId xmlns:a16="http://schemas.microsoft.com/office/drawing/2014/main" id="{B5BB4533-F97B-CA9B-BE9B-A085CC7219B0}"/>
              </a:ext>
            </a:extLst>
          </p:cNvPr>
          <p:cNvSpPr txBox="1"/>
          <p:nvPr/>
        </p:nvSpPr>
        <p:spPr>
          <a:xfrm>
            <a:off x="234727" y="4576994"/>
            <a:ext cx="1091682" cy="923330"/>
          </a:xfrm>
          <a:prstGeom prst="rect">
            <a:avLst/>
          </a:prstGeom>
          <a:noFill/>
        </p:spPr>
        <p:txBody>
          <a:bodyPr wrap="square" rtlCol="0">
            <a:spAutoFit/>
          </a:bodyPr>
          <a:lstStyle/>
          <a:p>
            <a:pPr algn="ctr"/>
            <a:r>
              <a:rPr lang="en-US" b="1" dirty="0">
                <a:latin typeface="+mn-lt"/>
              </a:rPr>
              <a:t>Dados sobre o tétano (DHIS2)</a:t>
            </a:r>
          </a:p>
        </p:txBody>
      </p:sp>
      <p:grpSp>
        <p:nvGrpSpPr>
          <p:cNvPr id="13" name="Group 12">
            <a:extLst>
              <a:ext uri="{FF2B5EF4-FFF2-40B4-BE49-F238E27FC236}">
                <a16:creationId xmlns:a16="http://schemas.microsoft.com/office/drawing/2014/main" id="{1DDF98FC-E98A-755F-354B-FE2E9DD98F5B}"/>
              </a:ext>
            </a:extLst>
          </p:cNvPr>
          <p:cNvGrpSpPr/>
          <p:nvPr/>
        </p:nvGrpSpPr>
        <p:grpSpPr>
          <a:xfrm>
            <a:off x="2238872" y="1309640"/>
            <a:ext cx="9114928" cy="2669708"/>
            <a:chOff x="1578228" y="3527455"/>
            <a:chExt cx="10303393" cy="2895522"/>
          </a:xfrm>
        </p:grpSpPr>
        <p:pic>
          <p:nvPicPr>
            <p:cNvPr id="1026" name="Picture 2">
              <a:extLst>
                <a:ext uri="{FF2B5EF4-FFF2-40B4-BE49-F238E27FC236}">
                  <a16:creationId xmlns:a16="http://schemas.microsoft.com/office/drawing/2014/main" id="{75AFF751-1B87-39B9-E1C7-2327072E0CE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78228" y="3527455"/>
              <a:ext cx="10303393" cy="287334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3452EF30-035C-FFA0-0BD1-802415AF8752}"/>
                </a:ext>
              </a:extLst>
            </p:cNvPr>
            <p:cNvSpPr txBox="1"/>
            <p:nvPr/>
          </p:nvSpPr>
          <p:spPr>
            <a:xfrm>
              <a:off x="1586773" y="4705425"/>
              <a:ext cx="3818777" cy="307777"/>
            </a:xfrm>
            <a:prstGeom prst="rect">
              <a:avLst/>
            </a:prstGeom>
            <a:solidFill>
              <a:schemeClr val="bg1"/>
            </a:solidFill>
            <a:ln>
              <a:solidFill>
                <a:schemeClr val="bg1">
                  <a:lumMod val="65000"/>
                </a:schemeClr>
              </a:solidFill>
            </a:ln>
          </p:spPr>
          <p:txBody>
            <a:bodyPr wrap="square" rtlCol="0">
              <a:spAutoFit/>
            </a:bodyPr>
            <a:lstStyle/>
            <a:p>
              <a:r>
                <a:rPr lang="pt-BR" sz="1400" b="1" dirty="0"/>
                <a:t>1 infecção do trato urinário (ITU)</a:t>
              </a:r>
            </a:p>
          </p:txBody>
        </p:sp>
        <p:sp>
          <p:nvSpPr>
            <p:cNvPr id="3" name="TextBox 2">
              <a:extLst>
                <a:ext uri="{FF2B5EF4-FFF2-40B4-BE49-F238E27FC236}">
                  <a16:creationId xmlns:a16="http://schemas.microsoft.com/office/drawing/2014/main" id="{FE7DD796-796A-670C-A78E-E7CECF1F9DE4}"/>
                </a:ext>
              </a:extLst>
            </p:cNvPr>
            <p:cNvSpPr txBox="1"/>
            <p:nvPr/>
          </p:nvSpPr>
          <p:spPr>
            <a:xfrm>
              <a:off x="1586773" y="5005584"/>
              <a:ext cx="3818777" cy="307777"/>
            </a:xfrm>
            <a:prstGeom prst="rect">
              <a:avLst/>
            </a:prstGeom>
            <a:solidFill>
              <a:schemeClr val="bg1"/>
            </a:solidFill>
            <a:ln>
              <a:solidFill>
                <a:schemeClr val="bg1">
                  <a:lumMod val="65000"/>
                </a:schemeClr>
              </a:solidFill>
            </a:ln>
          </p:spPr>
          <p:txBody>
            <a:bodyPr wrap="square" rtlCol="0">
              <a:spAutoFit/>
            </a:bodyPr>
            <a:lstStyle/>
            <a:p>
              <a:r>
                <a:rPr lang="pt-BR" sz="1400" b="1" dirty="0"/>
                <a:t>2 tétano (com mais de 28 dias de idade)</a:t>
              </a:r>
            </a:p>
          </p:txBody>
        </p:sp>
        <p:sp>
          <p:nvSpPr>
            <p:cNvPr id="10" name="TextBox 9">
              <a:extLst>
                <a:ext uri="{FF2B5EF4-FFF2-40B4-BE49-F238E27FC236}">
                  <a16:creationId xmlns:a16="http://schemas.microsoft.com/office/drawing/2014/main" id="{F838E698-A64D-79FB-2321-8DA593D713B0}"/>
                </a:ext>
              </a:extLst>
            </p:cNvPr>
            <p:cNvSpPr txBox="1"/>
            <p:nvPr/>
          </p:nvSpPr>
          <p:spPr>
            <a:xfrm>
              <a:off x="1586773" y="5838202"/>
              <a:ext cx="3853132" cy="584775"/>
            </a:xfrm>
            <a:prstGeom prst="rect">
              <a:avLst/>
            </a:prstGeom>
            <a:solidFill>
              <a:schemeClr val="bg1">
                <a:lumMod val="85000"/>
              </a:schemeClr>
            </a:solidFill>
          </p:spPr>
          <p:txBody>
            <a:bodyPr wrap="square" rtlCol="0">
              <a:spAutoFit/>
            </a:bodyPr>
            <a:lstStyle/>
            <a:p>
              <a:r>
                <a:rPr lang="pt-BR" sz="1600" b="1" dirty="0"/>
                <a:t>Doenças tropicais negligenciadas (DTN)</a:t>
              </a:r>
            </a:p>
          </p:txBody>
        </p:sp>
        <p:sp>
          <p:nvSpPr>
            <p:cNvPr id="5" name="TextBox 4">
              <a:extLst>
                <a:ext uri="{FF2B5EF4-FFF2-40B4-BE49-F238E27FC236}">
                  <a16:creationId xmlns:a16="http://schemas.microsoft.com/office/drawing/2014/main" id="{8D8EAE6F-8C56-1CAA-85E6-CC2109786A49}"/>
                </a:ext>
              </a:extLst>
            </p:cNvPr>
            <p:cNvSpPr txBox="1"/>
            <p:nvPr/>
          </p:nvSpPr>
          <p:spPr>
            <a:xfrm>
              <a:off x="1586773" y="5575126"/>
              <a:ext cx="3818777" cy="307777"/>
            </a:xfrm>
            <a:prstGeom prst="rect">
              <a:avLst/>
            </a:prstGeom>
            <a:solidFill>
              <a:schemeClr val="bg1"/>
            </a:solidFill>
            <a:ln>
              <a:solidFill>
                <a:schemeClr val="bg1">
                  <a:lumMod val="65000"/>
                </a:schemeClr>
              </a:solidFill>
            </a:ln>
          </p:spPr>
          <p:txBody>
            <a:bodyPr wrap="square" rtlCol="0">
              <a:spAutoFit/>
            </a:bodyPr>
            <a:lstStyle/>
            <a:p>
              <a:r>
                <a:rPr lang="pt-BR" sz="1400" b="1" dirty="0"/>
                <a:t>34 outros tipos de meningite</a:t>
              </a:r>
            </a:p>
          </p:txBody>
        </p:sp>
      </p:grpSp>
      <p:sp>
        <p:nvSpPr>
          <p:cNvPr id="16" name="Rectangle: Rounded Corners 15">
            <a:extLst>
              <a:ext uri="{FF2B5EF4-FFF2-40B4-BE49-F238E27FC236}">
                <a16:creationId xmlns:a16="http://schemas.microsoft.com/office/drawing/2014/main" id="{6CA292AB-8FB5-60BF-4218-5DA7724113BC}"/>
              </a:ext>
            </a:extLst>
          </p:cNvPr>
          <p:cNvSpPr/>
          <p:nvPr/>
        </p:nvSpPr>
        <p:spPr>
          <a:xfrm>
            <a:off x="2238875" y="2366196"/>
            <a:ext cx="9114925" cy="853534"/>
          </a:xfrm>
          <a:prstGeom prst="roundRect">
            <a:avLst/>
          </a:prstGeom>
          <a:noFill/>
          <a:ln w="149225">
            <a:solidFill>
              <a:srgbClr val="F7941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Arrow Connector 20">
            <a:extLst>
              <a:ext uri="{FF2B5EF4-FFF2-40B4-BE49-F238E27FC236}">
                <a16:creationId xmlns:a16="http://schemas.microsoft.com/office/drawing/2014/main" id="{B4BA6112-A2C6-2C5C-1940-D5C074F8DF77}"/>
              </a:ext>
            </a:extLst>
          </p:cNvPr>
          <p:cNvCxnSpPr>
            <a:cxnSpLocks/>
          </p:cNvCxnSpPr>
          <p:nvPr/>
        </p:nvCxnSpPr>
        <p:spPr>
          <a:xfrm>
            <a:off x="10144886" y="3208680"/>
            <a:ext cx="0" cy="861565"/>
          </a:xfrm>
          <a:prstGeom prst="straightConnector1">
            <a:avLst/>
          </a:prstGeom>
          <a:ln w="200025">
            <a:solidFill>
              <a:srgbClr val="F7941D"/>
            </a:solidFill>
            <a:tailEnd type="triangle"/>
          </a:ln>
        </p:spPr>
        <p:style>
          <a:lnRef idx="1">
            <a:schemeClr val="accent1"/>
          </a:lnRef>
          <a:fillRef idx="0">
            <a:schemeClr val="accent1"/>
          </a:fillRef>
          <a:effectRef idx="0">
            <a:schemeClr val="accent1"/>
          </a:effectRef>
          <a:fontRef idx="minor">
            <a:schemeClr val="tx1"/>
          </a:fontRef>
        </p:style>
      </p:cxnSp>
      <p:sp>
        <p:nvSpPr>
          <p:cNvPr id="23" name="Rectangle 22">
            <a:extLst>
              <a:ext uri="{FF2B5EF4-FFF2-40B4-BE49-F238E27FC236}">
                <a16:creationId xmlns:a16="http://schemas.microsoft.com/office/drawing/2014/main" id="{2B9FCA23-E8F9-FAA3-AFAD-772C5FA8569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4" name="Picture 23">
            <a:extLst>
              <a:ext uri="{FF2B5EF4-FFF2-40B4-BE49-F238E27FC236}">
                <a16:creationId xmlns:a16="http://schemas.microsoft.com/office/drawing/2014/main" id="{10BF887F-31B1-D114-5FFE-72F1F5F3CABE}"/>
              </a:ext>
            </a:extLst>
          </p:cNvPr>
          <p:cNvPicPr/>
          <p:nvPr/>
        </p:nvPicPr>
        <p:blipFill>
          <a:blip r:embed="rId5"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25" name="Picture 24">
            <a:extLst>
              <a:ext uri="{FF2B5EF4-FFF2-40B4-BE49-F238E27FC236}">
                <a16:creationId xmlns:a16="http://schemas.microsoft.com/office/drawing/2014/main" id="{ECBEC7C0-8EB3-9AAE-E4B2-B72203C93144}"/>
              </a:ext>
            </a:extLst>
          </p:cNvPr>
          <p:cNvPicPr>
            <a:picLocks noChangeAspect="1"/>
          </p:cNvPicPr>
          <p:nvPr/>
        </p:nvPicPr>
        <p:blipFill>
          <a:blip r:embed="rId6"/>
          <a:stretch>
            <a:fillRect/>
          </a:stretch>
        </p:blipFill>
        <p:spPr>
          <a:xfrm>
            <a:off x="11057248" y="6241802"/>
            <a:ext cx="938147" cy="594360"/>
          </a:xfrm>
          <a:prstGeom prst="rect">
            <a:avLst/>
          </a:prstGeom>
        </p:spPr>
      </p:pic>
      <p:sp>
        <p:nvSpPr>
          <p:cNvPr id="27" name="TextBox 26">
            <a:extLst>
              <a:ext uri="{FF2B5EF4-FFF2-40B4-BE49-F238E27FC236}">
                <a16:creationId xmlns:a16="http://schemas.microsoft.com/office/drawing/2014/main" id="{C1F21DBA-81D7-5034-0434-D12086CB9786}"/>
              </a:ext>
            </a:extLst>
          </p:cNvPr>
          <p:cNvSpPr txBox="1"/>
          <p:nvPr/>
        </p:nvSpPr>
        <p:spPr>
          <a:xfrm>
            <a:off x="234727" y="1308960"/>
            <a:ext cx="11635561" cy="2734308"/>
          </a:xfrm>
          <a:prstGeom prst="rect">
            <a:avLst/>
          </a:prstGeom>
          <a:solidFill>
            <a:schemeClr val="bg1"/>
          </a:solidFill>
        </p:spPr>
        <p:txBody>
          <a:bodyPr wrap="square" rtlCol="0">
            <a:spAutoFit/>
          </a:bodyPr>
          <a:lstStyle/>
          <a:p>
            <a:endParaRPr lang="pt-BR" dirty="0"/>
          </a:p>
        </p:txBody>
      </p:sp>
    </p:spTree>
    <p:extLst>
      <p:ext uri="{BB962C8B-B14F-4D97-AF65-F5344CB8AC3E}">
        <p14:creationId xmlns:p14="http://schemas.microsoft.com/office/powerpoint/2010/main" val="2031695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xit" presetSubtype="0" fill="hold" grpId="0" nodeType="withEffect">
                                  <p:stCondLst>
                                    <p:cond delay="0"/>
                                  </p:stCondLst>
                                  <p:childTnLst>
                                    <p:set>
                                      <p:cBhvr>
                                        <p:cTn id="12" dur="1" fill="hold">
                                          <p:stCondLst>
                                            <p:cond delay="0"/>
                                          </p:stCondLst>
                                        </p:cTn>
                                        <p:tgtEl>
                                          <p:spTgt spid="2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27" grpId="0" animBg="1"/>
    </p:bldLst>
  </p:timing>
</p:sld>
</file>

<file path=ppt/theme/theme1.xml><?xml version="1.0" encoding="utf-8"?>
<a:theme xmlns:a="http://schemas.openxmlformats.org/drawingml/2006/main" name="Theme2PT">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Franklin Gothic Medium"/>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heme2PT" id="{8B36715B-6902-489B-88C9-E15E9D9F46B9}" vid="{EC5D40A2-041D-48B0-B11D-CC4CE591DEAC}"/>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B263BB87ED693489DF545C68D111AB5" ma:contentTypeVersion="18" ma:contentTypeDescription="Create a new document." ma:contentTypeScope="" ma:versionID="1cec4caab88798aa6c527385697c2251">
  <xsd:schema xmlns:xsd="http://www.w3.org/2001/XMLSchema" xmlns:xs="http://www.w3.org/2001/XMLSchema" xmlns:p="http://schemas.microsoft.com/office/2006/metadata/properties" xmlns:ns2="52ff0146-47b4-4d51-8c1c-03266fcd63a2" xmlns:ns3="cd03f174-a395-49eb-8ee9-8d943e22f40d" targetNamespace="http://schemas.microsoft.com/office/2006/metadata/properties" ma:root="true" ma:fieldsID="2ae390c631a92185dce381efc91d733f" ns2:_="" ns3:_="">
    <xsd:import namespace="52ff0146-47b4-4d51-8c1c-03266fcd63a2"/>
    <xsd:import namespace="cd03f174-a395-49eb-8ee9-8d943e22f40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OCR"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ForReferenc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ff0146-47b4-4d51-8c1c-03266fcd63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ForReference" ma:index="24" nillable="true" ma:displayName="For Reference" ma:default="0" ma:description="Yes/No if this file is important to understand the context and history of ZFETP." ma:format="Dropdown" ma:internalName="ForReference">
      <xsd:simpleType>
        <xsd:restriction base="dms:Boolean"/>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03f174-a395-49eb-8ee9-8d943e22f40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8d37e551-fb76-4f25-8c56-d73644bbf5a5}" ma:internalName="TaxCatchAll" ma:showField="CatchAllData" ma:web="cd03f174-a395-49eb-8ee9-8d943e22f40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52ff0146-47b4-4d51-8c1c-03266fcd63a2">
      <Terms xmlns="http://schemas.microsoft.com/office/infopath/2007/PartnerControls"/>
    </lcf76f155ced4ddcb4097134ff3c332f>
    <TaxCatchAll xmlns="cd03f174-a395-49eb-8ee9-8d943e22f40d" xsi:nil="true"/>
    <ForReference xmlns="52ff0146-47b4-4d51-8c1c-03266fcd63a2">false</ForRefere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E19572AB-AE0E-467E-AB40-CAE74AD2798A}"/>
</file>

<file path=customXml/itemProps2.xml><?xml version="1.0" encoding="utf-8"?>
<ds:datastoreItem xmlns:ds="http://schemas.openxmlformats.org/officeDocument/2006/customXml" ds:itemID="{75340EDF-6504-4587-869C-5CA7BB3E743F}">
  <ds:schemaRefs>
    <ds:schemaRef ds:uri="http://purl.org/dc/dcmitype/"/>
    <ds:schemaRef ds:uri="http://purl.org/dc/elements/1.1/"/>
    <ds:schemaRef ds:uri="http://schemas.openxmlformats.org/package/2006/metadata/core-properties"/>
    <ds:schemaRef ds:uri="cd03f174-a395-49eb-8ee9-8d943e22f40d"/>
    <ds:schemaRef ds:uri="http://schemas.microsoft.com/office/2006/documentManagement/types"/>
    <ds:schemaRef ds:uri="http://schemas.microsoft.com/office/2006/metadata/properties"/>
    <ds:schemaRef ds:uri="http://schemas.microsoft.com/office/infopath/2007/PartnerControls"/>
    <ds:schemaRef ds:uri="52ff0146-47b4-4d51-8c1c-03266fcd63a2"/>
    <ds:schemaRef ds:uri="http://www.w3.org/XML/1998/namespace"/>
    <ds:schemaRef ds:uri="http://purl.org/dc/terms/"/>
  </ds:schemaRefs>
</ds:datastoreItem>
</file>

<file path=customXml/itemProps3.xml><?xml version="1.0" encoding="utf-8"?>
<ds:datastoreItem xmlns:ds="http://schemas.openxmlformats.org/officeDocument/2006/customXml" ds:itemID="{ABA7801A-5DE3-4B3A-A655-B3F58D6F27E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Theme2PT</Template>
  <TotalTime>16064</TotalTime>
  <Words>7464</Words>
  <Application>Microsoft Office PowerPoint</Application>
  <PresentationFormat>Widescreen</PresentationFormat>
  <Paragraphs>1668</Paragraphs>
  <Slides>29</Slides>
  <Notes>29</Notes>
  <HiddenSlides>0</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29</vt:i4>
      </vt:variant>
    </vt:vector>
  </HeadingPairs>
  <TitlesOfParts>
    <vt:vector size="42" baseType="lpstr">
      <vt:lpstr>ＭＳ Ｐゴシック</vt:lpstr>
      <vt:lpstr>Arial</vt:lpstr>
      <vt:lpstr>Arial (Body)</vt:lpstr>
      <vt:lpstr>Arial Re</vt:lpstr>
      <vt:lpstr>Calibri</vt:lpstr>
      <vt:lpstr>Courier New</vt:lpstr>
      <vt:lpstr>Franklin Gothic Medium</vt:lpstr>
      <vt:lpstr>Franklin Gothic Medium Cond</vt:lpstr>
      <vt:lpstr>Roboto</vt:lpstr>
      <vt:lpstr>Symbol</vt:lpstr>
      <vt:lpstr>Times New Roman</vt:lpstr>
      <vt:lpstr>Wingdings</vt:lpstr>
      <vt:lpstr>Theme2PT</vt:lpstr>
      <vt:lpstr>PowerPoint Presentation</vt:lpstr>
      <vt:lpstr>PowerPoint Presentation</vt:lpstr>
      <vt:lpstr>PowerPoint Presentation</vt:lpstr>
      <vt:lpstr>Qualidade dos dados</vt:lpstr>
      <vt:lpstr>Qualidade dos dados resposta</vt:lpstr>
      <vt:lpstr>Exemplos de problemas de qualidade  dos dados</vt:lpstr>
      <vt:lpstr>PowerPoint Presentation</vt:lpstr>
      <vt:lpstr>Tipos comuns de erros de entrada de dados</vt:lpstr>
      <vt:lpstr>Surto real? Ou não? </vt:lpstr>
      <vt:lpstr>Avaliar a qualidade dos dados (1/2)</vt:lpstr>
      <vt:lpstr>Avaliar a qualidade dos dados (2/2)</vt:lpstr>
      <vt:lpstr>Avaliar a qualidade dos dados resposta</vt:lpstr>
      <vt:lpstr>PowerPoint Presentation</vt:lpstr>
      <vt:lpstr>Impacto da má qualidade dos dados  de vigilância</vt:lpstr>
      <vt:lpstr>Razões para uma má qualidade  dos dados</vt:lpstr>
      <vt:lpstr>Razões para uma má qualidade dos dados resposta</vt:lpstr>
      <vt:lpstr>Passos para promover a boa qualidade  dos dados</vt:lpstr>
      <vt:lpstr>Promover a qualidade com feedback</vt:lpstr>
      <vt:lpstr>Exemplo: múltiplas semanas</vt:lpstr>
      <vt:lpstr>Utilizar o feedback para melhorar a qualidade dos dados</vt:lpstr>
      <vt:lpstr>Feedback construtivo para relatórios</vt:lpstr>
      <vt:lpstr>O feedback funciona!</vt:lpstr>
      <vt:lpstr>FETP-F Impacto –  Benim relatórios oportunos: 37% </vt:lpstr>
      <vt:lpstr>FETP-F Impacto –  Benim relatórios oportunos: 37% a 39%</vt:lpstr>
      <vt:lpstr>PowerPoint Presentation</vt:lpstr>
      <vt:lpstr>Sistemas de vigilância Uma Só Saúde </vt:lpstr>
      <vt:lpstr>Problemas e soluções de qualidade  dos dados</vt:lpstr>
      <vt:lpstr>Resumo</vt:lpstr>
      <vt:lpstr>Revisão dos objectivos</vt:lpstr>
    </vt:vector>
  </TitlesOfParts>
  <Company>EpiNorth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Matching in Case-Control Studies</dc:title>
  <dc:creator>Richard C. Dicker</dc:creator>
  <cp:keywords>, docId:E3C6C58F78C962CEA5A288D70F9E06BC</cp:keywords>
  <cp:lastModifiedBy>Gallagher, Darby (CDC/GHC/DGHP)</cp:lastModifiedBy>
  <cp:revision>165</cp:revision>
  <cp:lastPrinted>2020-02-28T15:28:31Z</cp:lastPrinted>
  <dcterms:created xsi:type="dcterms:W3CDTF">2005-08-29T16:54:09Z</dcterms:created>
  <dcterms:modified xsi:type="dcterms:W3CDTF">2026-01-25T20:18:38Z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8af03ff0-41c5-4c41-b55e-fabb8fae94be_Enabled">
    <vt:lpwstr>true</vt:lpwstr>
  </property>
  <property fmtid="{D5CDD505-2E9C-101B-9397-08002B2CF9AE}" pid="3" name="MSIP_Label_8af03ff0-41c5-4c41-b55e-fabb8fae94be_SetDate">
    <vt:lpwstr>2021-01-11T23:34:07Z</vt:lpwstr>
  </property>
  <property fmtid="{D5CDD505-2E9C-101B-9397-08002B2CF9AE}" pid="4" name="MSIP_Label_8af03ff0-41c5-4c41-b55e-fabb8fae94be_Method">
    <vt:lpwstr>Privileged</vt:lpwstr>
  </property>
  <property fmtid="{D5CDD505-2E9C-101B-9397-08002B2CF9AE}" pid="5" name="MSIP_Label_8af03ff0-41c5-4c41-b55e-fabb8fae94be_Name">
    <vt:lpwstr>8af03ff0-41c5-4c41-b55e-fabb8fae94be</vt:lpwstr>
  </property>
  <property fmtid="{D5CDD505-2E9C-101B-9397-08002B2CF9AE}" pid="6" name="MSIP_Label_8af03ff0-41c5-4c41-b55e-fabb8fae94be_SiteId">
    <vt:lpwstr>9ce70869-60db-44fd-abe8-d2767077fc8f</vt:lpwstr>
  </property>
  <property fmtid="{D5CDD505-2E9C-101B-9397-08002B2CF9AE}" pid="7" name="MSIP_Label_8af03ff0-41c5-4c41-b55e-fabb8fae94be_ActionId">
    <vt:lpwstr>882d0879-4da2-49b9-9a4d-fb9acb159a08</vt:lpwstr>
  </property>
  <property fmtid="{D5CDD505-2E9C-101B-9397-08002B2CF9AE}" pid="8" name="MSIP_Label_8af03ff0-41c5-4c41-b55e-fabb8fae94be_ContentBits">
    <vt:lpwstr>0</vt:lpwstr>
  </property>
  <property fmtid="{D5CDD505-2E9C-101B-9397-08002B2CF9AE}" pid="9" name="ContentTypeId">
    <vt:lpwstr>0x010100BB263BB87ED693489DF545C68D111AB5</vt:lpwstr>
  </property>
  <property fmtid="{D5CDD505-2E9C-101B-9397-08002B2CF9AE}" pid="10" name="MediaServiceImageTags">
    <vt:lpwstr/>
  </property>
</Properties>
</file>